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header9.xml" ContentType="application/vnd.openxmlformats-officedocument.wordprocessingml.header+xml"/>
  <Override PartName="/word/footer9.xml" ContentType="application/vnd.openxmlformats-officedocument.wordprocessingml.footer+xml"/>
  <Override PartName="/word/footer10.xml" ContentType="application/vnd.openxmlformats-officedocument.wordprocessingml.footer+xml"/>
  <Override PartName="/word/header10.xml" ContentType="application/vnd.openxmlformats-officedocument.wordprocessingml.header+xml"/>
  <Override PartName="/word/header11.xml" ContentType="application/vnd.openxmlformats-officedocument.wordprocessingml.header+xml"/>
  <Override PartName="/word/footer11.xml" ContentType="application/vnd.openxmlformats-officedocument.wordprocessingml.footer+xml"/>
  <Override PartName="/word/footer12.xml" ContentType="application/vnd.openxmlformats-officedocument.wordprocessingml.footer+xml"/>
  <Override PartName="/word/header12.xml" ContentType="application/vnd.openxmlformats-officedocument.wordprocessingml.header+xml"/>
  <Override PartName="/word/footer1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0E04B094" w14:textId="377E650F" w:rsidR="00A37479" w:rsidRPr="0035197D" w:rsidRDefault="0035197D" w:rsidP="00800F33">
      <w:pPr>
        <w:pStyle w:val="CoverHeading"/>
        <w:ind w:left="142"/>
        <w:rPr>
          <w:color w:val="522953"/>
          <w:sz w:val="52"/>
          <w:szCs w:val="52"/>
        </w:rPr>
      </w:pPr>
      <w:r w:rsidRPr="0035197D">
        <w:rPr>
          <w:color w:val="522953"/>
          <w:sz w:val="52"/>
          <w:szCs w:val="52"/>
        </w:rPr>
        <w:t>&lt;School Name&gt;</w:t>
      </w:r>
    </w:p>
    <w:p w14:paraId="5A5AB2B5" w14:textId="4E097AA6" w:rsidR="0035197D" w:rsidRPr="0035197D" w:rsidRDefault="0035197D" w:rsidP="0035197D">
      <w:pPr>
        <w:pStyle w:val="CoverSubheading"/>
        <w:spacing w:before="120"/>
        <w:rPr>
          <w:color w:val="582655" w:themeColor="text1"/>
          <w:sz w:val="32"/>
          <w:szCs w:val="32"/>
        </w:rPr>
      </w:pPr>
      <w:r w:rsidRPr="0035197D">
        <w:rPr>
          <w:color w:val="582655" w:themeColor="text1"/>
          <w:sz w:val="32"/>
          <w:szCs w:val="32"/>
        </w:rPr>
        <w:t>&lt;School Address&gt;</w:t>
      </w:r>
    </w:p>
    <w:p w14:paraId="3D5D9A7C" w14:textId="42A2D0C1" w:rsidR="0035197D" w:rsidRPr="0035197D" w:rsidRDefault="0035197D" w:rsidP="0035197D">
      <w:pPr>
        <w:pStyle w:val="CoverSubheading"/>
        <w:rPr>
          <w:color w:val="582655" w:themeColor="text1"/>
          <w:sz w:val="52"/>
          <w:szCs w:val="52"/>
        </w:rPr>
      </w:pPr>
      <w:r w:rsidRPr="0035197D">
        <w:rPr>
          <w:color w:val="582655" w:themeColor="text1"/>
          <w:sz w:val="52"/>
          <w:szCs w:val="52"/>
        </w:rPr>
        <w:t>&lt;</w:t>
      </w:r>
      <w:r w:rsidRPr="0035197D">
        <w:rPr>
          <w:b/>
          <w:color w:val="582655" w:themeColor="text1"/>
          <w:sz w:val="52"/>
          <w:szCs w:val="52"/>
        </w:rPr>
        <w:t>Building Name&gt;</w:t>
      </w:r>
    </w:p>
    <w:p w14:paraId="740D9D0C" w14:textId="70062C2A" w:rsidR="0035197D" w:rsidRDefault="00E87E8E" w:rsidP="00E87E8E">
      <w:pPr>
        <w:pStyle w:val="CoverSubheading"/>
        <w:spacing w:before="360"/>
        <w:rPr>
          <w:color w:val="582655" w:themeColor="text1"/>
          <w:sz w:val="32"/>
          <w:szCs w:val="32"/>
        </w:rPr>
      </w:pPr>
      <w:r w:rsidRPr="00E87E8E">
        <w:rPr>
          <w:noProof/>
          <w:color w:val="582655" w:themeColor="text1"/>
          <w:sz w:val="32"/>
          <w:szCs w:val="32"/>
        </w:rPr>
        <mc:AlternateContent>
          <mc:Choice Requires="wps">
            <w:drawing>
              <wp:anchor distT="228600" distB="228600" distL="228600" distR="228600" simplePos="0" relativeHeight="251655680" behindDoc="0" locked="0" layoutInCell="1" allowOverlap="1" wp14:anchorId="01B795A1" wp14:editId="7586D98E">
                <wp:simplePos x="0" y="0"/>
                <wp:positionH relativeFrom="margin">
                  <wp:align>right</wp:align>
                </wp:positionH>
                <wp:positionV relativeFrom="margin">
                  <wp:posOffset>2228215</wp:posOffset>
                </wp:positionV>
                <wp:extent cx="6115050" cy="3695700"/>
                <wp:effectExtent l="0" t="0" r="0" b="0"/>
                <wp:wrapSquare wrapText="bothSides"/>
                <wp:docPr id="45" name="Rectangle 11"/>
                <wp:cNvGraphicFramePr/>
                <a:graphic xmlns:a="http://schemas.openxmlformats.org/drawingml/2006/main">
                  <a:graphicData uri="http://schemas.microsoft.com/office/word/2010/wordprocessingShape">
                    <wps:wsp>
                      <wps:cNvSpPr/>
                      <wps:spPr>
                        <a:xfrm>
                          <a:off x="0" y="0"/>
                          <a:ext cx="6115050" cy="3695700"/>
                        </a:xfrm>
                        <a:prstGeom prst="rect">
                          <a:avLst/>
                        </a:prstGeom>
                        <a:solidFill>
                          <a:schemeClr val="tx1"/>
                        </a:solidFill>
                        <a:ln>
                          <a:noFill/>
                        </a:ln>
                      </wps:spPr>
                      <wps:style>
                        <a:lnRef idx="2">
                          <a:schemeClr val="accent1">
                            <a:shade val="50000"/>
                          </a:schemeClr>
                        </a:lnRef>
                        <a:fillRef idx="1">
                          <a:schemeClr val="accent1"/>
                        </a:fillRef>
                        <a:effectRef idx="0">
                          <a:schemeClr val="accent1"/>
                        </a:effectRef>
                        <a:fontRef idx="minor">
                          <a:schemeClr val="lt1"/>
                        </a:fontRef>
                      </wps:style>
                      <wps:txbx>
                        <w:txbxContent>
                          <w:p w14:paraId="15E0C67B" w14:textId="77777777" w:rsidR="003B52D3" w:rsidRDefault="003B52D3" w:rsidP="0092697D">
                            <w:pPr>
                              <w:pStyle w:val="NoSpacing"/>
                              <w:spacing w:before="240"/>
                              <w:ind w:left="357"/>
                              <w:jc w:val="center"/>
                              <w:rPr>
                                <w:caps/>
                                <w:color w:val="FFFFFF" w:themeColor="background1"/>
                                <w:lang w:val="en-NZ"/>
                              </w:rPr>
                            </w:pPr>
                          </w:p>
                          <w:p w14:paraId="69989B4A" w14:textId="77777777" w:rsidR="0095614D" w:rsidRDefault="0095614D" w:rsidP="0092697D">
                            <w:pPr>
                              <w:pStyle w:val="NoSpacing"/>
                              <w:spacing w:before="240"/>
                              <w:ind w:left="357"/>
                              <w:jc w:val="center"/>
                              <w:rPr>
                                <w:caps/>
                                <w:color w:val="FFFFFF" w:themeColor="background1"/>
                                <w:lang w:val="en-NZ"/>
                              </w:rPr>
                            </w:pPr>
                          </w:p>
                          <w:p w14:paraId="12366874" w14:textId="3CE5AA15" w:rsidR="00E87E8E" w:rsidRPr="00466DE2" w:rsidRDefault="0059035B" w:rsidP="00466DE2">
                            <w:pPr>
                              <w:pStyle w:val="BodyText"/>
                              <w:jc w:val="center"/>
                              <w:rPr>
                                <w:b/>
                                <w:bCs/>
                              </w:rPr>
                            </w:pPr>
                            <w:r w:rsidRPr="00466DE2">
                              <w:rPr>
                                <w:b/>
                                <w:bCs/>
                              </w:rPr>
                              <w:t>HALF PAGE PHOTO OF THE BUILDING</w:t>
                            </w:r>
                          </w:p>
                          <w:p w14:paraId="6A9A2FB0" w14:textId="77777777" w:rsidR="0095614D" w:rsidRDefault="0095614D" w:rsidP="00466DE2">
                            <w:pPr>
                              <w:pStyle w:val="BodyText"/>
                            </w:pPr>
                          </w:p>
                          <w:p w14:paraId="2AB929BF" w14:textId="0B7414C1" w:rsidR="003B52D3" w:rsidRDefault="003B52D3" w:rsidP="00466DE2">
                            <w:pPr>
                              <w:pStyle w:val="BodyText"/>
                            </w:pPr>
                            <w:r>
                              <w:t xml:space="preserve">Template Notes: </w:t>
                            </w:r>
                          </w:p>
                          <w:p w14:paraId="443F83F7" w14:textId="0C12561A" w:rsidR="003B52D3" w:rsidRDefault="006F7676" w:rsidP="0095614D">
                            <w:pPr>
                              <w:pStyle w:val="MoEBulletedList"/>
                            </w:pPr>
                            <w:r>
                              <w:t xml:space="preserve">All </w:t>
                            </w:r>
                            <w:r w:rsidR="000B54AB">
                              <w:t>te</w:t>
                            </w:r>
                            <w:r w:rsidR="006B678B">
                              <w:t xml:space="preserve">xt </w:t>
                            </w:r>
                            <w:r w:rsidR="004804B3">
                              <w:t xml:space="preserve">highlighted </w:t>
                            </w:r>
                            <w:r w:rsidR="00EA3CD5">
                              <w:t xml:space="preserve">in </w:t>
                            </w:r>
                            <w:r w:rsidR="004804B3">
                              <w:t>grey</w:t>
                            </w:r>
                            <w:r w:rsidR="000E12B0">
                              <w:t xml:space="preserve"> or</w:t>
                            </w:r>
                            <w:r w:rsidR="00EA3CD5">
                              <w:t xml:space="preserve"> enclosed in angle bracket</w:t>
                            </w:r>
                            <w:r w:rsidR="000E12B0">
                              <w:t xml:space="preserve"> “&lt;&gt;” </w:t>
                            </w:r>
                            <w:r w:rsidR="004804B3">
                              <w:t xml:space="preserve">requires input. </w:t>
                            </w:r>
                            <w:r w:rsidR="008C3A7B" w:rsidRPr="008C3A7B">
                              <w:t>Remove the highlighting and brackets once the content has been updated.</w:t>
                            </w:r>
                          </w:p>
                          <w:p w14:paraId="3A36E016" w14:textId="5547FCDB" w:rsidR="004804B3" w:rsidRDefault="004804B3" w:rsidP="0095614D">
                            <w:pPr>
                              <w:pStyle w:val="MoEBulletedList"/>
                            </w:pPr>
                            <w:r>
                              <w:t xml:space="preserve">The </w:t>
                            </w:r>
                            <w:r w:rsidR="00B53F53">
                              <w:t>first revision of this</w:t>
                            </w:r>
                            <w:r>
                              <w:t xml:space="preserve"> report is to</w:t>
                            </w:r>
                            <w:r w:rsidR="008C3A7B">
                              <w:t xml:space="preserve"> be issued as a draft for</w:t>
                            </w:r>
                            <w:r w:rsidR="003177D4">
                              <w:t xml:space="preserve"> review by the</w:t>
                            </w:r>
                            <w:r w:rsidR="00B53F53">
                              <w:t xml:space="preserve"> </w:t>
                            </w:r>
                            <w:r w:rsidR="00C17FBC">
                              <w:t>Ministry of Education</w:t>
                            </w:r>
                            <w:r w:rsidR="003177D4">
                              <w:t xml:space="preserve">. </w:t>
                            </w:r>
                            <w:r w:rsidR="00BD7A15">
                              <w:t xml:space="preserve"> </w:t>
                            </w:r>
                          </w:p>
                          <w:p w14:paraId="697C1AF9" w14:textId="4EFB481C" w:rsidR="00587C7F" w:rsidRDefault="002F7F26" w:rsidP="0095614D">
                            <w:pPr>
                              <w:pStyle w:val="MoEBulletedList"/>
                            </w:pPr>
                            <w:r>
                              <w:t xml:space="preserve">Any sections, tables, figures </w:t>
                            </w:r>
                            <w:r w:rsidR="00497698">
                              <w:t xml:space="preserve">and other template content may be </w:t>
                            </w:r>
                            <w:r>
                              <w:t>added to as</w:t>
                            </w:r>
                            <w:r w:rsidR="00587C7F">
                              <w:t xml:space="preserve"> required by the author. </w:t>
                            </w:r>
                          </w:p>
                          <w:p w14:paraId="5E38D4BF" w14:textId="44ADE64F" w:rsidR="0094609C" w:rsidRDefault="0094609C" w:rsidP="0095614D">
                            <w:pPr>
                              <w:pStyle w:val="MoEBulletedList"/>
                            </w:pPr>
                            <w:r>
                              <w:t xml:space="preserve">Delete commentary boxes </w:t>
                            </w:r>
                            <w:r w:rsidR="00E42CEF">
                              <w:t xml:space="preserve">once read. </w:t>
                            </w:r>
                          </w:p>
                          <w:p w14:paraId="7952F47F" w14:textId="6E08E3AA" w:rsidR="00AD4E90" w:rsidRDefault="00AD4E90" w:rsidP="0095614D">
                            <w:pPr>
                              <w:pStyle w:val="MoEBulletedList"/>
                            </w:pPr>
                            <w:r>
                              <w:t xml:space="preserve">The executive summary is intended </w:t>
                            </w:r>
                            <w:r w:rsidR="001877A4">
                              <w:t>for</w:t>
                            </w:r>
                            <w:r>
                              <w:t xml:space="preserve"> schools and board of trustees. </w:t>
                            </w:r>
                            <w:r w:rsidR="00520FE6">
                              <w:t xml:space="preserve">Keep the language clear and concise. </w:t>
                            </w:r>
                          </w:p>
                          <w:p w14:paraId="744D2510" w14:textId="77777777" w:rsidR="003B52D3" w:rsidRDefault="003B52D3" w:rsidP="0092697D">
                            <w:pPr>
                              <w:pStyle w:val="NoSpacing"/>
                              <w:spacing w:before="240"/>
                              <w:ind w:left="357"/>
                              <w:jc w:val="center"/>
                              <w:rPr>
                                <w:caps/>
                                <w:color w:val="FFFFFF" w:themeColor="background1"/>
                                <w:lang w:val="en-NZ"/>
                              </w:rPr>
                            </w:pPr>
                          </w:p>
                          <w:p w14:paraId="3CC48A40" w14:textId="5C04D175" w:rsidR="008634A6" w:rsidRPr="00E87E8E" w:rsidRDefault="008634A6" w:rsidP="008634A6">
                            <w:pPr>
                              <w:pStyle w:val="NoSpacing"/>
                              <w:spacing w:before="2400"/>
                              <w:rPr>
                                <w:caps/>
                                <w:color w:val="FFFFFF" w:themeColor="background1"/>
                                <w:lang w:val="en-NZ"/>
                              </w:rPr>
                            </w:pPr>
                          </w:p>
                        </w:txbxContent>
                      </wps:txbx>
                      <wps:bodyPr rot="0" spcFirstLastPara="0" vertOverflow="overflow" horzOverflow="overflow" vert="horz" wrap="square" lIns="228600" tIns="228600" rIns="228600" bIns="22860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a="http://schemas.openxmlformats.org/drawingml/2006/main">
            <w:pict w14:anchorId="4C07B20F">
              <v:rect id="_x0000_s1026" style="position:absolute;margin-left:430.3pt;margin-top:175.45pt;width:481.5pt;height:291pt;z-index:251655680;visibility:visible;mso-wrap-style:square;mso-width-percent:0;mso-height-percent:0;mso-wrap-distance-left:18pt;mso-wrap-distance-top:18pt;mso-wrap-distance-right:18pt;mso-wrap-distance-bottom:18pt;mso-position-horizontal:right;mso-position-horizontal-relative:margin;mso-position-vertical:absolute;mso-position-vertical-relative:margin;mso-width-percent:0;mso-height-percent:0;mso-width-relative:margin;mso-height-relative:margin;v-text-anchor:top" fillcolor="#582655 [3213]" stroked="f" strokeweight="1pt" w14:anchorId="01B795A1"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9YFRfwIAAGwFAAAOAAAAZHJzL2Uyb0RvYy54bWysVE1v2zAMvQ/YfxB0X21nSNYFcYogRYcB&#10;RVusHXpWZKkWIIuapMTOfv0o+SNLV+wwLAeFMslH8onk6qprNDkI5xWYkhYXOSXCcKiUeSnp96eb&#10;D5eU+MBMxTQYUdKj8PRq/f7dqrVLMYMadCUcQRDjl60taR2CXWaZ57VomL8AKwwqJbiGBby6l6xy&#10;rEX0RmezPF9kLbjKOuDCe/x63SvpOuFLKXi4l9KLQHRJMbeQTpfOXTyz9YotXxyzteJDGuwfsmiY&#10;Mhh0grpmgZG9U39ANYo78CDDBYcmAykVF6kGrKbIX1XzWDMrUi1IjrcTTf7/wfK7w6N9cEhDa/3S&#10;oxir6KRr4j/mR7pE1nEiS3SBcPy4KIp5PkdOOeo+Lj7PP+WJzuzkbp0PXwQ0JAoldfgaiSR2uPUB&#10;Q6LpaBKjedCqulFap0vsALHVjhwYvl3oivhW6HFmpU20NRC9enX8kp1qSVI4ahHttPkmJFEVZj9L&#10;iaQ2OwVhnAsTil5Vs0r0sec5/sboY1oplwQYkSXGn7AHgNGyBxmx+ywH++gqUpdOzvnfEuudJ48U&#10;GUyYnBtlwL0FoLGqIXJvP5LUUxNZCt2uQ5Mo7qA6PjjioB8Xb/mNwhe8ZT48MIfzga+OMx/u8ZAa&#10;2pLCIFFSg/v51vdoj22LWkpanLeS+h975gQl+qvBhp7NLhfIMglnN3d2253dzL7ZArZGgRvG8iSi&#10;vwt6FKWD5hnXwyZGRhUzHONjL43iNvSbANcLF5tNMsKxtCzcmkfLI3SkOPboU/fMnB0aOeAM3ME4&#10;nWz5qp972+hpYLMPIFVq9hOzA/k40qmLhvUTd8bv92R1WpLrXwAAAP//AwBQSwMEFAAGAAgAAAAh&#10;AMhtgejfAAAACAEAAA8AAABkcnMvZG93bnJldi54bWxMj0FLw0AQhe+C/2EZwZvdNMHSxGyKCCII&#10;VRoL4m2bHbPB7GzMbtP03zue9DYz7/Hme+Vmdr2YcAydJwXLRQICqfGmo1bB/u3xZg0iRE1G955Q&#10;wRkDbKrLi1IXxp9oh1MdW8EhFAqtwMY4FFKGxqLTYeEHJNY+/eh05HVspRn1icNdL9MkWUmnO+IP&#10;Vg/4YLH5qo9OwfZ1+T2lH+/Dtglm/WL35/bpuVbq+mq+vwMRcY5/ZvjFZ3SomOngj2SC6BVwkagg&#10;u01yECznq4wvBx6yNAdZlfJ/geoHAAD//wMAUEsBAi0AFAAGAAgAAAAhALaDOJL+AAAA4QEAABMA&#10;AAAAAAAAAAAAAAAAAAAAAFtDb250ZW50X1R5cGVzXS54bWxQSwECLQAUAAYACAAAACEAOP0h/9YA&#10;AACUAQAACwAAAAAAAAAAAAAAAAAvAQAAX3JlbHMvLnJlbHNQSwECLQAUAAYACAAAACEAyfWBUX8C&#10;AABsBQAADgAAAAAAAAAAAAAAAAAuAgAAZHJzL2Uyb0RvYy54bWxQSwECLQAUAAYACAAAACEAyG2B&#10;6N8AAAAIAQAADwAAAAAAAAAAAAAAAADZBAAAZHJzL2Rvd25yZXYueG1sUEsFBgAAAAAEAAQA8wAA&#10;AOUFAAAAAA==&#10;">
                <v:textbox inset="18pt,18pt,18pt,18pt">
                  <w:txbxContent>
                    <w:p w:rsidR="003B52D3" w:rsidP="0092697D" w:rsidRDefault="003B52D3" w14:paraId="672A6659" w14:textId="77777777">
                      <w:pPr>
                        <w:pStyle w:val="NoSpacing"/>
                        <w:spacing w:before="240"/>
                        <w:ind w:left="357"/>
                        <w:jc w:val="center"/>
                        <w:rPr>
                          <w:caps/>
                          <w:color w:val="FFFFFF" w:themeColor="background1"/>
                          <w:lang w:val="en-NZ"/>
                        </w:rPr>
                      </w:pPr>
                    </w:p>
                    <w:p w:rsidR="0095614D" w:rsidP="0092697D" w:rsidRDefault="0095614D" w14:paraId="0A37501D" w14:textId="77777777">
                      <w:pPr>
                        <w:pStyle w:val="NoSpacing"/>
                        <w:spacing w:before="240"/>
                        <w:ind w:left="357"/>
                        <w:jc w:val="center"/>
                        <w:rPr>
                          <w:caps/>
                          <w:color w:val="FFFFFF" w:themeColor="background1"/>
                          <w:lang w:val="en-NZ"/>
                        </w:rPr>
                      </w:pPr>
                    </w:p>
                    <w:p w:rsidRPr="00466DE2" w:rsidR="00E87E8E" w:rsidP="00466DE2" w:rsidRDefault="0059035B" w14:paraId="724245F4" w14:textId="3CE5AA15">
                      <w:pPr>
                        <w:pStyle w:val="BodyText"/>
                        <w:jc w:val="center"/>
                        <w:rPr>
                          <w:b/>
                          <w:bCs/>
                        </w:rPr>
                      </w:pPr>
                      <w:r w:rsidRPr="00466DE2">
                        <w:rPr>
                          <w:b/>
                          <w:bCs/>
                        </w:rPr>
                        <w:t>HALF PAGE PHOTO OF THE BUILDING</w:t>
                      </w:r>
                    </w:p>
                    <w:p w:rsidR="0095614D" w:rsidP="00466DE2" w:rsidRDefault="0095614D" w14:paraId="5DAB6C7B" w14:textId="77777777">
                      <w:pPr>
                        <w:pStyle w:val="BodyText"/>
                      </w:pPr>
                    </w:p>
                    <w:p w:rsidR="003B52D3" w:rsidP="00466DE2" w:rsidRDefault="003B52D3" w14:paraId="56DBB26B" w14:textId="0B7414C1">
                      <w:pPr>
                        <w:pStyle w:val="BodyText"/>
                      </w:pPr>
                      <w:r>
                        <w:t xml:space="preserve">Template Notes: </w:t>
                      </w:r>
                    </w:p>
                    <w:p w:rsidR="003B52D3" w:rsidP="0095614D" w:rsidRDefault="006F7676" w14:paraId="7303B09F" w14:textId="0C12561A">
                      <w:pPr>
                        <w:pStyle w:val="MoEBulletedList"/>
                      </w:pPr>
                      <w:r>
                        <w:t xml:space="preserve">All </w:t>
                      </w:r>
                      <w:r w:rsidR="000B54AB">
                        <w:t>te</w:t>
                      </w:r>
                      <w:r w:rsidR="006B678B">
                        <w:t xml:space="preserve">xt </w:t>
                      </w:r>
                      <w:r w:rsidR="004804B3">
                        <w:t xml:space="preserve">highlighted </w:t>
                      </w:r>
                      <w:r w:rsidR="00EA3CD5">
                        <w:t xml:space="preserve">in </w:t>
                      </w:r>
                      <w:r w:rsidR="004804B3">
                        <w:t>grey</w:t>
                      </w:r>
                      <w:r w:rsidR="000E12B0">
                        <w:t xml:space="preserve"> or</w:t>
                      </w:r>
                      <w:r w:rsidR="00EA3CD5">
                        <w:t xml:space="preserve"> enclosed in angle bracket</w:t>
                      </w:r>
                      <w:r w:rsidR="000E12B0">
                        <w:t xml:space="preserve"> “&lt;&gt;” </w:t>
                      </w:r>
                      <w:r w:rsidR="004804B3">
                        <w:t xml:space="preserve">requires input. </w:t>
                      </w:r>
                      <w:r w:rsidRPr="008C3A7B" w:rsidR="008C3A7B">
                        <w:t>Remove the highlighting and brackets once the content has been updated.</w:t>
                      </w:r>
                    </w:p>
                    <w:p w:rsidR="004804B3" w:rsidP="0095614D" w:rsidRDefault="004804B3" w14:paraId="0C1BDDCD" w14:textId="5547FCDB">
                      <w:pPr>
                        <w:pStyle w:val="MoEBulletedList"/>
                      </w:pPr>
                      <w:r>
                        <w:t xml:space="preserve">The </w:t>
                      </w:r>
                      <w:r w:rsidR="00B53F53">
                        <w:t>first revision of this</w:t>
                      </w:r>
                      <w:r>
                        <w:t xml:space="preserve"> report is to</w:t>
                      </w:r>
                      <w:r w:rsidR="008C3A7B">
                        <w:t xml:space="preserve"> be issued as a draft for</w:t>
                      </w:r>
                      <w:r w:rsidR="003177D4">
                        <w:t xml:space="preserve"> review by the</w:t>
                      </w:r>
                      <w:r w:rsidR="00B53F53">
                        <w:t xml:space="preserve"> </w:t>
                      </w:r>
                      <w:r w:rsidR="00C17FBC">
                        <w:t>Ministry of Education</w:t>
                      </w:r>
                      <w:r w:rsidR="003177D4">
                        <w:t xml:space="preserve">. </w:t>
                      </w:r>
                      <w:r w:rsidR="00BD7A15">
                        <w:t xml:space="preserve"> </w:t>
                      </w:r>
                    </w:p>
                    <w:p w:rsidR="00587C7F" w:rsidP="0095614D" w:rsidRDefault="002F7F26" w14:paraId="1BD1A5AB" w14:textId="4EFB481C">
                      <w:pPr>
                        <w:pStyle w:val="MoEBulletedList"/>
                      </w:pPr>
                      <w:r>
                        <w:t xml:space="preserve">Any sections, tables, figures </w:t>
                      </w:r>
                      <w:r w:rsidR="00497698">
                        <w:t xml:space="preserve">and other template content may be </w:t>
                      </w:r>
                      <w:r>
                        <w:t>added to as</w:t>
                      </w:r>
                      <w:r w:rsidR="00587C7F">
                        <w:t xml:space="preserve"> required by the author. </w:t>
                      </w:r>
                    </w:p>
                    <w:p w:rsidR="0094609C" w:rsidP="0095614D" w:rsidRDefault="0094609C" w14:paraId="3D8DF002" w14:textId="44ADE64F">
                      <w:pPr>
                        <w:pStyle w:val="MoEBulletedList"/>
                      </w:pPr>
                      <w:r>
                        <w:t xml:space="preserve">Delete commentary boxes </w:t>
                      </w:r>
                      <w:r w:rsidR="00E42CEF">
                        <w:t xml:space="preserve">once read. </w:t>
                      </w:r>
                    </w:p>
                    <w:p w:rsidR="00AD4E90" w:rsidP="0095614D" w:rsidRDefault="00AD4E90" w14:paraId="11532CF2" w14:textId="6E08E3AA">
                      <w:pPr>
                        <w:pStyle w:val="MoEBulletedList"/>
                      </w:pPr>
                      <w:r>
                        <w:t xml:space="preserve">The executive summary is intended </w:t>
                      </w:r>
                      <w:r w:rsidR="001877A4">
                        <w:t>for</w:t>
                      </w:r>
                      <w:r>
                        <w:t xml:space="preserve"> schools and board of trustees. </w:t>
                      </w:r>
                      <w:r w:rsidR="00520FE6">
                        <w:t xml:space="preserve">Keep the language clear and concise. </w:t>
                      </w:r>
                    </w:p>
                    <w:p w:rsidR="003B52D3" w:rsidP="0092697D" w:rsidRDefault="003B52D3" w14:paraId="02EB378F" w14:textId="77777777">
                      <w:pPr>
                        <w:pStyle w:val="NoSpacing"/>
                        <w:spacing w:before="240"/>
                        <w:ind w:left="357"/>
                        <w:jc w:val="center"/>
                        <w:rPr>
                          <w:caps/>
                          <w:color w:val="FFFFFF" w:themeColor="background1"/>
                          <w:lang w:val="en-NZ"/>
                        </w:rPr>
                      </w:pPr>
                    </w:p>
                    <w:p w:rsidRPr="00E87E8E" w:rsidR="008634A6" w:rsidP="008634A6" w:rsidRDefault="008634A6" w14:paraId="6A05A809" w14:textId="5C04D175">
                      <w:pPr>
                        <w:pStyle w:val="NoSpacing"/>
                        <w:spacing w:before="2400"/>
                        <w:rPr>
                          <w:caps/>
                          <w:color w:val="FFFFFF" w:themeColor="background1"/>
                          <w:lang w:val="en-NZ"/>
                        </w:rPr>
                      </w:pPr>
                    </w:p>
                  </w:txbxContent>
                </v:textbox>
                <w10:wrap type="square" anchorx="margin" anchory="margin"/>
              </v:rect>
            </w:pict>
          </mc:Fallback>
        </mc:AlternateContent>
      </w:r>
      <w:r w:rsidR="00B90798">
        <w:rPr>
          <w:color w:val="582655" w:themeColor="text1"/>
          <w:sz w:val="32"/>
          <w:szCs w:val="32"/>
        </w:rPr>
        <w:t>&lt;Targeted Seismic Assessment/</w:t>
      </w:r>
      <w:r w:rsidR="0035197D" w:rsidRPr="00E87E8E">
        <w:rPr>
          <w:color w:val="582655" w:themeColor="text1"/>
          <w:sz w:val="32"/>
          <w:szCs w:val="32"/>
        </w:rPr>
        <w:t>Detailed Seismic Assessment</w:t>
      </w:r>
      <w:r w:rsidR="00B90798">
        <w:rPr>
          <w:color w:val="582655" w:themeColor="text1"/>
          <w:sz w:val="32"/>
          <w:szCs w:val="32"/>
        </w:rPr>
        <w:t>&gt;</w:t>
      </w:r>
      <w:r w:rsidR="0035197D" w:rsidRPr="00E87E8E">
        <w:rPr>
          <w:color w:val="582655" w:themeColor="text1"/>
          <w:sz w:val="32"/>
          <w:szCs w:val="32"/>
        </w:rPr>
        <w:t xml:space="preserve"> </w:t>
      </w:r>
    </w:p>
    <w:p w14:paraId="02C6EF1B" w14:textId="4AD788C9" w:rsidR="00F9727D" w:rsidRDefault="00F9727D" w:rsidP="00466DE2">
      <w:pPr>
        <w:pStyle w:val="CoverSubheading"/>
        <w:spacing w:beforeLines="120" w:before="288"/>
        <w:rPr>
          <w:color w:val="582655" w:themeColor="text1"/>
          <w:sz w:val="24"/>
          <w:szCs w:val="24"/>
        </w:rPr>
      </w:pPr>
      <w:r w:rsidRPr="00F9727D">
        <w:rPr>
          <w:color w:val="582655" w:themeColor="text1"/>
          <w:sz w:val="24"/>
          <w:szCs w:val="24"/>
        </w:rPr>
        <w:t>&lt;Date&gt;</w:t>
      </w:r>
    </w:p>
    <w:p w14:paraId="3CD871C4" w14:textId="19EDB488" w:rsidR="00F33E03" w:rsidRDefault="00F33E03" w:rsidP="00466DE2">
      <w:pPr>
        <w:pStyle w:val="CoverSubheading"/>
        <w:spacing w:beforeLines="120" w:before="288"/>
        <w:rPr>
          <w:color w:val="582655" w:themeColor="text1"/>
          <w:sz w:val="24"/>
          <w:szCs w:val="24"/>
        </w:rPr>
      </w:pPr>
      <w:r>
        <w:rPr>
          <w:color w:val="582655" w:themeColor="text1"/>
          <w:sz w:val="24"/>
          <w:szCs w:val="24"/>
        </w:rPr>
        <w:t>&lt;</w:t>
      </w:r>
      <w:r w:rsidR="005235ED">
        <w:rPr>
          <w:color w:val="582655" w:themeColor="text1"/>
          <w:sz w:val="24"/>
          <w:szCs w:val="24"/>
        </w:rPr>
        <w:t xml:space="preserve">Report </w:t>
      </w:r>
      <w:r>
        <w:rPr>
          <w:color w:val="582655" w:themeColor="text1"/>
          <w:sz w:val="24"/>
          <w:szCs w:val="24"/>
        </w:rPr>
        <w:t>Revision&gt;</w:t>
      </w:r>
    </w:p>
    <w:p w14:paraId="7B0DA5B4" w14:textId="27378E8A" w:rsidR="00850B37" w:rsidRPr="00F9727D" w:rsidRDefault="00850B37" w:rsidP="00466DE2">
      <w:pPr>
        <w:pStyle w:val="CoverSubheading"/>
        <w:spacing w:beforeLines="120" w:before="288"/>
        <w:rPr>
          <w:color w:val="582655" w:themeColor="text1"/>
          <w:sz w:val="24"/>
          <w:szCs w:val="24"/>
        </w:rPr>
      </w:pPr>
      <w:r>
        <w:rPr>
          <w:color w:val="582655" w:themeColor="text1"/>
          <w:sz w:val="24"/>
          <w:szCs w:val="24"/>
        </w:rPr>
        <w:t>&lt;Consultant Project Number/&gt;</w:t>
      </w:r>
    </w:p>
    <w:p w14:paraId="6E04EF54" w14:textId="42AA9CB5" w:rsidR="00DD4827" w:rsidRDefault="00F9727D" w:rsidP="00466DE2">
      <w:pPr>
        <w:spacing w:beforeLines="120" w:before="288"/>
        <w:rPr>
          <w:rFonts w:cs="Arial"/>
          <w:color w:val="582655" w:themeColor="text1"/>
          <w:sz w:val="24"/>
          <w:szCs w:val="24"/>
        </w:rPr>
      </w:pPr>
      <w:r w:rsidRPr="00F9727D">
        <w:rPr>
          <w:rFonts w:cs="Arial"/>
          <w:color w:val="582655" w:themeColor="text1"/>
          <w:sz w:val="24"/>
          <w:szCs w:val="24"/>
        </w:rPr>
        <w:t xml:space="preserve">Prepared </w:t>
      </w:r>
      <w:r>
        <w:rPr>
          <w:rFonts w:cs="Arial"/>
          <w:color w:val="582655" w:themeColor="text1"/>
          <w:sz w:val="24"/>
          <w:szCs w:val="24"/>
        </w:rPr>
        <w:t>By: &lt;Consultants Name&gt;</w:t>
      </w:r>
    </w:p>
    <w:p w14:paraId="431869BF" w14:textId="4FF3243B" w:rsidR="00F9727D" w:rsidRPr="00F9727D" w:rsidRDefault="00F9727D" w:rsidP="00466DE2">
      <w:pPr>
        <w:spacing w:beforeLines="120" w:before="288"/>
        <w:rPr>
          <w:rFonts w:cs="Arial"/>
          <w:color w:val="582655" w:themeColor="text1"/>
          <w:sz w:val="24"/>
          <w:szCs w:val="24"/>
        </w:rPr>
      </w:pPr>
      <w:r>
        <w:rPr>
          <w:rFonts w:cs="Arial"/>
          <w:color w:val="582655" w:themeColor="text1"/>
          <w:sz w:val="24"/>
          <w:szCs w:val="24"/>
        </w:rPr>
        <w:t xml:space="preserve">For the Ministry of Education </w:t>
      </w:r>
    </w:p>
    <w:p w14:paraId="4E5E56B0" w14:textId="5BC0C834" w:rsidR="00DD4827" w:rsidRDefault="00DD4827" w:rsidP="00F33E03">
      <w:pPr>
        <w:sectPr w:rsidR="00DD4827" w:rsidSect="005235ED">
          <w:headerReference w:type="even" r:id="rId13"/>
          <w:headerReference w:type="default" r:id="rId14"/>
          <w:footerReference w:type="even" r:id="rId15"/>
          <w:footerReference w:type="default" r:id="rId16"/>
          <w:headerReference w:type="first" r:id="rId17"/>
          <w:footerReference w:type="first" r:id="rId18"/>
          <w:pgSz w:w="11906" w:h="16838" w:code="9"/>
          <w:pgMar w:top="2694" w:right="1134" w:bottom="1701" w:left="1134" w:header="0" w:footer="709" w:gutter="0"/>
          <w:cols w:space="708"/>
          <w:docGrid w:linePitch="360"/>
        </w:sectPr>
      </w:pPr>
    </w:p>
    <w:p w14:paraId="7536EEC1" w14:textId="46FE5030" w:rsidR="009C64A7" w:rsidRDefault="008E4D50" w:rsidP="00466DE2">
      <w:pPr>
        <w:pStyle w:val="MoEQuoteBold"/>
        <w:ind w:left="0"/>
      </w:pPr>
      <w:r w:rsidRPr="00A54A16">
        <w:lastRenderedPageBreak/>
        <w:t xml:space="preserve">Document </w:t>
      </w:r>
      <w:r w:rsidR="009C64A7">
        <w:t>Control</w:t>
      </w:r>
    </w:p>
    <w:p w14:paraId="7D5BA503" w14:textId="76AF692D" w:rsidR="009C64A7" w:rsidRDefault="009C64A7" w:rsidP="00466DE2">
      <w:pPr>
        <w:pStyle w:val="BodyText"/>
      </w:pPr>
      <w:r>
        <w:t xml:space="preserve">Document Prepared By: </w:t>
      </w:r>
    </w:p>
    <w:p w14:paraId="6D6A35BE" w14:textId="77777777" w:rsidR="009C64A7" w:rsidRDefault="009C64A7" w:rsidP="00466DE2">
      <w:pPr>
        <w:pStyle w:val="BodyText"/>
      </w:pPr>
      <w:r>
        <w:t>&lt;Full Legal Company Name&gt;</w:t>
      </w:r>
    </w:p>
    <w:p w14:paraId="1E9CAD7E" w14:textId="77777777" w:rsidR="009C64A7" w:rsidRDefault="009C64A7" w:rsidP="00466DE2">
      <w:pPr>
        <w:pStyle w:val="BodyText"/>
      </w:pPr>
      <w:r>
        <w:t>&lt;Company Address Physical&gt;</w:t>
      </w:r>
    </w:p>
    <w:p w14:paraId="7BB86ACD" w14:textId="77777777" w:rsidR="009C64A7" w:rsidRDefault="009C64A7" w:rsidP="00466DE2">
      <w:pPr>
        <w:pStyle w:val="BodyText"/>
      </w:pPr>
      <w:r>
        <w:t>&lt;Company Address Postal&gt;</w:t>
      </w:r>
    </w:p>
    <w:p w14:paraId="6CE624DE" w14:textId="77777777" w:rsidR="009C64A7" w:rsidRDefault="009C64A7" w:rsidP="00466DE2">
      <w:pPr>
        <w:pStyle w:val="BodyText"/>
      </w:pPr>
    </w:p>
    <w:p w14:paraId="54215627" w14:textId="7BF9804F" w:rsidR="009C64A7" w:rsidRDefault="009C64A7" w:rsidP="00466DE2">
      <w:pPr>
        <w:pStyle w:val="BodyText"/>
      </w:pPr>
      <w:r>
        <w:t>Telephone:</w:t>
      </w:r>
      <w:r>
        <w:tab/>
      </w:r>
      <w:r>
        <w:tab/>
        <w:t>&lt;Company Phone number&gt;</w:t>
      </w:r>
    </w:p>
    <w:p w14:paraId="1DF2F99A" w14:textId="07ACD46D" w:rsidR="009C64A7" w:rsidRDefault="009C64A7" w:rsidP="00466DE2">
      <w:pPr>
        <w:pStyle w:val="BodyText"/>
      </w:pPr>
      <w:r>
        <w:t>Email:</w:t>
      </w:r>
      <w:r>
        <w:tab/>
      </w:r>
      <w:r>
        <w:tab/>
      </w:r>
      <w:r>
        <w:tab/>
        <w:t>&lt;Company email&gt;</w:t>
      </w:r>
    </w:p>
    <w:p w14:paraId="73AB88CD" w14:textId="4DA8BB60" w:rsidR="009C64A7" w:rsidRDefault="009C64A7" w:rsidP="00466DE2">
      <w:pPr>
        <w:pStyle w:val="BodyText"/>
      </w:pPr>
      <w:r>
        <w:t>Web:</w:t>
      </w:r>
      <w:r>
        <w:tab/>
      </w:r>
      <w:r>
        <w:tab/>
      </w:r>
      <w:r>
        <w:tab/>
        <w:t>&lt;Company Website&gt;</w:t>
      </w:r>
    </w:p>
    <w:p w14:paraId="5801CC44" w14:textId="77777777" w:rsidR="009C64A7" w:rsidRDefault="009C64A7" w:rsidP="009C64A7"/>
    <w:p w14:paraId="698550BE" w14:textId="77777777" w:rsidR="009C64A7" w:rsidRDefault="009C64A7" w:rsidP="009C64A7"/>
    <w:p w14:paraId="61493209" w14:textId="18787851" w:rsidR="00FC43F8" w:rsidRPr="00FC43F8" w:rsidRDefault="00FC43F8" w:rsidP="00466DE2">
      <w:pPr>
        <w:pStyle w:val="MoEQuoteBold"/>
        <w:ind w:left="0"/>
      </w:pPr>
      <w:r w:rsidRPr="00FC43F8">
        <w:t>Revision History</w:t>
      </w:r>
    </w:p>
    <w:tbl>
      <w:tblPr>
        <w:tblW w:w="963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555"/>
        <w:gridCol w:w="2409"/>
        <w:gridCol w:w="3686"/>
        <w:gridCol w:w="1984"/>
      </w:tblGrid>
      <w:tr w:rsidR="00FC43F8" w:rsidRPr="00752AA1" w14:paraId="3CFC764A" w14:textId="77777777" w:rsidTr="00FC43F8">
        <w:tc>
          <w:tcPr>
            <w:tcW w:w="1555" w:type="dxa"/>
            <w:shd w:val="clear" w:color="auto" w:fill="582655" w:themeFill="text1"/>
            <w:vAlign w:val="center"/>
          </w:tcPr>
          <w:p w14:paraId="4B38574D" w14:textId="2E1FDF02" w:rsidR="00FC43F8" w:rsidRPr="00466DE2" w:rsidRDefault="00FC43F8" w:rsidP="00466DE2">
            <w:pPr>
              <w:pStyle w:val="BodyText"/>
              <w:rPr>
                <w:b/>
                <w:bCs/>
              </w:rPr>
            </w:pPr>
            <w:r w:rsidRPr="00466DE2">
              <w:rPr>
                <w:b/>
                <w:bCs/>
              </w:rPr>
              <w:t>Revision No.</w:t>
            </w:r>
          </w:p>
        </w:tc>
        <w:tc>
          <w:tcPr>
            <w:tcW w:w="2409" w:type="dxa"/>
            <w:shd w:val="clear" w:color="auto" w:fill="582655" w:themeFill="text1"/>
            <w:vAlign w:val="center"/>
          </w:tcPr>
          <w:p w14:paraId="4B7A0C73" w14:textId="748391F2" w:rsidR="00FC43F8" w:rsidRPr="00466DE2" w:rsidRDefault="00FC43F8" w:rsidP="00466DE2">
            <w:pPr>
              <w:pStyle w:val="BodyText"/>
              <w:rPr>
                <w:b/>
                <w:bCs/>
              </w:rPr>
            </w:pPr>
            <w:r w:rsidRPr="00466DE2">
              <w:rPr>
                <w:b/>
                <w:bCs/>
              </w:rPr>
              <w:t>Prepared by</w:t>
            </w:r>
          </w:p>
        </w:tc>
        <w:tc>
          <w:tcPr>
            <w:tcW w:w="3686" w:type="dxa"/>
            <w:shd w:val="clear" w:color="auto" w:fill="582655" w:themeFill="text1"/>
          </w:tcPr>
          <w:p w14:paraId="56FEFAFD" w14:textId="0508222B" w:rsidR="00FC43F8" w:rsidRPr="00466DE2" w:rsidRDefault="00FC43F8" w:rsidP="00466DE2">
            <w:pPr>
              <w:pStyle w:val="BodyText"/>
              <w:rPr>
                <w:b/>
                <w:bCs/>
              </w:rPr>
            </w:pPr>
            <w:r w:rsidRPr="00466DE2">
              <w:rPr>
                <w:b/>
                <w:bCs/>
              </w:rPr>
              <w:t>Description</w:t>
            </w:r>
          </w:p>
        </w:tc>
        <w:tc>
          <w:tcPr>
            <w:tcW w:w="1984" w:type="dxa"/>
            <w:shd w:val="clear" w:color="auto" w:fill="582655" w:themeFill="text1"/>
            <w:vAlign w:val="center"/>
          </w:tcPr>
          <w:p w14:paraId="243C6BB3" w14:textId="45D9FE56" w:rsidR="00FC43F8" w:rsidRPr="00466DE2" w:rsidRDefault="00FC43F8" w:rsidP="00466DE2">
            <w:pPr>
              <w:pStyle w:val="BodyText"/>
              <w:rPr>
                <w:b/>
                <w:bCs/>
              </w:rPr>
            </w:pPr>
            <w:r w:rsidRPr="00466DE2">
              <w:rPr>
                <w:b/>
                <w:bCs/>
              </w:rPr>
              <w:t>Date</w:t>
            </w:r>
          </w:p>
        </w:tc>
      </w:tr>
      <w:tr w:rsidR="00FC43F8" w:rsidRPr="00752AA1" w14:paraId="45B93479" w14:textId="77777777" w:rsidTr="00FC43F8">
        <w:trPr>
          <w:trHeight w:val="132"/>
        </w:trPr>
        <w:tc>
          <w:tcPr>
            <w:tcW w:w="1555" w:type="dxa"/>
            <w:vAlign w:val="center"/>
          </w:tcPr>
          <w:p w14:paraId="3C52BA91" w14:textId="0705D412" w:rsidR="00FC43F8" w:rsidRPr="00752AA1" w:rsidRDefault="00FC43F8" w:rsidP="00466DE2">
            <w:pPr>
              <w:pStyle w:val="BodyText"/>
            </w:pPr>
            <w:r>
              <w:t>A</w:t>
            </w:r>
          </w:p>
        </w:tc>
        <w:tc>
          <w:tcPr>
            <w:tcW w:w="2409" w:type="dxa"/>
            <w:vAlign w:val="center"/>
          </w:tcPr>
          <w:p w14:paraId="4E812C8A" w14:textId="6C7F2032" w:rsidR="00FC43F8" w:rsidRPr="00752AA1" w:rsidRDefault="00FC43F8" w:rsidP="00466DE2">
            <w:pPr>
              <w:pStyle w:val="BodyText"/>
            </w:pPr>
            <w:r>
              <w:t>&lt;name&gt;</w:t>
            </w:r>
          </w:p>
        </w:tc>
        <w:tc>
          <w:tcPr>
            <w:tcW w:w="3686" w:type="dxa"/>
          </w:tcPr>
          <w:p w14:paraId="194ACD2C" w14:textId="19226B49" w:rsidR="00FC43F8" w:rsidRPr="00752AA1" w:rsidRDefault="00FC43F8" w:rsidP="00466DE2">
            <w:pPr>
              <w:pStyle w:val="BodyText"/>
            </w:pPr>
            <w:r>
              <w:t>&lt;Draft for review&gt;</w:t>
            </w:r>
          </w:p>
        </w:tc>
        <w:tc>
          <w:tcPr>
            <w:tcW w:w="1984" w:type="dxa"/>
            <w:vAlign w:val="center"/>
          </w:tcPr>
          <w:p w14:paraId="4C9686AB" w14:textId="04C79002" w:rsidR="00FC43F8" w:rsidRPr="00752AA1" w:rsidRDefault="00FC43F8" w:rsidP="00466DE2">
            <w:pPr>
              <w:pStyle w:val="BodyText"/>
            </w:pPr>
            <w:r>
              <w:t>&lt;xx/xx/</w:t>
            </w:r>
            <w:proofErr w:type="spellStart"/>
            <w:r>
              <w:t>xxxx</w:t>
            </w:r>
            <w:proofErr w:type="spellEnd"/>
            <w:r>
              <w:t>&gt;</w:t>
            </w:r>
          </w:p>
        </w:tc>
      </w:tr>
      <w:tr w:rsidR="00FC43F8" w:rsidRPr="00752AA1" w14:paraId="12E78175" w14:textId="77777777" w:rsidTr="00FC43F8">
        <w:trPr>
          <w:trHeight w:val="70"/>
        </w:trPr>
        <w:tc>
          <w:tcPr>
            <w:tcW w:w="1555" w:type="dxa"/>
            <w:vAlign w:val="center"/>
          </w:tcPr>
          <w:p w14:paraId="654BA671" w14:textId="7E0AD2BB" w:rsidR="00FC43F8" w:rsidRDefault="00FC43F8" w:rsidP="00466DE2">
            <w:pPr>
              <w:pStyle w:val="BodyText"/>
            </w:pPr>
            <w:r>
              <w:t>B</w:t>
            </w:r>
          </w:p>
        </w:tc>
        <w:tc>
          <w:tcPr>
            <w:tcW w:w="2409" w:type="dxa"/>
            <w:vAlign w:val="center"/>
          </w:tcPr>
          <w:p w14:paraId="223D1731" w14:textId="6308CA53" w:rsidR="00FC43F8" w:rsidRPr="00752AA1" w:rsidRDefault="00FC43F8" w:rsidP="00466DE2">
            <w:pPr>
              <w:pStyle w:val="BodyText"/>
            </w:pPr>
            <w:r>
              <w:t>&lt;name&gt;</w:t>
            </w:r>
          </w:p>
        </w:tc>
        <w:tc>
          <w:tcPr>
            <w:tcW w:w="3686" w:type="dxa"/>
          </w:tcPr>
          <w:p w14:paraId="5A0869FD" w14:textId="35E2D749" w:rsidR="00FC43F8" w:rsidRPr="00752AA1" w:rsidRDefault="00FC43F8" w:rsidP="00466DE2">
            <w:pPr>
              <w:pStyle w:val="BodyText"/>
            </w:pPr>
            <w:r>
              <w:t>&lt;Final&gt;</w:t>
            </w:r>
          </w:p>
        </w:tc>
        <w:tc>
          <w:tcPr>
            <w:tcW w:w="1984" w:type="dxa"/>
            <w:vAlign w:val="center"/>
          </w:tcPr>
          <w:p w14:paraId="1CAF79FC" w14:textId="44F0E0AB" w:rsidR="00FC43F8" w:rsidRPr="00752AA1" w:rsidRDefault="00FC43F8" w:rsidP="00466DE2">
            <w:pPr>
              <w:pStyle w:val="BodyText"/>
            </w:pPr>
            <w:r>
              <w:t>&lt;xx/xx/</w:t>
            </w:r>
            <w:proofErr w:type="spellStart"/>
            <w:r>
              <w:t>xxxx</w:t>
            </w:r>
            <w:proofErr w:type="spellEnd"/>
            <w:r>
              <w:t>&gt;</w:t>
            </w:r>
          </w:p>
        </w:tc>
      </w:tr>
      <w:tr w:rsidR="00FC43F8" w:rsidRPr="00752AA1" w14:paraId="27E3653F" w14:textId="77777777" w:rsidTr="00FC43F8">
        <w:trPr>
          <w:trHeight w:val="70"/>
        </w:trPr>
        <w:tc>
          <w:tcPr>
            <w:tcW w:w="1555" w:type="dxa"/>
            <w:vAlign w:val="center"/>
          </w:tcPr>
          <w:p w14:paraId="5BA988F5" w14:textId="26569C74" w:rsidR="00FC43F8" w:rsidRDefault="00FC43F8" w:rsidP="00466DE2">
            <w:pPr>
              <w:pStyle w:val="BodyText"/>
            </w:pPr>
          </w:p>
        </w:tc>
        <w:tc>
          <w:tcPr>
            <w:tcW w:w="2409" w:type="dxa"/>
            <w:vAlign w:val="center"/>
          </w:tcPr>
          <w:p w14:paraId="11F80B81" w14:textId="77777777" w:rsidR="00FC43F8" w:rsidRPr="00752AA1" w:rsidRDefault="00FC43F8" w:rsidP="00466DE2">
            <w:pPr>
              <w:pStyle w:val="BodyText"/>
            </w:pPr>
          </w:p>
        </w:tc>
        <w:tc>
          <w:tcPr>
            <w:tcW w:w="3686" w:type="dxa"/>
          </w:tcPr>
          <w:p w14:paraId="4663549D" w14:textId="77777777" w:rsidR="00FC43F8" w:rsidRPr="00752AA1" w:rsidRDefault="00FC43F8" w:rsidP="00466DE2">
            <w:pPr>
              <w:pStyle w:val="BodyText"/>
            </w:pPr>
          </w:p>
        </w:tc>
        <w:tc>
          <w:tcPr>
            <w:tcW w:w="1984" w:type="dxa"/>
            <w:vAlign w:val="center"/>
          </w:tcPr>
          <w:p w14:paraId="73DE07F0" w14:textId="0FD7018E" w:rsidR="00FC43F8" w:rsidRPr="00752AA1" w:rsidRDefault="00FC43F8" w:rsidP="00466DE2">
            <w:pPr>
              <w:pStyle w:val="BodyText"/>
            </w:pPr>
          </w:p>
        </w:tc>
      </w:tr>
    </w:tbl>
    <w:p w14:paraId="0D86F281" w14:textId="77777777" w:rsidR="006E595B" w:rsidRPr="00DB5FE1" w:rsidRDefault="006E595B" w:rsidP="006E595B">
      <w:pPr>
        <w:spacing w:line="276" w:lineRule="auto"/>
        <w:rPr>
          <w:rFonts w:ascii="Calibri" w:eastAsia="Calibri" w:hAnsi="Calibri"/>
          <w:sz w:val="28"/>
          <w:szCs w:val="28"/>
        </w:rPr>
      </w:pPr>
    </w:p>
    <w:p w14:paraId="017023BF" w14:textId="40C5AE47" w:rsidR="006E595B" w:rsidRPr="00850B37" w:rsidRDefault="00850B37" w:rsidP="00466DE2">
      <w:pPr>
        <w:pStyle w:val="MoEQuoteBold"/>
        <w:ind w:left="0"/>
      </w:pPr>
      <w:r w:rsidRPr="00850B37">
        <w:t>Document Acceptance</w:t>
      </w:r>
    </w:p>
    <w:tbl>
      <w:tblPr>
        <w:tblW w:w="963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980"/>
        <w:gridCol w:w="3402"/>
        <w:gridCol w:w="2268"/>
        <w:gridCol w:w="1984"/>
      </w:tblGrid>
      <w:tr w:rsidR="0052318E" w:rsidRPr="00752AA1" w14:paraId="3761F55A" w14:textId="77777777" w:rsidTr="00850B37">
        <w:tc>
          <w:tcPr>
            <w:tcW w:w="1980" w:type="dxa"/>
            <w:shd w:val="clear" w:color="auto" w:fill="582655" w:themeFill="text1"/>
          </w:tcPr>
          <w:p w14:paraId="47FCB0CE" w14:textId="0CCABBBA" w:rsidR="0052318E" w:rsidRPr="00466DE2" w:rsidRDefault="0052318E" w:rsidP="00466DE2">
            <w:pPr>
              <w:pStyle w:val="BodyText"/>
              <w:rPr>
                <w:b/>
                <w:bCs/>
              </w:rPr>
            </w:pPr>
            <w:r w:rsidRPr="00466DE2">
              <w:rPr>
                <w:b/>
                <w:bCs/>
              </w:rPr>
              <w:t>Who</w:t>
            </w:r>
          </w:p>
        </w:tc>
        <w:tc>
          <w:tcPr>
            <w:tcW w:w="3402" w:type="dxa"/>
            <w:shd w:val="clear" w:color="auto" w:fill="582655" w:themeFill="text1"/>
            <w:vAlign w:val="center"/>
          </w:tcPr>
          <w:p w14:paraId="4617FF99" w14:textId="16FDD6C1" w:rsidR="0052318E" w:rsidRPr="00466DE2" w:rsidRDefault="00850B37" w:rsidP="00466DE2">
            <w:pPr>
              <w:pStyle w:val="BodyText"/>
              <w:rPr>
                <w:b/>
                <w:bCs/>
              </w:rPr>
            </w:pPr>
            <w:r w:rsidRPr="00466DE2">
              <w:rPr>
                <w:b/>
                <w:bCs/>
              </w:rPr>
              <w:t xml:space="preserve">Name </w:t>
            </w:r>
          </w:p>
        </w:tc>
        <w:tc>
          <w:tcPr>
            <w:tcW w:w="2268" w:type="dxa"/>
            <w:shd w:val="clear" w:color="auto" w:fill="582655" w:themeFill="text1"/>
            <w:vAlign w:val="center"/>
          </w:tcPr>
          <w:p w14:paraId="21B566AE" w14:textId="0B168945" w:rsidR="0052318E" w:rsidRPr="00466DE2" w:rsidRDefault="00850B37" w:rsidP="00466DE2">
            <w:pPr>
              <w:pStyle w:val="BodyText"/>
              <w:rPr>
                <w:b/>
                <w:bCs/>
              </w:rPr>
            </w:pPr>
            <w:r w:rsidRPr="00466DE2">
              <w:rPr>
                <w:b/>
                <w:bCs/>
              </w:rPr>
              <w:t>Signed</w:t>
            </w:r>
          </w:p>
        </w:tc>
        <w:tc>
          <w:tcPr>
            <w:tcW w:w="1984" w:type="dxa"/>
            <w:shd w:val="clear" w:color="auto" w:fill="582655" w:themeFill="text1"/>
            <w:vAlign w:val="center"/>
          </w:tcPr>
          <w:p w14:paraId="4730D4D6" w14:textId="122E013A" w:rsidR="0052318E" w:rsidRPr="00466DE2" w:rsidRDefault="00850B37" w:rsidP="00466DE2">
            <w:pPr>
              <w:pStyle w:val="BodyText"/>
              <w:rPr>
                <w:b/>
                <w:bCs/>
              </w:rPr>
            </w:pPr>
            <w:r w:rsidRPr="00466DE2">
              <w:rPr>
                <w:b/>
                <w:bCs/>
              </w:rPr>
              <w:t>Date</w:t>
            </w:r>
          </w:p>
        </w:tc>
      </w:tr>
      <w:tr w:rsidR="0052318E" w:rsidRPr="00752AA1" w14:paraId="6AAF686D" w14:textId="77777777" w:rsidTr="00850B37">
        <w:trPr>
          <w:trHeight w:val="858"/>
        </w:trPr>
        <w:tc>
          <w:tcPr>
            <w:tcW w:w="1980" w:type="dxa"/>
          </w:tcPr>
          <w:p w14:paraId="0D9EC4A7" w14:textId="4565FACE" w:rsidR="0052318E" w:rsidRDefault="00850B37" w:rsidP="00466DE2">
            <w:pPr>
              <w:pStyle w:val="BodyText"/>
            </w:pPr>
            <w:r>
              <w:t>Site visit by:</w:t>
            </w:r>
          </w:p>
          <w:p w14:paraId="5B690C24" w14:textId="77777777" w:rsidR="0052318E" w:rsidRDefault="0052318E" w:rsidP="00466DE2">
            <w:pPr>
              <w:pStyle w:val="BodyText"/>
            </w:pPr>
          </w:p>
        </w:tc>
        <w:tc>
          <w:tcPr>
            <w:tcW w:w="3402" w:type="dxa"/>
            <w:vAlign w:val="center"/>
          </w:tcPr>
          <w:p w14:paraId="28B876E3" w14:textId="77777777" w:rsidR="0052318E" w:rsidRDefault="00850B37" w:rsidP="00466DE2">
            <w:pPr>
              <w:pStyle w:val="BodyText"/>
            </w:pPr>
            <w:r>
              <w:t>&lt;name&gt;</w:t>
            </w:r>
          </w:p>
          <w:p w14:paraId="1C4D043E" w14:textId="4C13BE87" w:rsidR="00850B37" w:rsidRDefault="00850B37" w:rsidP="00466DE2">
            <w:pPr>
              <w:pStyle w:val="BodyText"/>
            </w:pPr>
            <w:r>
              <w:t>&lt;position&gt;</w:t>
            </w:r>
          </w:p>
        </w:tc>
        <w:tc>
          <w:tcPr>
            <w:tcW w:w="2268" w:type="dxa"/>
            <w:vAlign w:val="center"/>
          </w:tcPr>
          <w:p w14:paraId="51A88003" w14:textId="7D080CBB" w:rsidR="0052318E" w:rsidRPr="00752AA1" w:rsidRDefault="0052318E" w:rsidP="00466DE2">
            <w:pPr>
              <w:pStyle w:val="BodyText"/>
            </w:pPr>
          </w:p>
        </w:tc>
        <w:tc>
          <w:tcPr>
            <w:tcW w:w="1984" w:type="dxa"/>
            <w:vAlign w:val="center"/>
          </w:tcPr>
          <w:p w14:paraId="4843C37D" w14:textId="3ED1ADF4" w:rsidR="0052318E" w:rsidRPr="00752AA1" w:rsidRDefault="00850B37" w:rsidP="00466DE2">
            <w:pPr>
              <w:pStyle w:val="BodyText"/>
            </w:pPr>
            <w:r>
              <w:t>&lt;xx/xx/</w:t>
            </w:r>
            <w:proofErr w:type="spellStart"/>
            <w:r>
              <w:t>xxxx</w:t>
            </w:r>
            <w:proofErr w:type="spellEnd"/>
            <w:r>
              <w:t>&gt;</w:t>
            </w:r>
          </w:p>
        </w:tc>
      </w:tr>
      <w:tr w:rsidR="0052318E" w:rsidRPr="00752AA1" w14:paraId="240E8722" w14:textId="77777777" w:rsidTr="00850B37">
        <w:trPr>
          <w:trHeight w:val="1154"/>
        </w:trPr>
        <w:tc>
          <w:tcPr>
            <w:tcW w:w="1980" w:type="dxa"/>
          </w:tcPr>
          <w:p w14:paraId="1EEAF617" w14:textId="0211A9F2" w:rsidR="0052318E" w:rsidRDefault="00850B37" w:rsidP="00466DE2">
            <w:pPr>
              <w:pStyle w:val="BodyText"/>
            </w:pPr>
            <w:r>
              <w:t>Prepared by:</w:t>
            </w:r>
          </w:p>
          <w:p w14:paraId="2E32D706" w14:textId="77777777" w:rsidR="0052318E" w:rsidRDefault="0052318E" w:rsidP="00466DE2">
            <w:pPr>
              <w:pStyle w:val="BodyText"/>
            </w:pPr>
          </w:p>
        </w:tc>
        <w:tc>
          <w:tcPr>
            <w:tcW w:w="3402" w:type="dxa"/>
            <w:vAlign w:val="center"/>
          </w:tcPr>
          <w:p w14:paraId="3BA0E1CF" w14:textId="77777777" w:rsidR="00850B37" w:rsidRDefault="00850B37" w:rsidP="00466DE2">
            <w:pPr>
              <w:pStyle w:val="BodyText"/>
            </w:pPr>
            <w:r>
              <w:t>&lt;name&gt;</w:t>
            </w:r>
          </w:p>
          <w:p w14:paraId="66460B84" w14:textId="2603A242" w:rsidR="0052318E" w:rsidRDefault="00850B37" w:rsidP="00466DE2">
            <w:pPr>
              <w:pStyle w:val="BodyText"/>
            </w:pPr>
            <w:r>
              <w:t>&lt;position&gt;</w:t>
            </w:r>
          </w:p>
        </w:tc>
        <w:tc>
          <w:tcPr>
            <w:tcW w:w="2268" w:type="dxa"/>
            <w:vAlign w:val="center"/>
          </w:tcPr>
          <w:p w14:paraId="2834B2B4" w14:textId="38DD52B4" w:rsidR="0052318E" w:rsidRPr="00752AA1" w:rsidRDefault="0052318E" w:rsidP="00466DE2">
            <w:pPr>
              <w:pStyle w:val="BodyText"/>
            </w:pPr>
          </w:p>
        </w:tc>
        <w:tc>
          <w:tcPr>
            <w:tcW w:w="1984" w:type="dxa"/>
            <w:vAlign w:val="center"/>
          </w:tcPr>
          <w:p w14:paraId="08B85E83" w14:textId="09EE4647" w:rsidR="0052318E" w:rsidRPr="00752AA1" w:rsidRDefault="00850B37" w:rsidP="00466DE2">
            <w:pPr>
              <w:pStyle w:val="BodyText"/>
            </w:pPr>
            <w:r>
              <w:t>&lt;xx/xx/</w:t>
            </w:r>
            <w:proofErr w:type="spellStart"/>
            <w:r>
              <w:t>xxxx</w:t>
            </w:r>
            <w:proofErr w:type="spellEnd"/>
            <w:r>
              <w:t>&gt;</w:t>
            </w:r>
          </w:p>
        </w:tc>
      </w:tr>
      <w:tr w:rsidR="0052318E" w:rsidRPr="00752AA1" w14:paraId="7D520790" w14:textId="77777777" w:rsidTr="00850B37">
        <w:trPr>
          <w:trHeight w:val="895"/>
        </w:trPr>
        <w:tc>
          <w:tcPr>
            <w:tcW w:w="1980" w:type="dxa"/>
          </w:tcPr>
          <w:p w14:paraId="41C1169A" w14:textId="77777777" w:rsidR="0052318E" w:rsidRDefault="00850B37" w:rsidP="00466DE2">
            <w:pPr>
              <w:pStyle w:val="BodyText"/>
            </w:pPr>
            <w:r>
              <w:t xml:space="preserve">Reviewed by: </w:t>
            </w:r>
          </w:p>
          <w:p w14:paraId="707CC07C" w14:textId="6D199B33" w:rsidR="00850B37" w:rsidRDefault="00850B37" w:rsidP="00466DE2">
            <w:pPr>
              <w:pStyle w:val="BodyText"/>
            </w:pPr>
            <w:r>
              <w:t>CPEng No: &lt;</w:t>
            </w:r>
            <w:proofErr w:type="spellStart"/>
            <w:r>
              <w:t>xxxxxxx</w:t>
            </w:r>
            <w:proofErr w:type="spellEnd"/>
            <w:r>
              <w:t>&gt;</w:t>
            </w:r>
          </w:p>
        </w:tc>
        <w:tc>
          <w:tcPr>
            <w:tcW w:w="3402" w:type="dxa"/>
            <w:vAlign w:val="center"/>
          </w:tcPr>
          <w:p w14:paraId="274144AD" w14:textId="77777777" w:rsidR="00850B37" w:rsidRDefault="00850B37" w:rsidP="00466DE2">
            <w:pPr>
              <w:pStyle w:val="BodyText"/>
            </w:pPr>
            <w:r>
              <w:t>&lt;name&gt;</w:t>
            </w:r>
          </w:p>
          <w:p w14:paraId="600273AE" w14:textId="0DF47286" w:rsidR="0052318E" w:rsidRDefault="00850B37" w:rsidP="00466DE2">
            <w:pPr>
              <w:pStyle w:val="BodyText"/>
            </w:pPr>
            <w:r>
              <w:t>&lt;position&gt;</w:t>
            </w:r>
          </w:p>
        </w:tc>
        <w:tc>
          <w:tcPr>
            <w:tcW w:w="2268" w:type="dxa"/>
            <w:vAlign w:val="center"/>
          </w:tcPr>
          <w:p w14:paraId="591CB5C6" w14:textId="1DBA851B" w:rsidR="0052318E" w:rsidRPr="00752AA1" w:rsidRDefault="0052318E" w:rsidP="00466DE2">
            <w:pPr>
              <w:pStyle w:val="BodyText"/>
            </w:pPr>
          </w:p>
        </w:tc>
        <w:tc>
          <w:tcPr>
            <w:tcW w:w="1984" w:type="dxa"/>
            <w:vAlign w:val="center"/>
          </w:tcPr>
          <w:p w14:paraId="3D76456C" w14:textId="4E726F79" w:rsidR="0052318E" w:rsidRPr="00752AA1" w:rsidRDefault="00850B37" w:rsidP="00466DE2">
            <w:pPr>
              <w:pStyle w:val="BodyText"/>
            </w:pPr>
            <w:r>
              <w:t>&lt;xx/xx/</w:t>
            </w:r>
            <w:proofErr w:type="spellStart"/>
            <w:r>
              <w:t>xxxx</w:t>
            </w:r>
            <w:proofErr w:type="spellEnd"/>
            <w:r>
              <w:t>&gt;</w:t>
            </w:r>
          </w:p>
        </w:tc>
      </w:tr>
      <w:tr w:rsidR="00850B37" w:rsidRPr="00752AA1" w14:paraId="6BF7590A" w14:textId="77777777" w:rsidTr="00850B37">
        <w:trPr>
          <w:trHeight w:val="895"/>
        </w:trPr>
        <w:tc>
          <w:tcPr>
            <w:tcW w:w="1980" w:type="dxa"/>
          </w:tcPr>
          <w:p w14:paraId="37484426" w14:textId="30DDD2B1" w:rsidR="00850B37" w:rsidRDefault="00850B37" w:rsidP="00466DE2">
            <w:pPr>
              <w:pStyle w:val="BodyText"/>
            </w:pPr>
            <w:r>
              <w:t xml:space="preserve">Approved by: </w:t>
            </w:r>
          </w:p>
          <w:p w14:paraId="2A29D28E" w14:textId="6A6B3779" w:rsidR="00850B37" w:rsidRDefault="00850B37" w:rsidP="00466DE2">
            <w:pPr>
              <w:pStyle w:val="BodyText"/>
            </w:pPr>
            <w:r>
              <w:t>CPEng No: &lt;</w:t>
            </w:r>
            <w:proofErr w:type="spellStart"/>
            <w:r>
              <w:t>xxxxxxx</w:t>
            </w:r>
            <w:proofErr w:type="spellEnd"/>
            <w:r>
              <w:t>&gt;</w:t>
            </w:r>
          </w:p>
        </w:tc>
        <w:tc>
          <w:tcPr>
            <w:tcW w:w="3402" w:type="dxa"/>
            <w:vAlign w:val="center"/>
          </w:tcPr>
          <w:p w14:paraId="2E3C1CB6" w14:textId="77777777" w:rsidR="00850B37" w:rsidRDefault="00850B37" w:rsidP="00466DE2">
            <w:pPr>
              <w:pStyle w:val="BodyText"/>
            </w:pPr>
            <w:r>
              <w:t>&lt;name&gt;</w:t>
            </w:r>
          </w:p>
          <w:p w14:paraId="217F5E3D" w14:textId="53264057" w:rsidR="00850B37" w:rsidRDefault="00850B37" w:rsidP="00466DE2">
            <w:pPr>
              <w:pStyle w:val="BodyText"/>
            </w:pPr>
            <w:r>
              <w:t>&lt;position&gt;</w:t>
            </w:r>
          </w:p>
        </w:tc>
        <w:tc>
          <w:tcPr>
            <w:tcW w:w="2268" w:type="dxa"/>
            <w:vAlign w:val="center"/>
          </w:tcPr>
          <w:p w14:paraId="2E4F1D08" w14:textId="77777777" w:rsidR="00850B37" w:rsidRDefault="00850B37" w:rsidP="00466DE2">
            <w:pPr>
              <w:pStyle w:val="BodyText"/>
            </w:pPr>
          </w:p>
        </w:tc>
        <w:tc>
          <w:tcPr>
            <w:tcW w:w="1984" w:type="dxa"/>
            <w:vAlign w:val="center"/>
          </w:tcPr>
          <w:p w14:paraId="2C1991B3" w14:textId="1F40A30B" w:rsidR="00850B37" w:rsidRPr="00752AA1" w:rsidRDefault="00850B37" w:rsidP="00466DE2">
            <w:pPr>
              <w:pStyle w:val="BodyText"/>
            </w:pPr>
            <w:r>
              <w:t>&lt;xx/xx/</w:t>
            </w:r>
            <w:proofErr w:type="spellStart"/>
            <w:r>
              <w:t>xxxx</w:t>
            </w:r>
            <w:proofErr w:type="spellEnd"/>
            <w:r>
              <w:t>&gt;</w:t>
            </w:r>
          </w:p>
        </w:tc>
      </w:tr>
    </w:tbl>
    <w:p w14:paraId="545B4793" w14:textId="77777777" w:rsidR="00273703" w:rsidRPr="00DB5FE1" w:rsidRDefault="00273703" w:rsidP="00273703">
      <w:pPr>
        <w:spacing w:line="276" w:lineRule="auto"/>
        <w:rPr>
          <w:rFonts w:ascii="Calibri" w:eastAsia="Calibri" w:hAnsi="Calibri"/>
          <w:sz w:val="28"/>
          <w:szCs w:val="28"/>
        </w:rPr>
      </w:pPr>
    </w:p>
    <w:p w14:paraId="14306A71" w14:textId="1D5C2126" w:rsidR="00DD4827" w:rsidRPr="00FD7738" w:rsidRDefault="0052683C" w:rsidP="00FD7738">
      <w:pPr>
        <w:pStyle w:val="ContentsHeading"/>
        <w:rPr>
          <w:color w:val="582655" w:themeColor="text1"/>
          <w:sz w:val="48"/>
          <w:szCs w:val="48"/>
        </w:rPr>
      </w:pPr>
      <w:r w:rsidRPr="00FD7738">
        <w:rPr>
          <w:color w:val="582655" w:themeColor="text1"/>
          <w:sz w:val="48"/>
          <w:szCs w:val="48"/>
        </w:rPr>
        <w:lastRenderedPageBreak/>
        <w:t>Contents</w:t>
      </w:r>
    </w:p>
    <w:p w14:paraId="6BE95B9E" w14:textId="23C9E469" w:rsidR="000615E9" w:rsidRDefault="002B0BAF">
      <w:pPr>
        <w:pStyle w:val="TOC1"/>
        <w:rPr>
          <w:rFonts w:asciiTheme="minorHAnsi" w:eastAsiaTheme="minorEastAsia" w:hAnsiTheme="minorHAnsi" w:cstheme="minorBidi"/>
          <w:b w:val="0"/>
          <w:color w:val="auto"/>
          <w:kern w:val="2"/>
          <w:sz w:val="24"/>
          <w:szCs w:val="24"/>
          <w:lang w:eastAsia="en-NZ"/>
          <w14:ligatures w14:val="standardContextual"/>
        </w:rPr>
      </w:pPr>
      <w:r>
        <w:rPr>
          <w:color w:val="DC291E"/>
        </w:rPr>
        <w:fldChar w:fldCharType="begin"/>
      </w:r>
      <w:r w:rsidR="006E363A">
        <w:instrText xml:space="preserve"> TOC \o "1-3" \h \z \u </w:instrText>
      </w:r>
      <w:r>
        <w:rPr>
          <w:color w:val="DC291E"/>
        </w:rPr>
        <w:fldChar w:fldCharType="separate"/>
      </w:r>
      <w:hyperlink w:anchor="_Toc220480121" w:history="1">
        <w:r w:rsidR="000615E9" w:rsidRPr="003A4DEC">
          <w:rPr>
            <w:rStyle w:val="Hyperlink"/>
          </w:rPr>
          <w:t>Executive Summary</w:t>
        </w:r>
        <w:r w:rsidR="000615E9">
          <w:rPr>
            <w:webHidden/>
          </w:rPr>
          <w:tab/>
        </w:r>
        <w:r w:rsidR="000615E9">
          <w:rPr>
            <w:webHidden/>
          </w:rPr>
          <w:fldChar w:fldCharType="begin"/>
        </w:r>
        <w:r w:rsidR="000615E9">
          <w:rPr>
            <w:webHidden/>
          </w:rPr>
          <w:instrText xml:space="preserve"> PAGEREF _Toc220480121 \h </w:instrText>
        </w:r>
        <w:r w:rsidR="000615E9">
          <w:rPr>
            <w:webHidden/>
          </w:rPr>
        </w:r>
        <w:r w:rsidR="000615E9">
          <w:rPr>
            <w:webHidden/>
          </w:rPr>
          <w:fldChar w:fldCharType="separate"/>
        </w:r>
        <w:r w:rsidR="00CE6562">
          <w:rPr>
            <w:webHidden/>
          </w:rPr>
          <w:t>1</w:t>
        </w:r>
        <w:r w:rsidR="000615E9">
          <w:rPr>
            <w:webHidden/>
          </w:rPr>
          <w:fldChar w:fldCharType="end"/>
        </w:r>
      </w:hyperlink>
    </w:p>
    <w:p w14:paraId="726C9E24" w14:textId="73B34F6D" w:rsidR="000615E9" w:rsidRDefault="000615E9">
      <w:pPr>
        <w:pStyle w:val="TOC1"/>
        <w:tabs>
          <w:tab w:val="left" w:pos="720"/>
        </w:tabs>
        <w:rPr>
          <w:rFonts w:asciiTheme="minorHAnsi" w:eastAsiaTheme="minorEastAsia" w:hAnsiTheme="minorHAnsi" w:cstheme="minorBidi"/>
          <w:b w:val="0"/>
          <w:color w:val="auto"/>
          <w:kern w:val="2"/>
          <w:sz w:val="24"/>
          <w:szCs w:val="24"/>
          <w:lang w:eastAsia="en-NZ"/>
          <w14:ligatures w14:val="standardContextual"/>
        </w:rPr>
      </w:pPr>
      <w:hyperlink w:anchor="_Toc220480122" w:history="1">
        <w:r w:rsidRPr="003A4DEC">
          <w:rPr>
            <w:rStyle w:val="Hyperlink"/>
          </w:rPr>
          <w:t>1</w:t>
        </w:r>
        <w:r>
          <w:rPr>
            <w:rFonts w:asciiTheme="minorHAnsi" w:eastAsiaTheme="minorEastAsia" w:hAnsiTheme="minorHAnsi" w:cstheme="minorBidi"/>
            <w:b w:val="0"/>
            <w:color w:val="auto"/>
            <w:kern w:val="2"/>
            <w:sz w:val="24"/>
            <w:szCs w:val="24"/>
            <w:lang w:eastAsia="en-NZ"/>
            <w14:ligatures w14:val="standardContextual"/>
          </w:rPr>
          <w:tab/>
        </w:r>
        <w:r w:rsidRPr="003A4DEC">
          <w:rPr>
            <w:rStyle w:val="Hyperlink"/>
          </w:rPr>
          <w:t>Introduction</w:t>
        </w:r>
        <w:r>
          <w:rPr>
            <w:webHidden/>
          </w:rPr>
          <w:tab/>
        </w:r>
        <w:r>
          <w:rPr>
            <w:webHidden/>
          </w:rPr>
          <w:fldChar w:fldCharType="begin"/>
        </w:r>
        <w:r>
          <w:rPr>
            <w:webHidden/>
          </w:rPr>
          <w:instrText xml:space="preserve"> PAGEREF _Toc220480122 \h </w:instrText>
        </w:r>
        <w:r>
          <w:rPr>
            <w:webHidden/>
          </w:rPr>
        </w:r>
        <w:r>
          <w:rPr>
            <w:webHidden/>
          </w:rPr>
          <w:fldChar w:fldCharType="separate"/>
        </w:r>
        <w:r w:rsidR="00CE6562">
          <w:rPr>
            <w:webHidden/>
          </w:rPr>
          <w:t>1</w:t>
        </w:r>
        <w:r>
          <w:rPr>
            <w:webHidden/>
          </w:rPr>
          <w:fldChar w:fldCharType="end"/>
        </w:r>
      </w:hyperlink>
    </w:p>
    <w:p w14:paraId="4BFBB64D" w14:textId="7748CC57" w:rsidR="000615E9" w:rsidRDefault="000615E9">
      <w:pPr>
        <w:pStyle w:val="TOC2"/>
        <w:tabs>
          <w:tab w:val="left" w:pos="960"/>
        </w:tabs>
        <w:rPr>
          <w:rFonts w:asciiTheme="minorHAnsi" w:eastAsiaTheme="minorEastAsia" w:hAnsiTheme="minorHAnsi" w:cstheme="minorBidi"/>
          <w:noProof/>
          <w:color w:val="auto"/>
          <w:kern w:val="2"/>
          <w:sz w:val="24"/>
          <w:szCs w:val="24"/>
          <w:lang w:eastAsia="en-NZ"/>
          <w14:ligatures w14:val="standardContextual"/>
        </w:rPr>
      </w:pPr>
      <w:hyperlink w:anchor="_Toc220480123" w:history="1">
        <w:r w:rsidRPr="003A4DEC">
          <w:rPr>
            <w:rStyle w:val="Hyperlink"/>
            <w:noProof/>
          </w:rPr>
          <w:t>1.1</w:t>
        </w:r>
        <w:r>
          <w:rPr>
            <w:rFonts w:asciiTheme="minorHAnsi" w:eastAsiaTheme="minorEastAsia" w:hAnsiTheme="minorHAnsi" w:cstheme="minorBidi"/>
            <w:noProof/>
            <w:color w:val="auto"/>
            <w:kern w:val="2"/>
            <w:sz w:val="24"/>
            <w:szCs w:val="24"/>
            <w:lang w:eastAsia="en-NZ"/>
            <w14:ligatures w14:val="standardContextual"/>
          </w:rPr>
          <w:tab/>
        </w:r>
        <w:r w:rsidRPr="003A4DEC">
          <w:rPr>
            <w:rStyle w:val="Hyperlink"/>
            <w:noProof/>
          </w:rPr>
          <w:t>Background</w:t>
        </w:r>
        <w:r>
          <w:rPr>
            <w:noProof/>
            <w:webHidden/>
          </w:rPr>
          <w:tab/>
        </w:r>
        <w:r>
          <w:rPr>
            <w:noProof/>
            <w:webHidden/>
          </w:rPr>
          <w:fldChar w:fldCharType="begin"/>
        </w:r>
        <w:r>
          <w:rPr>
            <w:noProof/>
            <w:webHidden/>
          </w:rPr>
          <w:instrText xml:space="preserve"> PAGEREF _Toc220480123 \h </w:instrText>
        </w:r>
        <w:r>
          <w:rPr>
            <w:noProof/>
            <w:webHidden/>
          </w:rPr>
        </w:r>
        <w:r>
          <w:rPr>
            <w:noProof/>
            <w:webHidden/>
          </w:rPr>
          <w:fldChar w:fldCharType="separate"/>
        </w:r>
        <w:r w:rsidR="00CE6562">
          <w:rPr>
            <w:noProof/>
            <w:webHidden/>
          </w:rPr>
          <w:t>1</w:t>
        </w:r>
        <w:r>
          <w:rPr>
            <w:noProof/>
            <w:webHidden/>
          </w:rPr>
          <w:fldChar w:fldCharType="end"/>
        </w:r>
      </w:hyperlink>
    </w:p>
    <w:p w14:paraId="128D7F1E" w14:textId="6AFAB089" w:rsidR="000615E9" w:rsidRDefault="000615E9">
      <w:pPr>
        <w:pStyle w:val="TOC2"/>
        <w:tabs>
          <w:tab w:val="left" w:pos="960"/>
        </w:tabs>
        <w:rPr>
          <w:rFonts w:asciiTheme="minorHAnsi" w:eastAsiaTheme="minorEastAsia" w:hAnsiTheme="minorHAnsi" w:cstheme="minorBidi"/>
          <w:noProof/>
          <w:color w:val="auto"/>
          <w:kern w:val="2"/>
          <w:sz w:val="24"/>
          <w:szCs w:val="24"/>
          <w:lang w:eastAsia="en-NZ"/>
          <w14:ligatures w14:val="standardContextual"/>
        </w:rPr>
      </w:pPr>
      <w:hyperlink w:anchor="_Toc220480124" w:history="1">
        <w:r w:rsidRPr="003A4DEC">
          <w:rPr>
            <w:rStyle w:val="Hyperlink"/>
            <w:noProof/>
          </w:rPr>
          <w:t>1.2</w:t>
        </w:r>
        <w:r>
          <w:rPr>
            <w:rFonts w:asciiTheme="minorHAnsi" w:eastAsiaTheme="minorEastAsia" w:hAnsiTheme="minorHAnsi" w:cstheme="minorBidi"/>
            <w:noProof/>
            <w:color w:val="auto"/>
            <w:kern w:val="2"/>
            <w:sz w:val="24"/>
            <w:szCs w:val="24"/>
            <w:lang w:eastAsia="en-NZ"/>
            <w14:ligatures w14:val="standardContextual"/>
          </w:rPr>
          <w:tab/>
        </w:r>
        <w:r w:rsidRPr="003A4DEC">
          <w:rPr>
            <w:rStyle w:val="Hyperlink"/>
            <w:noProof/>
          </w:rPr>
          <w:t>Purpose</w:t>
        </w:r>
        <w:r>
          <w:rPr>
            <w:noProof/>
            <w:webHidden/>
          </w:rPr>
          <w:tab/>
        </w:r>
        <w:r>
          <w:rPr>
            <w:noProof/>
            <w:webHidden/>
          </w:rPr>
          <w:fldChar w:fldCharType="begin"/>
        </w:r>
        <w:r>
          <w:rPr>
            <w:noProof/>
            <w:webHidden/>
          </w:rPr>
          <w:instrText xml:space="preserve"> PAGEREF _Toc220480124 \h </w:instrText>
        </w:r>
        <w:r>
          <w:rPr>
            <w:noProof/>
            <w:webHidden/>
          </w:rPr>
        </w:r>
        <w:r>
          <w:rPr>
            <w:noProof/>
            <w:webHidden/>
          </w:rPr>
          <w:fldChar w:fldCharType="separate"/>
        </w:r>
        <w:r w:rsidR="00CE6562">
          <w:rPr>
            <w:noProof/>
            <w:webHidden/>
          </w:rPr>
          <w:t>1</w:t>
        </w:r>
        <w:r>
          <w:rPr>
            <w:noProof/>
            <w:webHidden/>
          </w:rPr>
          <w:fldChar w:fldCharType="end"/>
        </w:r>
      </w:hyperlink>
    </w:p>
    <w:p w14:paraId="59525EE4" w14:textId="4E7FB335" w:rsidR="000615E9" w:rsidRDefault="000615E9">
      <w:pPr>
        <w:pStyle w:val="TOC2"/>
        <w:tabs>
          <w:tab w:val="left" w:pos="960"/>
        </w:tabs>
        <w:rPr>
          <w:rFonts w:asciiTheme="minorHAnsi" w:eastAsiaTheme="minorEastAsia" w:hAnsiTheme="minorHAnsi" w:cstheme="minorBidi"/>
          <w:noProof/>
          <w:color w:val="auto"/>
          <w:kern w:val="2"/>
          <w:sz w:val="24"/>
          <w:szCs w:val="24"/>
          <w:lang w:eastAsia="en-NZ"/>
          <w14:ligatures w14:val="standardContextual"/>
        </w:rPr>
      </w:pPr>
      <w:hyperlink w:anchor="_Toc220480125" w:history="1">
        <w:r w:rsidRPr="003A4DEC">
          <w:rPr>
            <w:rStyle w:val="Hyperlink"/>
            <w:noProof/>
          </w:rPr>
          <w:t>1.3</w:t>
        </w:r>
        <w:r>
          <w:rPr>
            <w:rFonts w:asciiTheme="minorHAnsi" w:eastAsiaTheme="minorEastAsia" w:hAnsiTheme="minorHAnsi" w:cstheme="minorBidi"/>
            <w:noProof/>
            <w:color w:val="auto"/>
            <w:kern w:val="2"/>
            <w:sz w:val="24"/>
            <w:szCs w:val="24"/>
            <w:lang w:eastAsia="en-NZ"/>
            <w14:ligatures w14:val="standardContextual"/>
          </w:rPr>
          <w:tab/>
        </w:r>
        <w:r w:rsidRPr="003A4DEC">
          <w:rPr>
            <w:rStyle w:val="Hyperlink"/>
            <w:noProof/>
          </w:rPr>
          <w:t>Scope</w:t>
        </w:r>
        <w:r>
          <w:rPr>
            <w:noProof/>
            <w:webHidden/>
          </w:rPr>
          <w:tab/>
        </w:r>
        <w:r>
          <w:rPr>
            <w:noProof/>
            <w:webHidden/>
          </w:rPr>
          <w:fldChar w:fldCharType="begin"/>
        </w:r>
        <w:r>
          <w:rPr>
            <w:noProof/>
            <w:webHidden/>
          </w:rPr>
          <w:instrText xml:space="preserve"> PAGEREF _Toc220480125 \h </w:instrText>
        </w:r>
        <w:r>
          <w:rPr>
            <w:noProof/>
            <w:webHidden/>
          </w:rPr>
        </w:r>
        <w:r>
          <w:rPr>
            <w:noProof/>
            <w:webHidden/>
          </w:rPr>
          <w:fldChar w:fldCharType="separate"/>
        </w:r>
        <w:r w:rsidR="00CE6562">
          <w:rPr>
            <w:noProof/>
            <w:webHidden/>
          </w:rPr>
          <w:t>1</w:t>
        </w:r>
        <w:r>
          <w:rPr>
            <w:noProof/>
            <w:webHidden/>
          </w:rPr>
          <w:fldChar w:fldCharType="end"/>
        </w:r>
      </w:hyperlink>
    </w:p>
    <w:p w14:paraId="480F251F" w14:textId="7F024AB0" w:rsidR="000615E9" w:rsidRDefault="000615E9">
      <w:pPr>
        <w:pStyle w:val="TOC1"/>
        <w:tabs>
          <w:tab w:val="left" w:pos="720"/>
        </w:tabs>
        <w:rPr>
          <w:rFonts w:asciiTheme="minorHAnsi" w:eastAsiaTheme="minorEastAsia" w:hAnsiTheme="minorHAnsi" w:cstheme="minorBidi"/>
          <w:b w:val="0"/>
          <w:color w:val="auto"/>
          <w:kern w:val="2"/>
          <w:sz w:val="24"/>
          <w:szCs w:val="24"/>
          <w:lang w:eastAsia="en-NZ"/>
          <w14:ligatures w14:val="standardContextual"/>
        </w:rPr>
      </w:pPr>
      <w:hyperlink w:anchor="_Toc220480126" w:history="1">
        <w:r w:rsidRPr="003A4DEC">
          <w:rPr>
            <w:rStyle w:val="Hyperlink"/>
          </w:rPr>
          <w:t>2</w:t>
        </w:r>
        <w:r>
          <w:rPr>
            <w:rFonts w:asciiTheme="minorHAnsi" w:eastAsiaTheme="minorEastAsia" w:hAnsiTheme="minorHAnsi" w:cstheme="minorBidi"/>
            <w:b w:val="0"/>
            <w:color w:val="auto"/>
            <w:kern w:val="2"/>
            <w:sz w:val="24"/>
            <w:szCs w:val="24"/>
            <w:lang w:eastAsia="en-NZ"/>
            <w14:ligatures w14:val="standardContextual"/>
          </w:rPr>
          <w:tab/>
        </w:r>
        <w:r w:rsidRPr="003A4DEC">
          <w:rPr>
            <w:rStyle w:val="Hyperlink"/>
          </w:rPr>
          <w:t>Site Description</w:t>
        </w:r>
        <w:r>
          <w:rPr>
            <w:webHidden/>
          </w:rPr>
          <w:tab/>
        </w:r>
        <w:r>
          <w:rPr>
            <w:webHidden/>
          </w:rPr>
          <w:fldChar w:fldCharType="begin"/>
        </w:r>
        <w:r>
          <w:rPr>
            <w:webHidden/>
          </w:rPr>
          <w:instrText xml:space="preserve"> PAGEREF _Toc220480126 \h </w:instrText>
        </w:r>
        <w:r>
          <w:rPr>
            <w:webHidden/>
          </w:rPr>
        </w:r>
        <w:r>
          <w:rPr>
            <w:webHidden/>
          </w:rPr>
          <w:fldChar w:fldCharType="separate"/>
        </w:r>
        <w:r w:rsidR="00CE6562">
          <w:rPr>
            <w:webHidden/>
          </w:rPr>
          <w:t>3</w:t>
        </w:r>
        <w:r>
          <w:rPr>
            <w:webHidden/>
          </w:rPr>
          <w:fldChar w:fldCharType="end"/>
        </w:r>
      </w:hyperlink>
    </w:p>
    <w:p w14:paraId="080FFD5E" w14:textId="6FA99546" w:rsidR="000615E9" w:rsidRDefault="000615E9">
      <w:pPr>
        <w:pStyle w:val="TOC2"/>
        <w:tabs>
          <w:tab w:val="left" w:pos="960"/>
        </w:tabs>
        <w:rPr>
          <w:rFonts w:asciiTheme="minorHAnsi" w:eastAsiaTheme="minorEastAsia" w:hAnsiTheme="minorHAnsi" w:cstheme="minorBidi"/>
          <w:noProof/>
          <w:color w:val="auto"/>
          <w:kern w:val="2"/>
          <w:sz w:val="24"/>
          <w:szCs w:val="24"/>
          <w:lang w:eastAsia="en-NZ"/>
          <w14:ligatures w14:val="standardContextual"/>
        </w:rPr>
      </w:pPr>
      <w:hyperlink w:anchor="_Toc220480127" w:history="1">
        <w:r w:rsidRPr="003A4DEC">
          <w:rPr>
            <w:rStyle w:val="Hyperlink"/>
            <w:noProof/>
          </w:rPr>
          <w:t>2.1</w:t>
        </w:r>
        <w:r>
          <w:rPr>
            <w:rFonts w:asciiTheme="minorHAnsi" w:eastAsiaTheme="minorEastAsia" w:hAnsiTheme="minorHAnsi" w:cstheme="minorBidi"/>
            <w:noProof/>
            <w:color w:val="auto"/>
            <w:kern w:val="2"/>
            <w:sz w:val="24"/>
            <w:szCs w:val="24"/>
            <w:lang w:eastAsia="en-NZ"/>
            <w14:ligatures w14:val="standardContextual"/>
          </w:rPr>
          <w:tab/>
        </w:r>
        <w:r w:rsidRPr="003A4DEC">
          <w:rPr>
            <w:rStyle w:val="Hyperlink"/>
            <w:noProof/>
          </w:rPr>
          <w:t>Building Location</w:t>
        </w:r>
        <w:r>
          <w:rPr>
            <w:noProof/>
            <w:webHidden/>
          </w:rPr>
          <w:tab/>
        </w:r>
        <w:r>
          <w:rPr>
            <w:noProof/>
            <w:webHidden/>
          </w:rPr>
          <w:fldChar w:fldCharType="begin"/>
        </w:r>
        <w:r>
          <w:rPr>
            <w:noProof/>
            <w:webHidden/>
          </w:rPr>
          <w:instrText xml:space="preserve"> PAGEREF _Toc220480127 \h </w:instrText>
        </w:r>
        <w:r>
          <w:rPr>
            <w:noProof/>
            <w:webHidden/>
          </w:rPr>
        </w:r>
        <w:r>
          <w:rPr>
            <w:noProof/>
            <w:webHidden/>
          </w:rPr>
          <w:fldChar w:fldCharType="separate"/>
        </w:r>
        <w:r w:rsidR="00CE6562">
          <w:rPr>
            <w:noProof/>
            <w:webHidden/>
          </w:rPr>
          <w:t>3</w:t>
        </w:r>
        <w:r>
          <w:rPr>
            <w:noProof/>
            <w:webHidden/>
          </w:rPr>
          <w:fldChar w:fldCharType="end"/>
        </w:r>
      </w:hyperlink>
    </w:p>
    <w:p w14:paraId="6877B039" w14:textId="77EFAF5A" w:rsidR="000615E9" w:rsidRDefault="000615E9">
      <w:pPr>
        <w:pStyle w:val="TOC2"/>
        <w:tabs>
          <w:tab w:val="left" w:pos="960"/>
        </w:tabs>
        <w:rPr>
          <w:rFonts w:asciiTheme="minorHAnsi" w:eastAsiaTheme="minorEastAsia" w:hAnsiTheme="minorHAnsi" w:cstheme="minorBidi"/>
          <w:noProof/>
          <w:color w:val="auto"/>
          <w:kern w:val="2"/>
          <w:sz w:val="24"/>
          <w:szCs w:val="24"/>
          <w:lang w:eastAsia="en-NZ"/>
          <w14:ligatures w14:val="standardContextual"/>
        </w:rPr>
      </w:pPr>
      <w:hyperlink w:anchor="_Toc220480128" w:history="1">
        <w:r w:rsidRPr="003A4DEC">
          <w:rPr>
            <w:rStyle w:val="Hyperlink"/>
            <w:noProof/>
          </w:rPr>
          <w:t>2.2</w:t>
        </w:r>
        <w:r>
          <w:rPr>
            <w:rFonts w:asciiTheme="minorHAnsi" w:eastAsiaTheme="minorEastAsia" w:hAnsiTheme="minorHAnsi" w:cstheme="minorBidi"/>
            <w:noProof/>
            <w:color w:val="auto"/>
            <w:kern w:val="2"/>
            <w:sz w:val="24"/>
            <w:szCs w:val="24"/>
            <w:lang w:eastAsia="en-NZ"/>
            <w14:ligatures w14:val="standardContextual"/>
          </w:rPr>
          <w:tab/>
        </w:r>
        <w:r w:rsidRPr="003A4DEC">
          <w:rPr>
            <w:rStyle w:val="Hyperlink"/>
            <w:noProof/>
          </w:rPr>
          <w:t>Geotechnical Site Conditions</w:t>
        </w:r>
        <w:r>
          <w:rPr>
            <w:noProof/>
            <w:webHidden/>
          </w:rPr>
          <w:tab/>
        </w:r>
        <w:r>
          <w:rPr>
            <w:noProof/>
            <w:webHidden/>
          </w:rPr>
          <w:fldChar w:fldCharType="begin"/>
        </w:r>
        <w:r>
          <w:rPr>
            <w:noProof/>
            <w:webHidden/>
          </w:rPr>
          <w:instrText xml:space="preserve"> PAGEREF _Toc220480128 \h </w:instrText>
        </w:r>
        <w:r>
          <w:rPr>
            <w:noProof/>
            <w:webHidden/>
          </w:rPr>
        </w:r>
        <w:r>
          <w:rPr>
            <w:noProof/>
            <w:webHidden/>
          </w:rPr>
          <w:fldChar w:fldCharType="separate"/>
        </w:r>
        <w:r w:rsidR="00CE6562">
          <w:rPr>
            <w:noProof/>
            <w:webHidden/>
          </w:rPr>
          <w:t>3</w:t>
        </w:r>
        <w:r>
          <w:rPr>
            <w:noProof/>
            <w:webHidden/>
          </w:rPr>
          <w:fldChar w:fldCharType="end"/>
        </w:r>
      </w:hyperlink>
    </w:p>
    <w:p w14:paraId="52B079EF" w14:textId="13CD4E8B" w:rsidR="000615E9" w:rsidRDefault="000615E9">
      <w:pPr>
        <w:pStyle w:val="TOC1"/>
        <w:tabs>
          <w:tab w:val="left" w:pos="720"/>
        </w:tabs>
        <w:rPr>
          <w:rFonts w:asciiTheme="minorHAnsi" w:eastAsiaTheme="minorEastAsia" w:hAnsiTheme="minorHAnsi" w:cstheme="minorBidi"/>
          <w:b w:val="0"/>
          <w:color w:val="auto"/>
          <w:kern w:val="2"/>
          <w:sz w:val="24"/>
          <w:szCs w:val="24"/>
          <w:lang w:eastAsia="en-NZ"/>
          <w14:ligatures w14:val="standardContextual"/>
        </w:rPr>
      </w:pPr>
      <w:hyperlink w:anchor="_Toc220480129" w:history="1">
        <w:r w:rsidRPr="003A4DEC">
          <w:rPr>
            <w:rStyle w:val="Hyperlink"/>
          </w:rPr>
          <w:t>3</w:t>
        </w:r>
        <w:r>
          <w:rPr>
            <w:rFonts w:asciiTheme="minorHAnsi" w:eastAsiaTheme="minorEastAsia" w:hAnsiTheme="minorHAnsi" w:cstheme="minorBidi"/>
            <w:b w:val="0"/>
            <w:color w:val="auto"/>
            <w:kern w:val="2"/>
            <w:sz w:val="24"/>
            <w:szCs w:val="24"/>
            <w:lang w:eastAsia="en-NZ"/>
            <w14:ligatures w14:val="standardContextual"/>
          </w:rPr>
          <w:tab/>
        </w:r>
        <w:r w:rsidRPr="003A4DEC">
          <w:rPr>
            <w:rStyle w:val="Hyperlink"/>
          </w:rPr>
          <w:t>Building Description</w:t>
        </w:r>
        <w:r>
          <w:rPr>
            <w:webHidden/>
          </w:rPr>
          <w:tab/>
        </w:r>
        <w:r>
          <w:rPr>
            <w:webHidden/>
          </w:rPr>
          <w:fldChar w:fldCharType="begin"/>
        </w:r>
        <w:r>
          <w:rPr>
            <w:webHidden/>
          </w:rPr>
          <w:instrText xml:space="preserve"> PAGEREF _Toc220480129 \h </w:instrText>
        </w:r>
        <w:r>
          <w:rPr>
            <w:webHidden/>
          </w:rPr>
        </w:r>
        <w:r>
          <w:rPr>
            <w:webHidden/>
          </w:rPr>
          <w:fldChar w:fldCharType="separate"/>
        </w:r>
        <w:r w:rsidR="00CE6562">
          <w:rPr>
            <w:webHidden/>
          </w:rPr>
          <w:t>5</w:t>
        </w:r>
        <w:r>
          <w:rPr>
            <w:webHidden/>
          </w:rPr>
          <w:fldChar w:fldCharType="end"/>
        </w:r>
      </w:hyperlink>
    </w:p>
    <w:p w14:paraId="5742AFFF" w14:textId="40609492" w:rsidR="000615E9" w:rsidRDefault="000615E9">
      <w:pPr>
        <w:pStyle w:val="TOC2"/>
        <w:tabs>
          <w:tab w:val="left" w:pos="960"/>
        </w:tabs>
        <w:rPr>
          <w:rFonts w:asciiTheme="minorHAnsi" w:eastAsiaTheme="minorEastAsia" w:hAnsiTheme="minorHAnsi" w:cstheme="minorBidi"/>
          <w:noProof/>
          <w:color w:val="auto"/>
          <w:kern w:val="2"/>
          <w:sz w:val="24"/>
          <w:szCs w:val="24"/>
          <w:lang w:eastAsia="en-NZ"/>
          <w14:ligatures w14:val="standardContextual"/>
        </w:rPr>
      </w:pPr>
      <w:hyperlink w:anchor="_Toc220480130" w:history="1">
        <w:r w:rsidRPr="003A4DEC">
          <w:rPr>
            <w:rStyle w:val="Hyperlink"/>
            <w:noProof/>
          </w:rPr>
          <w:t>3.1</w:t>
        </w:r>
        <w:r>
          <w:rPr>
            <w:rFonts w:asciiTheme="minorHAnsi" w:eastAsiaTheme="minorEastAsia" w:hAnsiTheme="minorHAnsi" w:cstheme="minorBidi"/>
            <w:noProof/>
            <w:color w:val="auto"/>
            <w:kern w:val="2"/>
            <w:sz w:val="24"/>
            <w:szCs w:val="24"/>
            <w:lang w:eastAsia="en-NZ"/>
            <w14:ligatures w14:val="standardContextual"/>
          </w:rPr>
          <w:tab/>
        </w:r>
        <w:r w:rsidRPr="003A4DEC">
          <w:rPr>
            <w:rStyle w:val="Hyperlink"/>
            <w:noProof/>
          </w:rPr>
          <w:t>Building Overview</w:t>
        </w:r>
        <w:r>
          <w:rPr>
            <w:noProof/>
            <w:webHidden/>
          </w:rPr>
          <w:tab/>
        </w:r>
        <w:r>
          <w:rPr>
            <w:noProof/>
            <w:webHidden/>
          </w:rPr>
          <w:fldChar w:fldCharType="begin"/>
        </w:r>
        <w:r>
          <w:rPr>
            <w:noProof/>
            <w:webHidden/>
          </w:rPr>
          <w:instrText xml:space="preserve"> PAGEREF _Toc220480130 \h </w:instrText>
        </w:r>
        <w:r>
          <w:rPr>
            <w:noProof/>
            <w:webHidden/>
          </w:rPr>
        </w:r>
        <w:r>
          <w:rPr>
            <w:noProof/>
            <w:webHidden/>
          </w:rPr>
          <w:fldChar w:fldCharType="separate"/>
        </w:r>
        <w:r w:rsidR="00CE6562">
          <w:rPr>
            <w:noProof/>
            <w:webHidden/>
          </w:rPr>
          <w:t>5</w:t>
        </w:r>
        <w:r>
          <w:rPr>
            <w:noProof/>
            <w:webHidden/>
          </w:rPr>
          <w:fldChar w:fldCharType="end"/>
        </w:r>
      </w:hyperlink>
    </w:p>
    <w:p w14:paraId="3466B23D" w14:textId="62863AA9" w:rsidR="000615E9" w:rsidRDefault="000615E9">
      <w:pPr>
        <w:pStyle w:val="TOC2"/>
        <w:tabs>
          <w:tab w:val="left" w:pos="960"/>
        </w:tabs>
        <w:rPr>
          <w:rFonts w:asciiTheme="minorHAnsi" w:eastAsiaTheme="minorEastAsia" w:hAnsiTheme="minorHAnsi" w:cstheme="minorBidi"/>
          <w:noProof/>
          <w:color w:val="auto"/>
          <w:kern w:val="2"/>
          <w:sz w:val="24"/>
          <w:szCs w:val="24"/>
          <w:lang w:eastAsia="en-NZ"/>
          <w14:ligatures w14:val="standardContextual"/>
        </w:rPr>
      </w:pPr>
      <w:hyperlink w:anchor="_Toc220480131" w:history="1">
        <w:r w:rsidRPr="003A4DEC">
          <w:rPr>
            <w:rStyle w:val="Hyperlink"/>
            <w:noProof/>
          </w:rPr>
          <w:t>3.2</w:t>
        </w:r>
        <w:r>
          <w:rPr>
            <w:rFonts w:asciiTheme="minorHAnsi" w:eastAsiaTheme="minorEastAsia" w:hAnsiTheme="minorHAnsi" w:cstheme="minorBidi"/>
            <w:noProof/>
            <w:color w:val="auto"/>
            <w:kern w:val="2"/>
            <w:sz w:val="24"/>
            <w:szCs w:val="24"/>
            <w:lang w:eastAsia="en-NZ"/>
            <w14:ligatures w14:val="standardContextual"/>
          </w:rPr>
          <w:tab/>
        </w:r>
        <w:r w:rsidRPr="003A4DEC">
          <w:rPr>
            <w:rStyle w:val="Hyperlink"/>
            <w:noProof/>
          </w:rPr>
          <w:t>Site Walk-Over and Building Condition</w:t>
        </w:r>
        <w:r>
          <w:rPr>
            <w:noProof/>
            <w:webHidden/>
          </w:rPr>
          <w:tab/>
        </w:r>
        <w:r>
          <w:rPr>
            <w:noProof/>
            <w:webHidden/>
          </w:rPr>
          <w:fldChar w:fldCharType="begin"/>
        </w:r>
        <w:r>
          <w:rPr>
            <w:noProof/>
            <w:webHidden/>
          </w:rPr>
          <w:instrText xml:space="preserve"> PAGEREF _Toc220480131 \h </w:instrText>
        </w:r>
        <w:r>
          <w:rPr>
            <w:noProof/>
            <w:webHidden/>
          </w:rPr>
        </w:r>
        <w:r>
          <w:rPr>
            <w:noProof/>
            <w:webHidden/>
          </w:rPr>
          <w:fldChar w:fldCharType="separate"/>
        </w:r>
        <w:r w:rsidR="00CE6562">
          <w:rPr>
            <w:noProof/>
            <w:webHidden/>
          </w:rPr>
          <w:t>5</w:t>
        </w:r>
        <w:r>
          <w:rPr>
            <w:noProof/>
            <w:webHidden/>
          </w:rPr>
          <w:fldChar w:fldCharType="end"/>
        </w:r>
      </w:hyperlink>
    </w:p>
    <w:p w14:paraId="62D09783" w14:textId="5EC33C5A" w:rsidR="000615E9" w:rsidRDefault="000615E9">
      <w:pPr>
        <w:pStyle w:val="TOC2"/>
        <w:tabs>
          <w:tab w:val="left" w:pos="960"/>
        </w:tabs>
        <w:rPr>
          <w:rFonts w:asciiTheme="minorHAnsi" w:eastAsiaTheme="minorEastAsia" w:hAnsiTheme="minorHAnsi" w:cstheme="minorBidi"/>
          <w:noProof/>
          <w:color w:val="auto"/>
          <w:kern w:val="2"/>
          <w:sz w:val="24"/>
          <w:szCs w:val="24"/>
          <w:lang w:eastAsia="en-NZ"/>
          <w14:ligatures w14:val="standardContextual"/>
        </w:rPr>
      </w:pPr>
      <w:hyperlink w:anchor="_Toc220480132" w:history="1">
        <w:r w:rsidRPr="003A4DEC">
          <w:rPr>
            <w:rStyle w:val="Hyperlink"/>
            <w:noProof/>
          </w:rPr>
          <w:t>3.3</w:t>
        </w:r>
        <w:r>
          <w:rPr>
            <w:rFonts w:asciiTheme="minorHAnsi" w:eastAsiaTheme="minorEastAsia" w:hAnsiTheme="minorHAnsi" w:cstheme="minorBidi"/>
            <w:noProof/>
            <w:color w:val="auto"/>
            <w:kern w:val="2"/>
            <w:sz w:val="24"/>
            <w:szCs w:val="24"/>
            <w:lang w:eastAsia="en-NZ"/>
            <w14:ligatures w14:val="standardContextual"/>
          </w:rPr>
          <w:tab/>
        </w:r>
        <w:r w:rsidRPr="003A4DEC">
          <w:rPr>
            <w:rStyle w:val="Hyperlink"/>
            <w:noProof/>
          </w:rPr>
          <w:t>Gravity Load Resisting System</w:t>
        </w:r>
        <w:r>
          <w:rPr>
            <w:noProof/>
            <w:webHidden/>
          </w:rPr>
          <w:tab/>
        </w:r>
        <w:r>
          <w:rPr>
            <w:noProof/>
            <w:webHidden/>
          </w:rPr>
          <w:fldChar w:fldCharType="begin"/>
        </w:r>
        <w:r>
          <w:rPr>
            <w:noProof/>
            <w:webHidden/>
          </w:rPr>
          <w:instrText xml:space="preserve"> PAGEREF _Toc220480132 \h </w:instrText>
        </w:r>
        <w:r>
          <w:rPr>
            <w:noProof/>
            <w:webHidden/>
          </w:rPr>
        </w:r>
        <w:r>
          <w:rPr>
            <w:noProof/>
            <w:webHidden/>
          </w:rPr>
          <w:fldChar w:fldCharType="separate"/>
        </w:r>
        <w:r w:rsidR="00CE6562">
          <w:rPr>
            <w:noProof/>
            <w:webHidden/>
          </w:rPr>
          <w:t>6</w:t>
        </w:r>
        <w:r>
          <w:rPr>
            <w:noProof/>
            <w:webHidden/>
          </w:rPr>
          <w:fldChar w:fldCharType="end"/>
        </w:r>
      </w:hyperlink>
    </w:p>
    <w:p w14:paraId="7751761F" w14:textId="2E9BEA72" w:rsidR="000615E9" w:rsidRDefault="000615E9">
      <w:pPr>
        <w:pStyle w:val="TOC2"/>
        <w:tabs>
          <w:tab w:val="left" w:pos="960"/>
        </w:tabs>
        <w:rPr>
          <w:rFonts w:asciiTheme="minorHAnsi" w:eastAsiaTheme="minorEastAsia" w:hAnsiTheme="minorHAnsi" w:cstheme="minorBidi"/>
          <w:noProof/>
          <w:color w:val="auto"/>
          <w:kern w:val="2"/>
          <w:sz w:val="24"/>
          <w:szCs w:val="24"/>
          <w:lang w:eastAsia="en-NZ"/>
          <w14:ligatures w14:val="standardContextual"/>
        </w:rPr>
      </w:pPr>
      <w:hyperlink w:anchor="_Toc220480133" w:history="1">
        <w:r w:rsidRPr="003A4DEC">
          <w:rPr>
            <w:rStyle w:val="Hyperlink"/>
            <w:noProof/>
          </w:rPr>
          <w:t>3.4</w:t>
        </w:r>
        <w:r>
          <w:rPr>
            <w:rFonts w:asciiTheme="minorHAnsi" w:eastAsiaTheme="minorEastAsia" w:hAnsiTheme="minorHAnsi" w:cstheme="minorBidi"/>
            <w:noProof/>
            <w:color w:val="auto"/>
            <w:kern w:val="2"/>
            <w:sz w:val="24"/>
            <w:szCs w:val="24"/>
            <w:lang w:eastAsia="en-NZ"/>
            <w14:ligatures w14:val="standardContextual"/>
          </w:rPr>
          <w:tab/>
        </w:r>
        <w:r w:rsidRPr="003A4DEC">
          <w:rPr>
            <w:rStyle w:val="Hyperlink"/>
            <w:noProof/>
          </w:rPr>
          <w:t>Lateral Load Resisting Systems</w:t>
        </w:r>
        <w:r>
          <w:rPr>
            <w:noProof/>
            <w:webHidden/>
          </w:rPr>
          <w:tab/>
        </w:r>
        <w:r>
          <w:rPr>
            <w:noProof/>
            <w:webHidden/>
          </w:rPr>
          <w:fldChar w:fldCharType="begin"/>
        </w:r>
        <w:r>
          <w:rPr>
            <w:noProof/>
            <w:webHidden/>
          </w:rPr>
          <w:instrText xml:space="preserve"> PAGEREF _Toc220480133 \h </w:instrText>
        </w:r>
        <w:r>
          <w:rPr>
            <w:noProof/>
            <w:webHidden/>
          </w:rPr>
        </w:r>
        <w:r>
          <w:rPr>
            <w:noProof/>
            <w:webHidden/>
          </w:rPr>
          <w:fldChar w:fldCharType="separate"/>
        </w:r>
        <w:r w:rsidR="00CE6562">
          <w:rPr>
            <w:noProof/>
            <w:webHidden/>
          </w:rPr>
          <w:t>6</w:t>
        </w:r>
        <w:r>
          <w:rPr>
            <w:noProof/>
            <w:webHidden/>
          </w:rPr>
          <w:fldChar w:fldCharType="end"/>
        </w:r>
      </w:hyperlink>
    </w:p>
    <w:p w14:paraId="0B2D74EE" w14:textId="303E578F" w:rsidR="000615E9" w:rsidRDefault="000615E9">
      <w:pPr>
        <w:pStyle w:val="TOC3"/>
        <w:tabs>
          <w:tab w:val="left" w:pos="1200"/>
        </w:tabs>
        <w:rPr>
          <w:rFonts w:asciiTheme="minorHAnsi" w:eastAsiaTheme="minorEastAsia" w:hAnsiTheme="minorHAnsi" w:cstheme="minorBidi"/>
          <w:noProof/>
          <w:color w:val="auto"/>
          <w:kern w:val="2"/>
          <w:sz w:val="24"/>
          <w:szCs w:val="24"/>
          <w:lang w:eastAsia="en-NZ"/>
          <w14:ligatures w14:val="standardContextual"/>
        </w:rPr>
      </w:pPr>
      <w:hyperlink w:anchor="_Toc220480134" w:history="1">
        <w:r w:rsidRPr="003A4DEC">
          <w:rPr>
            <w:rStyle w:val="Hyperlink"/>
            <w:noProof/>
          </w:rPr>
          <w:t>3.4.1</w:t>
        </w:r>
        <w:r>
          <w:rPr>
            <w:rFonts w:asciiTheme="minorHAnsi" w:eastAsiaTheme="minorEastAsia" w:hAnsiTheme="minorHAnsi" w:cstheme="minorBidi"/>
            <w:noProof/>
            <w:color w:val="auto"/>
            <w:kern w:val="2"/>
            <w:sz w:val="24"/>
            <w:szCs w:val="24"/>
            <w:lang w:eastAsia="en-NZ"/>
            <w14:ligatures w14:val="standardContextual"/>
          </w:rPr>
          <w:tab/>
        </w:r>
        <w:r w:rsidRPr="003A4DEC">
          <w:rPr>
            <w:rStyle w:val="Hyperlink"/>
            <w:noProof/>
          </w:rPr>
          <w:t>Transverse Direction</w:t>
        </w:r>
        <w:r>
          <w:rPr>
            <w:noProof/>
            <w:webHidden/>
          </w:rPr>
          <w:tab/>
        </w:r>
        <w:r>
          <w:rPr>
            <w:noProof/>
            <w:webHidden/>
          </w:rPr>
          <w:fldChar w:fldCharType="begin"/>
        </w:r>
        <w:r>
          <w:rPr>
            <w:noProof/>
            <w:webHidden/>
          </w:rPr>
          <w:instrText xml:space="preserve"> PAGEREF _Toc220480134 \h </w:instrText>
        </w:r>
        <w:r>
          <w:rPr>
            <w:noProof/>
            <w:webHidden/>
          </w:rPr>
        </w:r>
        <w:r>
          <w:rPr>
            <w:noProof/>
            <w:webHidden/>
          </w:rPr>
          <w:fldChar w:fldCharType="separate"/>
        </w:r>
        <w:r w:rsidR="00CE6562">
          <w:rPr>
            <w:noProof/>
            <w:webHidden/>
          </w:rPr>
          <w:t>6</w:t>
        </w:r>
        <w:r>
          <w:rPr>
            <w:noProof/>
            <w:webHidden/>
          </w:rPr>
          <w:fldChar w:fldCharType="end"/>
        </w:r>
      </w:hyperlink>
    </w:p>
    <w:p w14:paraId="69EB9710" w14:textId="594B5F9C" w:rsidR="000615E9" w:rsidRDefault="000615E9">
      <w:pPr>
        <w:pStyle w:val="TOC3"/>
        <w:tabs>
          <w:tab w:val="left" w:pos="1200"/>
        </w:tabs>
        <w:rPr>
          <w:rFonts w:asciiTheme="minorHAnsi" w:eastAsiaTheme="minorEastAsia" w:hAnsiTheme="minorHAnsi" w:cstheme="minorBidi"/>
          <w:noProof/>
          <w:color w:val="auto"/>
          <w:kern w:val="2"/>
          <w:sz w:val="24"/>
          <w:szCs w:val="24"/>
          <w:lang w:eastAsia="en-NZ"/>
          <w14:ligatures w14:val="standardContextual"/>
        </w:rPr>
      </w:pPr>
      <w:hyperlink w:anchor="_Toc220480135" w:history="1">
        <w:r w:rsidRPr="003A4DEC">
          <w:rPr>
            <w:rStyle w:val="Hyperlink"/>
            <w:noProof/>
          </w:rPr>
          <w:t>3.4.2</w:t>
        </w:r>
        <w:r>
          <w:rPr>
            <w:rFonts w:asciiTheme="minorHAnsi" w:eastAsiaTheme="minorEastAsia" w:hAnsiTheme="minorHAnsi" w:cstheme="minorBidi"/>
            <w:noProof/>
            <w:color w:val="auto"/>
            <w:kern w:val="2"/>
            <w:sz w:val="24"/>
            <w:szCs w:val="24"/>
            <w:lang w:eastAsia="en-NZ"/>
            <w14:ligatures w14:val="standardContextual"/>
          </w:rPr>
          <w:tab/>
        </w:r>
        <w:r w:rsidRPr="003A4DEC">
          <w:rPr>
            <w:rStyle w:val="Hyperlink"/>
            <w:noProof/>
          </w:rPr>
          <w:t>Longitudinal Direction</w:t>
        </w:r>
        <w:r>
          <w:rPr>
            <w:noProof/>
            <w:webHidden/>
          </w:rPr>
          <w:tab/>
        </w:r>
        <w:r>
          <w:rPr>
            <w:noProof/>
            <w:webHidden/>
          </w:rPr>
          <w:fldChar w:fldCharType="begin"/>
        </w:r>
        <w:r>
          <w:rPr>
            <w:noProof/>
            <w:webHidden/>
          </w:rPr>
          <w:instrText xml:space="preserve"> PAGEREF _Toc220480135 \h </w:instrText>
        </w:r>
        <w:r>
          <w:rPr>
            <w:noProof/>
            <w:webHidden/>
          </w:rPr>
        </w:r>
        <w:r>
          <w:rPr>
            <w:noProof/>
            <w:webHidden/>
          </w:rPr>
          <w:fldChar w:fldCharType="separate"/>
        </w:r>
        <w:r w:rsidR="00CE6562">
          <w:rPr>
            <w:noProof/>
            <w:webHidden/>
          </w:rPr>
          <w:t>6</w:t>
        </w:r>
        <w:r>
          <w:rPr>
            <w:noProof/>
            <w:webHidden/>
          </w:rPr>
          <w:fldChar w:fldCharType="end"/>
        </w:r>
      </w:hyperlink>
    </w:p>
    <w:p w14:paraId="0E0F4165" w14:textId="7E01B08C" w:rsidR="000615E9" w:rsidRDefault="000615E9">
      <w:pPr>
        <w:pStyle w:val="TOC3"/>
        <w:tabs>
          <w:tab w:val="left" w:pos="1200"/>
        </w:tabs>
        <w:rPr>
          <w:rFonts w:asciiTheme="minorHAnsi" w:eastAsiaTheme="minorEastAsia" w:hAnsiTheme="minorHAnsi" w:cstheme="minorBidi"/>
          <w:noProof/>
          <w:color w:val="auto"/>
          <w:kern w:val="2"/>
          <w:sz w:val="24"/>
          <w:szCs w:val="24"/>
          <w:lang w:eastAsia="en-NZ"/>
          <w14:ligatures w14:val="standardContextual"/>
        </w:rPr>
      </w:pPr>
      <w:hyperlink w:anchor="_Toc220480136" w:history="1">
        <w:r w:rsidRPr="003A4DEC">
          <w:rPr>
            <w:rStyle w:val="Hyperlink"/>
            <w:noProof/>
          </w:rPr>
          <w:t>3.4.3</w:t>
        </w:r>
        <w:r>
          <w:rPr>
            <w:rFonts w:asciiTheme="minorHAnsi" w:eastAsiaTheme="minorEastAsia" w:hAnsiTheme="minorHAnsi" w:cstheme="minorBidi"/>
            <w:noProof/>
            <w:color w:val="auto"/>
            <w:kern w:val="2"/>
            <w:sz w:val="24"/>
            <w:szCs w:val="24"/>
            <w:lang w:eastAsia="en-NZ"/>
            <w14:ligatures w14:val="standardContextual"/>
          </w:rPr>
          <w:tab/>
        </w:r>
        <w:r w:rsidRPr="003A4DEC">
          <w:rPr>
            <w:rStyle w:val="Hyperlink"/>
            <w:noProof/>
          </w:rPr>
          <w:t>Foundations</w:t>
        </w:r>
        <w:r>
          <w:rPr>
            <w:noProof/>
            <w:webHidden/>
          </w:rPr>
          <w:tab/>
        </w:r>
        <w:r>
          <w:rPr>
            <w:noProof/>
            <w:webHidden/>
          </w:rPr>
          <w:fldChar w:fldCharType="begin"/>
        </w:r>
        <w:r>
          <w:rPr>
            <w:noProof/>
            <w:webHidden/>
          </w:rPr>
          <w:instrText xml:space="preserve"> PAGEREF _Toc220480136 \h </w:instrText>
        </w:r>
        <w:r>
          <w:rPr>
            <w:noProof/>
            <w:webHidden/>
          </w:rPr>
        </w:r>
        <w:r>
          <w:rPr>
            <w:noProof/>
            <w:webHidden/>
          </w:rPr>
          <w:fldChar w:fldCharType="separate"/>
        </w:r>
        <w:r w:rsidR="00CE6562">
          <w:rPr>
            <w:noProof/>
            <w:webHidden/>
          </w:rPr>
          <w:t>6</w:t>
        </w:r>
        <w:r>
          <w:rPr>
            <w:noProof/>
            <w:webHidden/>
          </w:rPr>
          <w:fldChar w:fldCharType="end"/>
        </w:r>
      </w:hyperlink>
    </w:p>
    <w:p w14:paraId="7A4C677A" w14:textId="7E152BC4" w:rsidR="000615E9" w:rsidRDefault="000615E9">
      <w:pPr>
        <w:pStyle w:val="TOC2"/>
        <w:tabs>
          <w:tab w:val="left" w:pos="960"/>
        </w:tabs>
        <w:rPr>
          <w:rFonts w:asciiTheme="minorHAnsi" w:eastAsiaTheme="minorEastAsia" w:hAnsiTheme="minorHAnsi" w:cstheme="minorBidi"/>
          <w:noProof/>
          <w:color w:val="auto"/>
          <w:kern w:val="2"/>
          <w:sz w:val="24"/>
          <w:szCs w:val="24"/>
          <w:lang w:eastAsia="en-NZ"/>
          <w14:ligatures w14:val="standardContextual"/>
        </w:rPr>
      </w:pPr>
      <w:hyperlink w:anchor="_Toc220480137" w:history="1">
        <w:r w:rsidRPr="003A4DEC">
          <w:rPr>
            <w:rStyle w:val="Hyperlink"/>
            <w:noProof/>
          </w:rPr>
          <w:t>3.5</w:t>
        </w:r>
        <w:r>
          <w:rPr>
            <w:rFonts w:asciiTheme="minorHAnsi" w:eastAsiaTheme="minorEastAsia" w:hAnsiTheme="minorHAnsi" w:cstheme="minorBidi"/>
            <w:noProof/>
            <w:color w:val="auto"/>
            <w:kern w:val="2"/>
            <w:sz w:val="24"/>
            <w:szCs w:val="24"/>
            <w:lang w:eastAsia="en-NZ"/>
            <w14:ligatures w14:val="standardContextual"/>
          </w:rPr>
          <w:tab/>
        </w:r>
        <w:r w:rsidRPr="003A4DEC">
          <w:rPr>
            <w:rStyle w:val="Hyperlink"/>
            <w:noProof/>
          </w:rPr>
          <w:t>Secondary Structural and Non-Structural Elements</w:t>
        </w:r>
        <w:r>
          <w:rPr>
            <w:noProof/>
            <w:webHidden/>
          </w:rPr>
          <w:tab/>
        </w:r>
        <w:r>
          <w:rPr>
            <w:noProof/>
            <w:webHidden/>
          </w:rPr>
          <w:fldChar w:fldCharType="begin"/>
        </w:r>
        <w:r>
          <w:rPr>
            <w:noProof/>
            <w:webHidden/>
          </w:rPr>
          <w:instrText xml:space="preserve"> PAGEREF _Toc220480137 \h </w:instrText>
        </w:r>
        <w:r>
          <w:rPr>
            <w:noProof/>
            <w:webHidden/>
          </w:rPr>
        </w:r>
        <w:r>
          <w:rPr>
            <w:noProof/>
            <w:webHidden/>
          </w:rPr>
          <w:fldChar w:fldCharType="separate"/>
        </w:r>
        <w:r w:rsidR="00CE6562">
          <w:rPr>
            <w:noProof/>
            <w:webHidden/>
          </w:rPr>
          <w:t>7</w:t>
        </w:r>
        <w:r>
          <w:rPr>
            <w:noProof/>
            <w:webHidden/>
          </w:rPr>
          <w:fldChar w:fldCharType="end"/>
        </w:r>
      </w:hyperlink>
    </w:p>
    <w:p w14:paraId="602A9E77" w14:textId="76BF5BB2" w:rsidR="000615E9" w:rsidRDefault="000615E9">
      <w:pPr>
        <w:pStyle w:val="TOC1"/>
        <w:tabs>
          <w:tab w:val="left" w:pos="720"/>
        </w:tabs>
        <w:rPr>
          <w:rFonts w:asciiTheme="minorHAnsi" w:eastAsiaTheme="minorEastAsia" w:hAnsiTheme="minorHAnsi" w:cstheme="minorBidi"/>
          <w:b w:val="0"/>
          <w:color w:val="auto"/>
          <w:kern w:val="2"/>
          <w:sz w:val="24"/>
          <w:szCs w:val="24"/>
          <w:lang w:eastAsia="en-NZ"/>
          <w14:ligatures w14:val="standardContextual"/>
        </w:rPr>
      </w:pPr>
      <w:hyperlink w:anchor="_Toc220480138" w:history="1">
        <w:r w:rsidRPr="003A4DEC">
          <w:rPr>
            <w:rStyle w:val="Hyperlink"/>
          </w:rPr>
          <w:t>4</w:t>
        </w:r>
        <w:r>
          <w:rPr>
            <w:rFonts w:asciiTheme="minorHAnsi" w:eastAsiaTheme="minorEastAsia" w:hAnsiTheme="minorHAnsi" w:cstheme="minorBidi"/>
            <w:b w:val="0"/>
            <w:color w:val="auto"/>
            <w:kern w:val="2"/>
            <w:sz w:val="24"/>
            <w:szCs w:val="24"/>
            <w:lang w:eastAsia="en-NZ"/>
            <w14:ligatures w14:val="standardContextual"/>
          </w:rPr>
          <w:tab/>
        </w:r>
        <w:r w:rsidRPr="003A4DEC">
          <w:rPr>
            <w:rStyle w:val="Hyperlink"/>
          </w:rPr>
          <w:t>Detailed Seismic Assessment Results</w:t>
        </w:r>
        <w:r>
          <w:rPr>
            <w:webHidden/>
          </w:rPr>
          <w:tab/>
        </w:r>
        <w:r>
          <w:rPr>
            <w:webHidden/>
          </w:rPr>
          <w:fldChar w:fldCharType="begin"/>
        </w:r>
        <w:r>
          <w:rPr>
            <w:webHidden/>
          </w:rPr>
          <w:instrText xml:space="preserve"> PAGEREF _Toc220480138 \h </w:instrText>
        </w:r>
        <w:r>
          <w:rPr>
            <w:webHidden/>
          </w:rPr>
        </w:r>
        <w:r>
          <w:rPr>
            <w:webHidden/>
          </w:rPr>
          <w:fldChar w:fldCharType="separate"/>
        </w:r>
        <w:r w:rsidR="00CE6562">
          <w:rPr>
            <w:webHidden/>
          </w:rPr>
          <w:t>8</w:t>
        </w:r>
        <w:r>
          <w:rPr>
            <w:webHidden/>
          </w:rPr>
          <w:fldChar w:fldCharType="end"/>
        </w:r>
      </w:hyperlink>
    </w:p>
    <w:p w14:paraId="5E0E31D7" w14:textId="43E62176" w:rsidR="000615E9" w:rsidRDefault="000615E9">
      <w:pPr>
        <w:pStyle w:val="TOC2"/>
        <w:tabs>
          <w:tab w:val="left" w:pos="960"/>
        </w:tabs>
        <w:rPr>
          <w:rFonts w:asciiTheme="minorHAnsi" w:eastAsiaTheme="minorEastAsia" w:hAnsiTheme="minorHAnsi" w:cstheme="minorBidi"/>
          <w:noProof/>
          <w:color w:val="auto"/>
          <w:kern w:val="2"/>
          <w:sz w:val="24"/>
          <w:szCs w:val="24"/>
          <w:lang w:eastAsia="en-NZ"/>
          <w14:ligatures w14:val="standardContextual"/>
        </w:rPr>
      </w:pPr>
      <w:hyperlink w:anchor="_Toc220480139" w:history="1">
        <w:r w:rsidRPr="003A4DEC">
          <w:rPr>
            <w:rStyle w:val="Hyperlink"/>
            <w:noProof/>
          </w:rPr>
          <w:t>4.1</w:t>
        </w:r>
        <w:r>
          <w:rPr>
            <w:rFonts w:asciiTheme="minorHAnsi" w:eastAsiaTheme="minorEastAsia" w:hAnsiTheme="minorHAnsi" w:cstheme="minorBidi"/>
            <w:noProof/>
            <w:color w:val="auto"/>
            <w:kern w:val="2"/>
            <w:sz w:val="24"/>
            <w:szCs w:val="24"/>
            <w:lang w:eastAsia="en-NZ"/>
            <w14:ligatures w14:val="standardContextual"/>
          </w:rPr>
          <w:tab/>
        </w:r>
        <w:r w:rsidRPr="003A4DEC">
          <w:rPr>
            <w:rStyle w:val="Hyperlink"/>
            <w:noProof/>
          </w:rPr>
          <w:t>Basis of Assessment Summary</w:t>
        </w:r>
        <w:r>
          <w:rPr>
            <w:noProof/>
            <w:webHidden/>
          </w:rPr>
          <w:tab/>
        </w:r>
        <w:r>
          <w:rPr>
            <w:noProof/>
            <w:webHidden/>
          </w:rPr>
          <w:fldChar w:fldCharType="begin"/>
        </w:r>
        <w:r>
          <w:rPr>
            <w:noProof/>
            <w:webHidden/>
          </w:rPr>
          <w:instrText xml:space="preserve"> PAGEREF _Toc220480139 \h </w:instrText>
        </w:r>
        <w:r>
          <w:rPr>
            <w:noProof/>
            <w:webHidden/>
          </w:rPr>
        </w:r>
        <w:r>
          <w:rPr>
            <w:noProof/>
            <w:webHidden/>
          </w:rPr>
          <w:fldChar w:fldCharType="separate"/>
        </w:r>
        <w:r w:rsidR="00CE6562">
          <w:rPr>
            <w:noProof/>
            <w:webHidden/>
          </w:rPr>
          <w:t>8</w:t>
        </w:r>
        <w:r>
          <w:rPr>
            <w:noProof/>
            <w:webHidden/>
          </w:rPr>
          <w:fldChar w:fldCharType="end"/>
        </w:r>
      </w:hyperlink>
    </w:p>
    <w:p w14:paraId="619AF38C" w14:textId="529BE101" w:rsidR="000615E9" w:rsidRDefault="000615E9">
      <w:pPr>
        <w:pStyle w:val="TOC2"/>
        <w:tabs>
          <w:tab w:val="left" w:pos="960"/>
        </w:tabs>
        <w:rPr>
          <w:rFonts w:asciiTheme="minorHAnsi" w:eastAsiaTheme="minorEastAsia" w:hAnsiTheme="minorHAnsi" w:cstheme="minorBidi"/>
          <w:noProof/>
          <w:color w:val="auto"/>
          <w:kern w:val="2"/>
          <w:sz w:val="24"/>
          <w:szCs w:val="24"/>
          <w:lang w:eastAsia="en-NZ"/>
          <w14:ligatures w14:val="standardContextual"/>
        </w:rPr>
      </w:pPr>
      <w:hyperlink w:anchor="_Toc220480140" w:history="1">
        <w:r w:rsidRPr="003A4DEC">
          <w:rPr>
            <w:rStyle w:val="Hyperlink"/>
            <w:noProof/>
          </w:rPr>
          <w:t>4.2</w:t>
        </w:r>
        <w:r>
          <w:rPr>
            <w:rFonts w:asciiTheme="minorHAnsi" w:eastAsiaTheme="minorEastAsia" w:hAnsiTheme="minorHAnsi" w:cstheme="minorBidi"/>
            <w:noProof/>
            <w:color w:val="auto"/>
            <w:kern w:val="2"/>
            <w:sz w:val="24"/>
            <w:szCs w:val="24"/>
            <w:lang w:eastAsia="en-NZ"/>
            <w14:ligatures w14:val="standardContextual"/>
          </w:rPr>
          <w:tab/>
        </w:r>
        <w:r w:rsidRPr="003A4DEC">
          <w:rPr>
            <w:rStyle w:val="Hyperlink"/>
            <w:noProof/>
          </w:rPr>
          <w:t>Summary of Results</w:t>
        </w:r>
        <w:r>
          <w:rPr>
            <w:noProof/>
            <w:webHidden/>
          </w:rPr>
          <w:tab/>
        </w:r>
        <w:r>
          <w:rPr>
            <w:noProof/>
            <w:webHidden/>
          </w:rPr>
          <w:fldChar w:fldCharType="begin"/>
        </w:r>
        <w:r>
          <w:rPr>
            <w:noProof/>
            <w:webHidden/>
          </w:rPr>
          <w:instrText xml:space="preserve"> PAGEREF _Toc220480140 \h </w:instrText>
        </w:r>
        <w:r>
          <w:rPr>
            <w:noProof/>
            <w:webHidden/>
          </w:rPr>
        </w:r>
        <w:r>
          <w:rPr>
            <w:noProof/>
            <w:webHidden/>
          </w:rPr>
          <w:fldChar w:fldCharType="separate"/>
        </w:r>
        <w:r w:rsidR="00CE6562">
          <w:rPr>
            <w:noProof/>
            <w:webHidden/>
          </w:rPr>
          <w:t>8</w:t>
        </w:r>
        <w:r>
          <w:rPr>
            <w:noProof/>
            <w:webHidden/>
          </w:rPr>
          <w:fldChar w:fldCharType="end"/>
        </w:r>
      </w:hyperlink>
    </w:p>
    <w:p w14:paraId="107E3806" w14:textId="2C34923D" w:rsidR="000615E9" w:rsidRDefault="000615E9">
      <w:pPr>
        <w:pStyle w:val="TOC2"/>
        <w:tabs>
          <w:tab w:val="left" w:pos="960"/>
        </w:tabs>
        <w:rPr>
          <w:rFonts w:asciiTheme="minorHAnsi" w:eastAsiaTheme="minorEastAsia" w:hAnsiTheme="minorHAnsi" w:cstheme="minorBidi"/>
          <w:noProof/>
          <w:color w:val="auto"/>
          <w:kern w:val="2"/>
          <w:sz w:val="24"/>
          <w:szCs w:val="24"/>
          <w:lang w:eastAsia="en-NZ"/>
          <w14:ligatures w14:val="standardContextual"/>
        </w:rPr>
      </w:pPr>
      <w:hyperlink w:anchor="_Toc220480141" w:history="1">
        <w:r w:rsidRPr="003A4DEC">
          <w:rPr>
            <w:rStyle w:val="Hyperlink"/>
            <w:noProof/>
          </w:rPr>
          <w:t>4.3</w:t>
        </w:r>
        <w:r>
          <w:rPr>
            <w:rFonts w:asciiTheme="minorHAnsi" w:eastAsiaTheme="minorEastAsia" w:hAnsiTheme="minorHAnsi" w:cstheme="minorBidi"/>
            <w:noProof/>
            <w:color w:val="auto"/>
            <w:kern w:val="2"/>
            <w:sz w:val="24"/>
            <w:szCs w:val="24"/>
            <w:lang w:eastAsia="en-NZ"/>
            <w14:ligatures w14:val="standardContextual"/>
          </w:rPr>
          <w:tab/>
        </w:r>
        <w:r w:rsidRPr="003A4DEC">
          <w:rPr>
            <w:rStyle w:val="Hyperlink"/>
            <w:noProof/>
          </w:rPr>
          <w:t>Critical Structural Weakness</w:t>
        </w:r>
        <w:r>
          <w:rPr>
            <w:noProof/>
            <w:webHidden/>
          </w:rPr>
          <w:tab/>
        </w:r>
        <w:r>
          <w:rPr>
            <w:noProof/>
            <w:webHidden/>
          </w:rPr>
          <w:fldChar w:fldCharType="begin"/>
        </w:r>
        <w:r>
          <w:rPr>
            <w:noProof/>
            <w:webHidden/>
          </w:rPr>
          <w:instrText xml:space="preserve"> PAGEREF _Toc220480141 \h </w:instrText>
        </w:r>
        <w:r>
          <w:rPr>
            <w:noProof/>
            <w:webHidden/>
          </w:rPr>
        </w:r>
        <w:r>
          <w:rPr>
            <w:noProof/>
            <w:webHidden/>
          </w:rPr>
          <w:fldChar w:fldCharType="separate"/>
        </w:r>
        <w:r w:rsidR="00CE6562">
          <w:rPr>
            <w:noProof/>
            <w:webHidden/>
          </w:rPr>
          <w:t>8</w:t>
        </w:r>
        <w:r>
          <w:rPr>
            <w:noProof/>
            <w:webHidden/>
          </w:rPr>
          <w:fldChar w:fldCharType="end"/>
        </w:r>
      </w:hyperlink>
    </w:p>
    <w:p w14:paraId="553802D0" w14:textId="2605D9BF" w:rsidR="000615E9" w:rsidRDefault="000615E9">
      <w:pPr>
        <w:pStyle w:val="TOC2"/>
        <w:tabs>
          <w:tab w:val="left" w:pos="960"/>
        </w:tabs>
        <w:rPr>
          <w:rFonts w:asciiTheme="minorHAnsi" w:eastAsiaTheme="minorEastAsia" w:hAnsiTheme="minorHAnsi" w:cstheme="minorBidi"/>
          <w:noProof/>
          <w:color w:val="auto"/>
          <w:kern w:val="2"/>
          <w:sz w:val="24"/>
          <w:szCs w:val="24"/>
          <w:lang w:eastAsia="en-NZ"/>
          <w14:ligatures w14:val="standardContextual"/>
        </w:rPr>
      </w:pPr>
      <w:hyperlink w:anchor="_Toc220480142" w:history="1">
        <w:r w:rsidRPr="003A4DEC">
          <w:rPr>
            <w:rStyle w:val="Hyperlink"/>
            <w:noProof/>
          </w:rPr>
          <w:t>4.4</w:t>
        </w:r>
        <w:r>
          <w:rPr>
            <w:rFonts w:asciiTheme="minorHAnsi" w:eastAsiaTheme="minorEastAsia" w:hAnsiTheme="minorHAnsi" w:cstheme="minorBidi"/>
            <w:noProof/>
            <w:color w:val="auto"/>
            <w:kern w:val="2"/>
            <w:sz w:val="24"/>
            <w:szCs w:val="24"/>
            <w:lang w:eastAsia="en-NZ"/>
            <w14:ligatures w14:val="standardContextual"/>
          </w:rPr>
          <w:tab/>
        </w:r>
        <w:r w:rsidRPr="003A4DEC">
          <w:rPr>
            <w:rStyle w:val="Hyperlink"/>
            <w:noProof/>
          </w:rPr>
          <w:t>Structural Weaknesses</w:t>
        </w:r>
        <w:r>
          <w:rPr>
            <w:noProof/>
            <w:webHidden/>
          </w:rPr>
          <w:tab/>
        </w:r>
        <w:r>
          <w:rPr>
            <w:noProof/>
            <w:webHidden/>
          </w:rPr>
          <w:fldChar w:fldCharType="begin"/>
        </w:r>
        <w:r>
          <w:rPr>
            <w:noProof/>
            <w:webHidden/>
          </w:rPr>
          <w:instrText xml:space="preserve"> PAGEREF _Toc220480142 \h </w:instrText>
        </w:r>
        <w:r>
          <w:rPr>
            <w:noProof/>
            <w:webHidden/>
          </w:rPr>
        </w:r>
        <w:r>
          <w:rPr>
            <w:noProof/>
            <w:webHidden/>
          </w:rPr>
          <w:fldChar w:fldCharType="separate"/>
        </w:r>
        <w:r w:rsidR="00CE6562">
          <w:rPr>
            <w:noProof/>
            <w:webHidden/>
          </w:rPr>
          <w:t>9</w:t>
        </w:r>
        <w:r>
          <w:rPr>
            <w:noProof/>
            <w:webHidden/>
          </w:rPr>
          <w:fldChar w:fldCharType="end"/>
        </w:r>
      </w:hyperlink>
    </w:p>
    <w:p w14:paraId="60D0CE16" w14:textId="31CC710E" w:rsidR="000615E9" w:rsidRDefault="000615E9">
      <w:pPr>
        <w:pStyle w:val="TOC2"/>
        <w:tabs>
          <w:tab w:val="left" w:pos="960"/>
        </w:tabs>
        <w:rPr>
          <w:rFonts w:asciiTheme="minorHAnsi" w:eastAsiaTheme="minorEastAsia" w:hAnsiTheme="minorHAnsi" w:cstheme="minorBidi"/>
          <w:noProof/>
          <w:color w:val="auto"/>
          <w:kern w:val="2"/>
          <w:sz w:val="24"/>
          <w:szCs w:val="24"/>
          <w:lang w:eastAsia="en-NZ"/>
          <w14:ligatures w14:val="standardContextual"/>
        </w:rPr>
      </w:pPr>
      <w:hyperlink w:anchor="_Toc220480143" w:history="1">
        <w:r w:rsidRPr="003A4DEC">
          <w:rPr>
            <w:rStyle w:val="Hyperlink"/>
            <w:noProof/>
          </w:rPr>
          <w:t>4.5</w:t>
        </w:r>
        <w:r>
          <w:rPr>
            <w:rFonts w:asciiTheme="minorHAnsi" w:eastAsiaTheme="minorEastAsia" w:hAnsiTheme="minorHAnsi" w:cstheme="minorBidi"/>
            <w:noProof/>
            <w:color w:val="auto"/>
            <w:kern w:val="2"/>
            <w:sz w:val="24"/>
            <w:szCs w:val="24"/>
            <w:lang w:eastAsia="en-NZ"/>
            <w14:ligatures w14:val="standardContextual"/>
          </w:rPr>
          <w:tab/>
        </w:r>
        <w:r w:rsidRPr="003A4DEC">
          <w:rPr>
            <w:rStyle w:val="Hyperlink"/>
            <w:noProof/>
          </w:rPr>
          <w:t>Severe Structural Weaknesses</w:t>
        </w:r>
        <w:r>
          <w:rPr>
            <w:noProof/>
            <w:webHidden/>
          </w:rPr>
          <w:tab/>
        </w:r>
        <w:r>
          <w:rPr>
            <w:noProof/>
            <w:webHidden/>
          </w:rPr>
          <w:fldChar w:fldCharType="begin"/>
        </w:r>
        <w:r>
          <w:rPr>
            <w:noProof/>
            <w:webHidden/>
          </w:rPr>
          <w:instrText xml:space="preserve"> PAGEREF _Toc220480143 \h </w:instrText>
        </w:r>
        <w:r>
          <w:rPr>
            <w:noProof/>
            <w:webHidden/>
          </w:rPr>
        </w:r>
        <w:r>
          <w:rPr>
            <w:noProof/>
            <w:webHidden/>
          </w:rPr>
          <w:fldChar w:fldCharType="separate"/>
        </w:r>
        <w:r w:rsidR="00CE6562">
          <w:rPr>
            <w:noProof/>
            <w:webHidden/>
          </w:rPr>
          <w:t>9</w:t>
        </w:r>
        <w:r>
          <w:rPr>
            <w:noProof/>
            <w:webHidden/>
          </w:rPr>
          <w:fldChar w:fldCharType="end"/>
        </w:r>
      </w:hyperlink>
    </w:p>
    <w:p w14:paraId="457F0ABE" w14:textId="008A2C9E" w:rsidR="000615E9" w:rsidRDefault="000615E9">
      <w:pPr>
        <w:pStyle w:val="TOC2"/>
        <w:tabs>
          <w:tab w:val="left" w:pos="960"/>
        </w:tabs>
        <w:rPr>
          <w:rFonts w:asciiTheme="minorHAnsi" w:eastAsiaTheme="minorEastAsia" w:hAnsiTheme="minorHAnsi" w:cstheme="minorBidi"/>
          <w:noProof/>
          <w:color w:val="auto"/>
          <w:kern w:val="2"/>
          <w:sz w:val="24"/>
          <w:szCs w:val="24"/>
          <w:lang w:eastAsia="en-NZ"/>
          <w14:ligatures w14:val="standardContextual"/>
        </w:rPr>
      </w:pPr>
      <w:hyperlink w:anchor="_Toc220480144" w:history="1">
        <w:r w:rsidRPr="003A4DEC">
          <w:rPr>
            <w:rStyle w:val="Hyperlink"/>
            <w:noProof/>
          </w:rPr>
          <w:t>4.6</w:t>
        </w:r>
        <w:r>
          <w:rPr>
            <w:rFonts w:asciiTheme="minorHAnsi" w:eastAsiaTheme="minorEastAsia" w:hAnsiTheme="minorHAnsi" w:cstheme="minorBidi"/>
            <w:noProof/>
            <w:color w:val="auto"/>
            <w:kern w:val="2"/>
            <w:sz w:val="24"/>
            <w:szCs w:val="24"/>
            <w:lang w:eastAsia="en-NZ"/>
            <w14:ligatures w14:val="standardContextual"/>
          </w:rPr>
          <w:tab/>
        </w:r>
        <w:r w:rsidRPr="003A4DEC">
          <w:rPr>
            <w:rStyle w:val="Hyperlink"/>
            <w:noProof/>
          </w:rPr>
          <w:t>Building Drifts</w:t>
        </w:r>
        <w:r>
          <w:rPr>
            <w:noProof/>
            <w:webHidden/>
          </w:rPr>
          <w:tab/>
        </w:r>
        <w:r>
          <w:rPr>
            <w:noProof/>
            <w:webHidden/>
          </w:rPr>
          <w:fldChar w:fldCharType="begin"/>
        </w:r>
        <w:r>
          <w:rPr>
            <w:noProof/>
            <w:webHidden/>
          </w:rPr>
          <w:instrText xml:space="preserve"> PAGEREF _Toc220480144 \h </w:instrText>
        </w:r>
        <w:r>
          <w:rPr>
            <w:noProof/>
            <w:webHidden/>
          </w:rPr>
        </w:r>
        <w:r>
          <w:rPr>
            <w:noProof/>
            <w:webHidden/>
          </w:rPr>
          <w:fldChar w:fldCharType="separate"/>
        </w:r>
        <w:r w:rsidR="00CE6562">
          <w:rPr>
            <w:noProof/>
            <w:webHidden/>
          </w:rPr>
          <w:t>9</w:t>
        </w:r>
        <w:r>
          <w:rPr>
            <w:noProof/>
            <w:webHidden/>
          </w:rPr>
          <w:fldChar w:fldCharType="end"/>
        </w:r>
      </w:hyperlink>
    </w:p>
    <w:p w14:paraId="35CBF251" w14:textId="1FFCD64B" w:rsidR="000615E9" w:rsidRDefault="000615E9">
      <w:pPr>
        <w:pStyle w:val="TOC2"/>
        <w:tabs>
          <w:tab w:val="left" w:pos="960"/>
        </w:tabs>
        <w:rPr>
          <w:rFonts w:asciiTheme="minorHAnsi" w:eastAsiaTheme="minorEastAsia" w:hAnsiTheme="minorHAnsi" w:cstheme="minorBidi"/>
          <w:noProof/>
          <w:color w:val="auto"/>
          <w:kern w:val="2"/>
          <w:sz w:val="24"/>
          <w:szCs w:val="24"/>
          <w:lang w:eastAsia="en-NZ"/>
          <w14:ligatures w14:val="standardContextual"/>
        </w:rPr>
      </w:pPr>
      <w:hyperlink w:anchor="_Toc220480145" w:history="1">
        <w:r w:rsidRPr="003A4DEC">
          <w:rPr>
            <w:rStyle w:val="Hyperlink"/>
            <w:noProof/>
          </w:rPr>
          <w:t>4.7</w:t>
        </w:r>
        <w:r>
          <w:rPr>
            <w:rFonts w:asciiTheme="minorHAnsi" w:eastAsiaTheme="minorEastAsia" w:hAnsiTheme="minorHAnsi" w:cstheme="minorBidi"/>
            <w:noProof/>
            <w:color w:val="auto"/>
            <w:kern w:val="2"/>
            <w:sz w:val="24"/>
            <w:szCs w:val="24"/>
            <w:lang w:eastAsia="en-NZ"/>
            <w14:ligatures w14:val="standardContextual"/>
          </w:rPr>
          <w:tab/>
        </w:r>
        <w:r w:rsidRPr="003A4DEC">
          <w:rPr>
            <w:rStyle w:val="Hyperlink"/>
            <w:noProof/>
          </w:rPr>
          <w:t>Stairs</w:t>
        </w:r>
        <w:r>
          <w:rPr>
            <w:noProof/>
            <w:webHidden/>
          </w:rPr>
          <w:tab/>
        </w:r>
        <w:r>
          <w:rPr>
            <w:noProof/>
            <w:webHidden/>
          </w:rPr>
          <w:fldChar w:fldCharType="begin"/>
        </w:r>
        <w:r>
          <w:rPr>
            <w:noProof/>
            <w:webHidden/>
          </w:rPr>
          <w:instrText xml:space="preserve"> PAGEREF _Toc220480145 \h </w:instrText>
        </w:r>
        <w:r>
          <w:rPr>
            <w:noProof/>
            <w:webHidden/>
          </w:rPr>
        </w:r>
        <w:r>
          <w:rPr>
            <w:noProof/>
            <w:webHidden/>
          </w:rPr>
          <w:fldChar w:fldCharType="separate"/>
        </w:r>
        <w:r w:rsidR="00CE6562">
          <w:rPr>
            <w:noProof/>
            <w:webHidden/>
          </w:rPr>
          <w:t>10</w:t>
        </w:r>
        <w:r>
          <w:rPr>
            <w:noProof/>
            <w:webHidden/>
          </w:rPr>
          <w:fldChar w:fldCharType="end"/>
        </w:r>
      </w:hyperlink>
    </w:p>
    <w:p w14:paraId="6C1BD85A" w14:textId="73BA4CD5" w:rsidR="000615E9" w:rsidRDefault="000615E9">
      <w:pPr>
        <w:pStyle w:val="TOC2"/>
        <w:tabs>
          <w:tab w:val="left" w:pos="960"/>
        </w:tabs>
        <w:rPr>
          <w:rFonts w:asciiTheme="minorHAnsi" w:eastAsiaTheme="minorEastAsia" w:hAnsiTheme="minorHAnsi" w:cstheme="minorBidi"/>
          <w:noProof/>
          <w:color w:val="auto"/>
          <w:kern w:val="2"/>
          <w:sz w:val="24"/>
          <w:szCs w:val="24"/>
          <w:lang w:eastAsia="en-NZ"/>
          <w14:ligatures w14:val="standardContextual"/>
        </w:rPr>
      </w:pPr>
      <w:hyperlink w:anchor="_Toc220480146" w:history="1">
        <w:r w:rsidRPr="003A4DEC">
          <w:rPr>
            <w:rStyle w:val="Hyperlink"/>
            <w:noProof/>
          </w:rPr>
          <w:t>4.8</w:t>
        </w:r>
        <w:r>
          <w:rPr>
            <w:rFonts w:asciiTheme="minorHAnsi" w:eastAsiaTheme="minorEastAsia" w:hAnsiTheme="minorHAnsi" w:cstheme="minorBidi"/>
            <w:noProof/>
            <w:color w:val="auto"/>
            <w:kern w:val="2"/>
            <w:sz w:val="24"/>
            <w:szCs w:val="24"/>
            <w:lang w:eastAsia="en-NZ"/>
            <w14:ligatures w14:val="standardContextual"/>
          </w:rPr>
          <w:tab/>
        </w:r>
        <w:r w:rsidRPr="003A4DEC">
          <w:rPr>
            <w:rStyle w:val="Hyperlink"/>
            <w:noProof/>
          </w:rPr>
          <w:t>Secondary Structural and Non-structural Elements</w:t>
        </w:r>
        <w:r>
          <w:rPr>
            <w:noProof/>
            <w:webHidden/>
          </w:rPr>
          <w:tab/>
        </w:r>
        <w:r>
          <w:rPr>
            <w:noProof/>
            <w:webHidden/>
          </w:rPr>
          <w:fldChar w:fldCharType="begin"/>
        </w:r>
        <w:r>
          <w:rPr>
            <w:noProof/>
            <w:webHidden/>
          </w:rPr>
          <w:instrText xml:space="preserve"> PAGEREF _Toc220480146 \h </w:instrText>
        </w:r>
        <w:r>
          <w:rPr>
            <w:noProof/>
            <w:webHidden/>
          </w:rPr>
        </w:r>
        <w:r>
          <w:rPr>
            <w:noProof/>
            <w:webHidden/>
          </w:rPr>
          <w:fldChar w:fldCharType="separate"/>
        </w:r>
        <w:r w:rsidR="00CE6562">
          <w:rPr>
            <w:noProof/>
            <w:webHidden/>
          </w:rPr>
          <w:t>10</w:t>
        </w:r>
        <w:r>
          <w:rPr>
            <w:noProof/>
            <w:webHidden/>
          </w:rPr>
          <w:fldChar w:fldCharType="end"/>
        </w:r>
      </w:hyperlink>
    </w:p>
    <w:p w14:paraId="0347E71D" w14:textId="3CE9BCA5" w:rsidR="000615E9" w:rsidRDefault="000615E9">
      <w:pPr>
        <w:pStyle w:val="TOC1"/>
        <w:tabs>
          <w:tab w:val="left" w:pos="720"/>
        </w:tabs>
        <w:rPr>
          <w:rFonts w:asciiTheme="minorHAnsi" w:eastAsiaTheme="minorEastAsia" w:hAnsiTheme="minorHAnsi" w:cstheme="minorBidi"/>
          <w:b w:val="0"/>
          <w:color w:val="auto"/>
          <w:kern w:val="2"/>
          <w:sz w:val="24"/>
          <w:szCs w:val="24"/>
          <w:lang w:eastAsia="en-NZ"/>
          <w14:ligatures w14:val="standardContextual"/>
        </w:rPr>
      </w:pPr>
      <w:hyperlink w:anchor="_Toc220480147" w:history="1">
        <w:r w:rsidRPr="003A4DEC">
          <w:rPr>
            <w:rStyle w:val="Hyperlink"/>
          </w:rPr>
          <w:t>5</w:t>
        </w:r>
        <w:r>
          <w:rPr>
            <w:rFonts w:asciiTheme="minorHAnsi" w:eastAsiaTheme="minorEastAsia" w:hAnsiTheme="minorHAnsi" w:cstheme="minorBidi"/>
            <w:b w:val="0"/>
            <w:color w:val="auto"/>
            <w:kern w:val="2"/>
            <w:sz w:val="24"/>
            <w:szCs w:val="24"/>
            <w:lang w:eastAsia="en-NZ"/>
            <w14:ligatures w14:val="standardContextual"/>
          </w:rPr>
          <w:tab/>
        </w:r>
        <w:r w:rsidRPr="003A4DEC">
          <w:rPr>
            <w:rStyle w:val="Hyperlink"/>
          </w:rPr>
          <w:t>Seismic Strengthening Considerations</w:t>
        </w:r>
        <w:r>
          <w:rPr>
            <w:webHidden/>
          </w:rPr>
          <w:tab/>
        </w:r>
        <w:r>
          <w:rPr>
            <w:webHidden/>
          </w:rPr>
          <w:fldChar w:fldCharType="begin"/>
        </w:r>
        <w:r>
          <w:rPr>
            <w:webHidden/>
          </w:rPr>
          <w:instrText xml:space="preserve"> PAGEREF _Toc220480147 \h </w:instrText>
        </w:r>
        <w:r>
          <w:rPr>
            <w:webHidden/>
          </w:rPr>
        </w:r>
        <w:r>
          <w:rPr>
            <w:webHidden/>
          </w:rPr>
          <w:fldChar w:fldCharType="separate"/>
        </w:r>
        <w:r w:rsidR="00CE6562">
          <w:rPr>
            <w:webHidden/>
          </w:rPr>
          <w:t>11</w:t>
        </w:r>
        <w:r>
          <w:rPr>
            <w:webHidden/>
          </w:rPr>
          <w:fldChar w:fldCharType="end"/>
        </w:r>
      </w:hyperlink>
    </w:p>
    <w:p w14:paraId="787A0518" w14:textId="2F8714C6" w:rsidR="000615E9" w:rsidRDefault="000615E9">
      <w:pPr>
        <w:pStyle w:val="TOC1"/>
        <w:tabs>
          <w:tab w:val="left" w:pos="720"/>
        </w:tabs>
        <w:rPr>
          <w:rFonts w:asciiTheme="minorHAnsi" w:eastAsiaTheme="minorEastAsia" w:hAnsiTheme="minorHAnsi" w:cstheme="minorBidi"/>
          <w:b w:val="0"/>
          <w:color w:val="auto"/>
          <w:kern w:val="2"/>
          <w:sz w:val="24"/>
          <w:szCs w:val="24"/>
          <w:lang w:eastAsia="en-NZ"/>
          <w14:ligatures w14:val="standardContextual"/>
        </w:rPr>
      </w:pPr>
      <w:hyperlink w:anchor="_Toc220480148" w:history="1">
        <w:r w:rsidRPr="003A4DEC">
          <w:rPr>
            <w:rStyle w:val="Hyperlink"/>
          </w:rPr>
          <w:t>6</w:t>
        </w:r>
        <w:r>
          <w:rPr>
            <w:rFonts w:asciiTheme="minorHAnsi" w:eastAsiaTheme="minorEastAsia" w:hAnsiTheme="minorHAnsi" w:cstheme="minorBidi"/>
            <w:b w:val="0"/>
            <w:color w:val="auto"/>
            <w:kern w:val="2"/>
            <w:sz w:val="24"/>
            <w:szCs w:val="24"/>
            <w:lang w:eastAsia="en-NZ"/>
            <w14:ligatures w14:val="standardContextual"/>
          </w:rPr>
          <w:tab/>
        </w:r>
        <w:r w:rsidRPr="003A4DEC">
          <w:rPr>
            <w:rStyle w:val="Hyperlink"/>
          </w:rPr>
          <w:t>Conclusion and Next Steps</w:t>
        </w:r>
        <w:r>
          <w:rPr>
            <w:webHidden/>
          </w:rPr>
          <w:tab/>
        </w:r>
        <w:r>
          <w:rPr>
            <w:webHidden/>
          </w:rPr>
          <w:fldChar w:fldCharType="begin"/>
        </w:r>
        <w:r>
          <w:rPr>
            <w:webHidden/>
          </w:rPr>
          <w:instrText xml:space="preserve"> PAGEREF _Toc220480148 \h </w:instrText>
        </w:r>
        <w:r>
          <w:rPr>
            <w:webHidden/>
          </w:rPr>
        </w:r>
        <w:r>
          <w:rPr>
            <w:webHidden/>
          </w:rPr>
          <w:fldChar w:fldCharType="separate"/>
        </w:r>
        <w:r w:rsidR="00CE6562">
          <w:rPr>
            <w:webHidden/>
          </w:rPr>
          <w:t>12</w:t>
        </w:r>
        <w:r>
          <w:rPr>
            <w:webHidden/>
          </w:rPr>
          <w:fldChar w:fldCharType="end"/>
        </w:r>
      </w:hyperlink>
    </w:p>
    <w:p w14:paraId="7C226773" w14:textId="3EC32C89" w:rsidR="000615E9" w:rsidRDefault="000615E9">
      <w:pPr>
        <w:pStyle w:val="TOC2"/>
        <w:tabs>
          <w:tab w:val="left" w:pos="960"/>
        </w:tabs>
        <w:rPr>
          <w:rFonts w:asciiTheme="minorHAnsi" w:eastAsiaTheme="minorEastAsia" w:hAnsiTheme="minorHAnsi" w:cstheme="minorBidi"/>
          <w:noProof/>
          <w:color w:val="auto"/>
          <w:kern w:val="2"/>
          <w:sz w:val="24"/>
          <w:szCs w:val="24"/>
          <w:lang w:eastAsia="en-NZ"/>
          <w14:ligatures w14:val="standardContextual"/>
        </w:rPr>
      </w:pPr>
      <w:hyperlink w:anchor="_Toc220480149" w:history="1">
        <w:r w:rsidRPr="003A4DEC">
          <w:rPr>
            <w:rStyle w:val="Hyperlink"/>
            <w:noProof/>
          </w:rPr>
          <w:t>6.1</w:t>
        </w:r>
        <w:r>
          <w:rPr>
            <w:rFonts w:asciiTheme="minorHAnsi" w:eastAsiaTheme="minorEastAsia" w:hAnsiTheme="minorHAnsi" w:cstheme="minorBidi"/>
            <w:noProof/>
            <w:color w:val="auto"/>
            <w:kern w:val="2"/>
            <w:sz w:val="24"/>
            <w:szCs w:val="24"/>
            <w:lang w:eastAsia="en-NZ"/>
            <w14:ligatures w14:val="standardContextual"/>
          </w:rPr>
          <w:tab/>
        </w:r>
        <w:r w:rsidRPr="003A4DEC">
          <w:rPr>
            <w:rStyle w:val="Hyperlink"/>
            <w:noProof/>
          </w:rPr>
          <w:t>Conclusion</w:t>
        </w:r>
        <w:r>
          <w:rPr>
            <w:noProof/>
            <w:webHidden/>
          </w:rPr>
          <w:tab/>
        </w:r>
        <w:r>
          <w:rPr>
            <w:noProof/>
            <w:webHidden/>
          </w:rPr>
          <w:fldChar w:fldCharType="begin"/>
        </w:r>
        <w:r>
          <w:rPr>
            <w:noProof/>
            <w:webHidden/>
          </w:rPr>
          <w:instrText xml:space="preserve"> PAGEREF _Toc220480149 \h </w:instrText>
        </w:r>
        <w:r>
          <w:rPr>
            <w:noProof/>
            <w:webHidden/>
          </w:rPr>
        </w:r>
        <w:r>
          <w:rPr>
            <w:noProof/>
            <w:webHidden/>
          </w:rPr>
          <w:fldChar w:fldCharType="separate"/>
        </w:r>
        <w:r w:rsidR="00CE6562">
          <w:rPr>
            <w:noProof/>
            <w:webHidden/>
          </w:rPr>
          <w:t>12</w:t>
        </w:r>
        <w:r>
          <w:rPr>
            <w:noProof/>
            <w:webHidden/>
          </w:rPr>
          <w:fldChar w:fldCharType="end"/>
        </w:r>
      </w:hyperlink>
    </w:p>
    <w:p w14:paraId="4EE78FC0" w14:textId="1AA69AE7" w:rsidR="000615E9" w:rsidRDefault="000615E9">
      <w:pPr>
        <w:pStyle w:val="TOC2"/>
        <w:tabs>
          <w:tab w:val="left" w:pos="960"/>
        </w:tabs>
        <w:rPr>
          <w:rFonts w:asciiTheme="minorHAnsi" w:eastAsiaTheme="minorEastAsia" w:hAnsiTheme="minorHAnsi" w:cstheme="minorBidi"/>
          <w:noProof/>
          <w:color w:val="auto"/>
          <w:kern w:val="2"/>
          <w:sz w:val="24"/>
          <w:szCs w:val="24"/>
          <w:lang w:eastAsia="en-NZ"/>
          <w14:ligatures w14:val="standardContextual"/>
        </w:rPr>
      </w:pPr>
      <w:hyperlink w:anchor="_Toc220480150" w:history="1">
        <w:r w:rsidRPr="003A4DEC">
          <w:rPr>
            <w:rStyle w:val="Hyperlink"/>
            <w:noProof/>
          </w:rPr>
          <w:t>6.2</w:t>
        </w:r>
        <w:r>
          <w:rPr>
            <w:rFonts w:asciiTheme="minorHAnsi" w:eastAsiaTheme="minorEastAsia" w:hAnsiTheme="minorHAnsi" w:cstheme="minorBidi"/>
            <w:noProof/>
            <w:color w:val="auto"/>
            <w:kern w:val="2"/>
            <w:sz w:val="24"/>
            <w:szCs w:val="24"/>
            <w:lang w:eastAsia="en-NZ"/>
            <w14:ligatures w14:val="standardContextual"/>
          </w:rPr>
          <w:tab/>
        </w:r>
        <w:r w:rsidRPr="003A4DEC">
          <w:rPr>
            <w:rStyle w:val="Hyperlink"/>
            <w:noProof/>
          </w:rPr>
          <w:t>Next Steps</w:t>
        </w:r>
        <w:r>
          <w:rPr>
            <w:noProof/>
            <w:webHidden/>
          </w:rPr>
          <w:tab/>
        </w:r>
        <w:r>
          <w:rPr>
            <w:noProof/>
            <w:webHidden/>
          </w:rPr>
          <w:fldChar w:fldCharType="begin"/>
        </w:r>
        <w:r>
          <w:rPr>
            <w:noProof/>
            <w:webHidden/>
          </w:rPr>
          <w:instrText xml:space="preserve"> PAGEREF _Toc220480150 \h </w:instrText>
        </w:r>
        <w:r>
          <w:rPr>
            <w:noProof/>
            <w:webHidden/>
          </w:rPr>
        </w:r>
        <w:r>
          <w:rPr>
            <w:noProof/>
            <w:webHidden/>
          </w:rPr>
          <w:fldChar w:fldCharType="separate"/>
        </w:r>
        <w:r w:rsidR="00CE6562">
          <w:rPr>
            <w:noProof/>
            <w:webHidden/>
          </w:rPr>
          <w:t>12</w:t>
        </w:r>
        <w:r>
          <w:rPr>
            <w:noProof/>
            <w:webHidden/>
          </w:rPr>
          <w:fldChar w:fldCharType="end"/>
        </w:r>
      </w:hyperlink>
    </w:p>
    <w:p w14:paraId="2482A506" w14:textId="54F87E2C" w:rsidR="000615E9" w:rsidRDefault="000615E9">
      <w:pPr>
        <w:pStyle w:val="TOC1"/>
        <w:tabs>
          <w:tab w:val="left" w:pos="720"/>
        </w:tabs>
        <w:rPr>
          <w:rFonts w:asciiTheme="minorHAnsi" w:eastAsiaTheme="minorEastAsia" w:hAnsiTheme="minorHAnsi" w:cstheme="minorBidi"/>
          <w:b w:val="0"/>
          <w:color w:val="auto"/>
          <w:kern w:val="2"/>
          <w:sz w:val="24"/>
          <w:szCs w:val="24"/>
          <w:lang w:eastAsia="en-NZ"/>
          <w14:ligatures w14:val="standardContextual"/>
        </w:rPr>
      </w:pPr>
      <w:hyperlink w:anchor="_Toc220480151" w:history="1">
        <w:r w:rsidRPr="003A4DEC">
          <w:rPr>
            <w:rStyle w:val="Hyperlink"/>
          </w:rPr>
          <w:t>7</w:t>
        </w:r>
        <w:r>
          <w:rPr>
            <w:rFonts w:asciiTheme="minorHAnsi" w:eastAsiaTheme="minorEastAsia" w:hAnsiTheme="minorHAnsi" w:cstheme="minorBidi"/>
            <w:b w:val="0"/>
            <w:color w:val="auto"/>
            <w:kern w:val="2"/>
            <w:sz w:val="24"/>
            <w:szCs w:val="24"/>
            <w:lang w:eastAsia="en-NZ"/>
            <w14:ligatures w14:val="standardContextual"/>
          </w:rPr>
          <w:tab/>
        </w:r>
        <w:r w:rsidRPr="003A4DEC">
          <w:rPr>
            <w:rStyle w:val="Hyperlink"/>
          </w:rPr>
          <w:t>Explanatory Statement</w:t>
        </w:r>
        <w:r>
          <w:rPr>
            <w:webHidden/>
          </w:rPr>
          <w:tab/>
        </w:r>
        <w:r>
          <w:rPr>
            <w:webHidden/>
          </w:rPr>
          <w:fldChar w:fldCharType="begin"/>
        </w:r>
        <w:r>
          <w:rPr>
            <w:webHidden/>
          </w:rPr>
          <w:instrText xml:space="preserve"> PAGEREF _Toc220480151 \h </w:instrText>
        </w:r>
        <w:r>
          <w:rPr>
            <w:webHidden/>
          </w:rPr>
        </w:r>
        <w:r>
          <w:rPr>
            <w:webHidden/>
          </w:rPr>
          <w:fldChar w:fldCharType="separate"/>
        </w:r>
        <w:r w:rsidR="00CE6562">
          <w:rPr>
            <w:webHidden/>
          </w:rPr>
          <w:t>13</w:t>
        </w:r>
        <w:r>
          <w:rPr>
            <w:webHidden/>
          </w:rPr>
          <w:fldChar w:fldCharType="end"/>
        </w:r>
      </w:hyperlink>
    </w:p>
    <w:p w14:paraId="43019CB7" w14:textId="02516942" w:rsidR="000615E9" w:rsidRDefault="000615E9">
      <w:pPr>
        <w:pStyle w:val="TOC1"/>
        <w:rPr>
          <w:rFonts w:asciiTheme="minorHAnsi" w:eastAsiaTheme="minorEastAsia" w:hAnsiTheme="minorHAnsi" w:cstheme="minorBidi"/>
          <w:b w:val="0"/>
          <w:color w:val="auto"/>
          <w:kern w:val="2"/>
          <w:sz w:val="24"/>
          <w:szCs w:val="24"/>
          <w:lang w:eastAsia="en-NZ"/>
          <w14:ligatures w14:val="standardContextual"/>
        </w:rPr>
      </w:pPr>
      <w:hyperlink w:anchor="_Toc220480152" w:history="1">
        <w:r w:rsidRPr="003A4DEC">
          <w:rPr>
            <w:rStyle w:val="Hyperlink"/>
          </w:rPr>
          <w:t>Appendix A: Assessment Summary Table</w:t>
        </w:r>
        <w:r>
          <w:rPr>
            <w:webHidden/>
          </w:rPr>
          <w:tab/>
        </w:r>
        <w:r>
          <w:rPr>
            <w:webHidden/>
          </w:rPr>
          <w:fldChar w:fldCharType="begin"/>
        </w:r>
        <w:r>
          <w:rPr>
            <w:webHidden/>
          </w:rPr>
          <w:instrText xml:space="preserve"> PAGEREF _Toc220480152 \h </w:instrText>
        </w:r>
        <w:r>
          <w:rPr>
            <w:webHidden/>
          </w:rPr>
        </w:r>
        <w:r>
          <w:rPr>
            <w:webHidden/>
          </w:rPr>
          <w:fldChar w:fldCharType="separate"/>
        </w:r>
        <w:r w:rsidR="00CE6562">
          <w:rPr>
            <w:webHidden/>
          </w:rPr>
          <w:t>14</w:t>
        </w:r>
        <w:r>
          <w:rPr>
            <w:webHidden/>
          </w:rPr>
          <w:fldChar w:fldCharType="end"/>
        </w:r>
      </w:hyperlink>
    </w:p>
    <w:p w14:paraId="2FE5E189" w14:textId="11BA2DF9" w:rsidR="000615E9" w:rsidRDefault="000615E9">
      <w:pPr>
        <w:pStyle w:val="TOC1"/>
        <w:rPr>
          <w:rFonts w:asciiTheme="minorHAnsi" w:eastAsiaTheme="minorEastAsia" w:hAnsiTheme="minorHAnsi" w:cstheme="minorBidi"/>
          <w:b w:val="0"/>
          <w:color w:val="auto"/>
          <w:kern w:val="2"/>
          <w:sz w:val="24"/>
          <w:szCs w:val="24"/>
          <w:lang w:eastAsia="en-NZ"/>
          <w14:ligatures w14:val="standardContextual"/>
        </w:rPr>
      </w:pPr>
      <w:hyperlink w:anchor="_Toc220480153" w:history="1">
        <w:r w:rsidRPr="003A4DEC">
          <w:rPr>
            <w:rStyle w:val="Hyperlink"/>
          </w:rPr>
          <w:t>Appendix B: Sources of Information</w:t>
        </w:r>
        <w:r>
          <w:rPr>
            <w:webHidden/>
          </w:rPr>
          <w:tab/>
        </w:r>
        <w:r>
          <w:rPr>
            <w:webHidden/>
          </w:rPr>
          <w:fldChar w:fldCharType="begin"/>
        </w:r>
        <w:r>
          <w:rPr>
            <w:webHidden/>
          </w:rPr>
          <w:instrText xml:space="preserve"> PAGEREF _Toc220480153 \h </w:instrText>
        </w:r>
        <w:r>
          <w:rPr>
            <w:webHidden/>
          </w:rPr>
        </w:r>
        <w:r>
          <w:rPr>
            <w:webHidden/>
          </w:rPr>
          <w:fldChar w:fldCharType="separate"/>
        </w:r>
        <w:r w:rsidR="00CE6562">
          <w:rPr>
            <w:webHidden/>
          </w:rPr>
          <w:t>19</w:t>
        </w:r>
        <w:r>
          <w:rPr>
            <w:webHidden/>
          </w:rPr>
          <w:fldChar w:fldCharType="end"/>
        </w:r>
      </w:hyperlink>
    </w:p>
    <w:p w14:paraId="210A226F" w14:textId="58D7E22B" w:rsidR="000615E9" w:rsidRDefault="000615E9">
      <w:pPr>
        <w:pStyle w:val="TOC2"/>
        <w:tabs>
          <w:tab w:val="left" w:pos="960"/>
        </w:tabs>
        <w:rPr>
          <w:rFonts w:asciiTheme="minorHAnsi" w:eastAsiaTheme="minorEastAsia" w:hAnsiTheme="minorHAnsi" w:cstheme="minorBidi"/>
          <w:noProof/>
          <w:color w:val="auto"/>
          <w:kern w:val="2"/>
          <w:sz w:val="24"/>
          <w:szCs w:val="24"/>
          <w:lang w:eastAsia="en-NZ"/>
          <w14:ligatures w14:val="standardContextual"/>
        </w:rPr>
      </w:pPr>
      <w:hyperlink w:anchor="_Toc220480154" w:history="1">
        <w:r w:rsidRPr="003A4DEC">
          <w:rPr>
            <w:rStyle w:val="Hyperlink"/>
            <w:noProof/>
          </w:rPr>
          <w:t>B.1</w:t>
        </w:r>
        <w:r>
          <w:rPr>
            <w:rFonts w:asciiTheme="minorHAnsi" w:eastAsiaTheme="minorEastAsia" w:hAnsiTheme="minorHAnsi" w:cstheme="minorBidi"/>
            <w:noProof/>
            <w:color w:val="auto"/>
            <w:kern w:val="2"/>
            <w:sz w:val="24"/>
            <w:szCs w:val="24"/>
            <w:lang w:eastAsia="en-NZ"/>
            <w14:ligatures w14:val="standardContextual"/>
          </w:rPr>
          <w:tab/>
        </w:r>
        <w:r w:rsidRPr="003A4DEC">
          <w:rPr>
            <w:rStyle w:val="Hyperlink"/>
            <w:noProof/>
          </w:rPr>
          <w:t>Existing Documentation</w:t>
        </w:r>
        <w:r>
          <w:rPr>
            <w:noProof/>
            <w:webHidden/>
          </w:rPr>
          <w:tab/>
        </w:r>
        <w:r>
          <w:rPr>
            <w:noProof/>
            <w:webHidden/>
          </w:rPr>
          <w:fldChar w:fldCharType="begin"/>
        </w:r>
        <w:r>
          <w:rPr>
            <w:noProof/>
            <w:webHidden/>
          </w:rPr>
          <w:instrText xml:space="preserve"> PAGEREF _Toc220480154 \h </w:instrText>
        </w:r>
        <w:r>
          <w:rPr>
            <w:noProof/>
            <w:webHidden/>
          </w:rPr>
        </w:r>
        <w:r>
          <w:rPr>
            <w:noProof/>
            <w:webHidden/>
          </w:rPr>
          <w:fldChar w:fldCharType="separate"/>
        </w:r>
        <w:r w:rsidR="00CE6562">
          <w:rPr>
            <w:noProof/>
            <w:webHidden/>
          </w:rPr>
          <w:t>20</w:t>
        </w:r>
        <w:r>
          <w:rPr>
            <w:noProof/>
            <w:webHidden/>
          </w:rPr>
          <w:fldChar w:fldCharType="end"/>
        </w:r>
      </w:hyperlink>
    </w:p>
    <w:p w14:paraId="1CD7B1C0" w14:textId="129E1EFC" w:rsidR="000615E9" w:rsidRDefault="000615E9">
      <w:pPr>
        <w:pStyle w:val="TOC2"/>
        <w:tabs>
          <w:tab w:val="left" w:pos="960"/>
        </w:tabs>
        <w:rPr>
          <w:rFonts w:asciiTheme="minorHAnsi" w:eastAsiaTheme="minorEastAsia" w:hAnsiTheme="minorHAnsi" w:cstheme="minorBidi"/>
          <w:noProof/>
          <w:color w:val="auto"/>
          <w:kern w:val="2"/>
          <w:sz w:val="24"/>
          <w:szCs w:val="24"/>
          <w:lang w:eastAsia="en-NZ"/>
          <w14:ligatures w14:val="standardContextual"/>
        </w:rPr>
      </w:pPr>
      <w:hyperlink w:anchor="_Toc220480155" w:history="1">
        <w:r w:rsidRPr="003A4DEC">
          <w:rPr>
            <w:rStyle w:val="Hyperlink"/>
            <w:noProof/>
          </w:rPr>
          <w:t>B.2</w:t>
        </w:r>
        <w:r>
          <w:rPr>
            <w:rFonts w:asciiTheme="minorHAnsi" w:eastAsiaTheme="minorEastAsia" w:hAnsiTheme="minorHAnsi" w:cstheme="minorBidi"/>
            <w:noProof/>
            <w:color w:val="auto"/>
            <w:kern w:val="2"/>
            <w:sz w:val="24"/>
            <w:szCs w:val="24"/>
            <w:lang w:eastAsia="en-NZ"/>
            <w14:ligatures w14:val="standardContextual"/>
          </w:rPr>
          <w:tab/>
        </w:r>
        <w:r w:rsidRPr="003A4DEC">
          <w:rPr>
            <w:rStyle w:val="Hyperlink"/>
            <w:noProof/>
          </w:rPr>
          <w:t>Geotechnical Information</w:t>
        </w:r>
        <w:r>
          <w:rPr>
            <w:noProof/>
            <w:webHidden/>
          </w:rPr>
          <w:tab/>
        </w:r>
        <w:r>
          <w:rPr>
            <w:noProof/>
            <w:webHidden/>
          </w:rPr>
          <w:fldChar w:fldCharType="begin"/>
        </w:r>
        <w:r>
          <w:rPr>
            <w:noProof/>
            <w:webHidden/>
          </w:rPr>
          <w:instrText xml:space="preserve"> PAGEREF _Toc220480155 \h </w:instrText>
        </w:r>
        <w:r>
          <w:rPr>
            <w:noProof/>
            <w:webHidden/>
          </w:rPr>
        </w:r>
        <w:r>
          <w:rPr>
            <w:noProof/>
            <w:webHidden/>
          </w:rPr>
          <w:fldChar w:fldCharType="separate"/>
        </w:r>
        <w:r w:rsidR="00CE6562">
          <w:rPr>
            <w:noProof/>
            <w:webHidden/>
          </w:rPr>
          <w:t>20</w:t>
        </w:r>
        <w:r>
          <w:rPr>
            <w:noProof/>
            <w:webHidden/>
          </w:rPr>
          <w:fldChar w:fldCharType="end"/>
        </w:r>
      </w:hyperlink>
    </w:p>
    <w:p w14:paraId="19CAD9C9" w14:textId="38526A17" w:rsidR="000615E9" w:rsidRDefault="000615E9">
      <w:pPr>
        <w:pStyle w:val="TOC2"/>
        <w:tabs>
          <w:tab w:val="left" w:pos="960"/>
        </w:tabs>
        <w:rPr>
          <w:rFonts w:asciiTheme="minorHAnsi" w:eastAsiaTheme="minorEastAsia" w:hAnsiTheme="minorHAnsi" w:cstheme="minorBidi"/>
          <w:noProof/>
          <w:color w:val="auto"/>
          <w:kern w:val="2"/>
          <w:sz w:val="24"/>
          <w:szCs w:val="24"/>
          <w:lang w:eastAsia="en-NZ"/>
          <w14:ligatures w14:val="standardContextual"/>
        </w:rPr>
      </w:pPr>
      <w:hyperlink w:anchor="_Toc220480156" w:history="1">
        <w:r w:rsidRPr="003A4DEC">
          <w:rPr>
            <w:rStyle w:val="Hyperlink"/>
            <w:noProof/>
          </w:rPr>
          <w:t>B.3</w:t>
        </w:r>
        <w:r>
          <w:rPr>
            <w:rFonts w:asciiTheme="minorHAnsi" w:eastAsiaTheme="minorEastAsia" w:hAnsiTheme="minorHAnsi" w:cstheme="minorBidi"/>
            <w:noProof/>
            <w:color w:val="auto"/>
            <w:kern w:val="2"/>
            <w:sz w:val="24"/>
            <w:szCs w:val="24"/>
            <w:lang w:eastAsia="en-NZ"/>
            <w14:ligatures w14:val="standardContextual"/>
          </w:rPr>
          <w:tab/>
        </w:r>
        <w:r w:rsidRPr="003A4DEC">
          <w:rPr>
            <w:rStyle w:val="Hyperlink"/>
            <w:noProof/>
          </w:rPr>
          <w:t>Site Observations and Investigations</w:t>
        </w:r>
        <w:r>
          <w:rPr>
            <w:noProof/>
            <w:webHidden/>
          </w:rPr>
          <w:tab/>
        </w:r>
        <w:r>
          <w:rPr>
            <w:noProof/>
            <w:webHidden/>
          </w:rPr>
          <w:fldChar w:fldCharType="begin"/>
        </w:r>
        <w:r>
          <w:rPr>
            <w:noProof/>
            <w:webHidden/>
          </w:rPr>
          <w:instrText xml:space="preserve"> PAGEREF _Toc220480156 \h </w:instrText>
        </w:r>
        <w:r>
          <w:rPr>
            <w:noProof/>
            <w:webHidden/>
          </w:rPr>
        </w:r>
        <w:r>
          <w:rPr>
            <w:noProof/>
            <w:webHidden/>
          </w:rPr>
          <w:fldChar w:fldCharType="separate"/>
        </w:r>
        <w:r w:rsidR="00CE6562">
          <w:rPr>
            <w:noProof/>
            <w:webHidden/>
          </w:rPr>
          <w:t>20</w:t>
        </w:r>
        <w:r>
          <w:rPr>
            <w:noProof/>
            <w:webHidden/>
          </w:rPr>
          <w:fldChar w:fldCharType="end"/>
        </w:r>
      </w:hyperlink>
    </w:p>
    <w:p w14:paraId="1611AEFE" w14:textId="02B7E069" w:rsidR="000615E9" w:rsidRDefault="000615E9">
      <w:pPr>
        <w:pStyle w:val="TOC1"/>
        <w:rPr>
          <w:rFonts w:asciiTheme="minorHAnsi" w:eastAsiaTheme="minorEastAsia" w:hAnsiTheme="minorHAnsi" w:cstheme="minorBidi"/>
          <w:b w:val="0"/>
          <w:color w:val="auto"/>
          <w:kern w:val="2"/>
          <w:sz w:val="24"/>
          <w:szCs w:val="24"/>
          <w:lang w:eastAsia="en-NZ"/>
          <w14:ligatures w14:val="standardContextual"/>
        </w:rPr>
      </w:pPr>
      <w:hyperlink w:anchor="_Toc220480157" w:history="1">
        <w:r w:rsidRPr="003A4DEC">
          <w:rPr>
            <w:rStyle w:val="Hyperlink"/>
          </w:rPr>
          <w:t>Appendix C: Basis of Assessment</w:t>
        </w:r>
        <w:r>
          <w:rPr>
            <w:webHidden/>
          </w:rPr>
          <w:tab/>
        </w:r>
        <w:r>
          <w:rPr>
            <w:webHidden/>
          </w:rPr>
          <w:fldChar w:fldCharType="begin"/>
        </w:r>
        <w:r>
          <w:rPr>
            <w:webHidden/>
          </w:rPr>
          <w:instrText xml:space="preserve"> PAGEREF _Toc220480157 \h </w:instrText>
        </w:r>
        <w:r>
          <w:rPr>
            <w:webHidden/>
          </w:rPr>
        </w:r>
        <w:r>
          <w:rPr>
            <w:webHidden/>
          </w:rPr>
          <w:fldChar w:fldCharType="separate"/>
        </w:r>
        <w:r w:rsidR="00CE6562">
          <w:rPr>
            <w:webHidden/>
          </w:rPr>
          <w:t>21</w:t>
        </w:r>
        <w:r>
          <w:rPr>
            <w:webHidden/>
          </w:rPr>
          <w:fldChar w:fldCharType="end"/>
        </w:r>
      </w:hyperlink>
    </w:p>
    <w:p w14:paraId="3F72F7E0" w14:textId="2CAF7B19" w:rsidR="000615E9" w:rsidRDefault="000615E9">
      <w:pPr>
        <w:pStyle w:val="TOC2"/>
        <w:tabs>
          <w:tab w:val="left" w:pos="960"/>
        </w:tabs>
        <w:rPr>
          <w:rFonts w:asciiTheme="minorHAnsi" w:eastAsiaTheme="minorEastAsia" w:hAnsiTheme="minorHAnsi" w:cstheme="minorBidi"/>
          <w:noProof/>
          <w:color w:val="auto"/>
          <w:kern w:val="2"/>
          <w:sz w:val="24"/>
          <w:szCs w:val="24"/>
          <w:lang w:eastAsia="en-NZ"/>
          <w14:ligatures w14:val="standardContextual"/>
        </w:rPr>
      </w:pPr>
      <w:hyperlink w:anchor="_Toc220480158" w:history="1">
        <w:r w:rsidRPr="003A4DEC">
          <w:rPr>
            <w:rStyle w:val="Hyperlink"/>
            <w:noProof/>
          </w:rPr>
          <w:t>C.1</w:t>
        </w:r>
        <w:r>
          <w:rPr>
            <w:rFonts w:asciiTheme="minorHAnsi" w:eastAsiaTheme="minorEastAsia" w:hAnsiTheme="minorHAnsi" w:cstheme="minorBidi"/>
            <w:noProof/>
            <w:color w:val="auto"/>
            <w:kern w:val="2"/>
            <w:sz w:val="24"/>
            <w:szCs w:val="24"/>
            <w:lang w:eastAsia="en-NZ"/>
            <w14:ligatures w14:val="standardContextual"/>
          </w:rPr>
          <w:tab/>
        </w:r>
        <w:r w:rsidRPr="003A4DEC">
          <w:rPr>
            <w:rStyle w:val="Hyperlink"/>
            <w:noProof/>
          </w:rPr>
          <w:t>Analysis Methodology</w:t>
        </w:r>
        <w:r>
          <w:rPr>
            <w:noProof/>
            <w:webHidden/>
          </w:rPr>
          <w:tab/>
        </w:r>
        <w:r>
          <w:rPr>
            <w:noProof/>
            <w:webHidden/>
          </w:rPr>
          <w:fldChar w:fldCharType="begin"/>
        </w:r>
        <w:r>
          <w:rPr>
            <w:noProof/>
            <w:webHidden/>
          </w:rPr>
          <w:instrText xml:space="preserve"> PAGEREF _Toc220480158 \h </w:instrText>
        </w:r>
        <w:r>
          <w:rPr>
            <w:noProof/>
            <w:webHidden/>
          </w:rPr>
        </w:r>
        <w:r>
          <w:rPr>
            <w:noProof/>
            <w:webHidden/>
          </w:rPr>
          <w:fldChar w:fldCharType="separate"/>
        </w:r>
        <w:r w:rsidR="00CE6562">
          <w:rPr>
            <w:noProof/>
            <w:webHidden/>
          </w:rPr>
          <w:t>22</w:t>
        </w:r>
        <w:r>
          <w:rPr>
            <w:noProof/>
            <w:webHidden/>
          </w:rPr>
          <w:fldChar w:fldCharType="end"/>
        </w:r>
      </w:hyperlink>
    </w:p>
    <w:p w14:paraId="389C2FA8" w14:textId="4BC903A9" w:rsidR="000615E9" w:rsidRDefault="000615E9">
      <w:pPr>
        <w:pStyle w:val="TOC2"/>
        <w:tabs>
          <w:tab w:val="left" w:pos="960"/>
        </w:tabs>
        <w:rPr>
          <w:rFonts w:asciiTheme="minorHAnsi" w:eastAsiaTheme="minorEastAsia" w:hAnsiTheme="minorHAnsi" w:cstheme="minorBidi"/>
          <w:noProof/>
          <w:color w:val="auto"/>
          <w:kern w:val="2"/>
          <w:sz w:val="24"/>
          <w:szCs w:val="24"/>
          <w:lang w:eastAsia="en-NZ"/>
          <w14:ligatures w14:val="standardContextual"/>
        </w:rPr>
      </w:pPr>
      <w:hyperlink w:anchor="_Toc220480159" w:history="1">
        <w:r w:rsidRPr="003A4DEC">
          <w:rPr>
            <w:rStyle w:val="Hyperlink"/>
            <w:noProof/>
          </w:rPr>
          <w:t>C.2</w:t>
        </w:r>
        <w:r>
          <w:rPr>
            <w:rFonts w:asciiTheme="minorHAnsi" w:eastAsiaTheme="minorEastAsia" w:hAnsiTheme="minorHAnsi" w:cstheme="minorBidi"/>
            <w:noProof/>
            <w:color w:val="auto"/>
            <w:kern w:val="2"/>
            <w:sz w:val="24"/>
            <w:szCs w:val="24"/>
            <w:lang w:eastAsia="en-NZ"/>
            <w14:ligatures w14:val="standardContextual"/>
          </w:rPr>
          <w:tab/>
        </w:r>
        <w:r w:rsidRPr="003A4DEC">
          <w:rPr>
            <w:rStyle w:val="Hyperlink"/>
            <w:noProof/>
          </w:rPr>
          <w:t>Material Properties</w:t>
        </w:r>
        <w:r>
          <w:rPr>
            <w:noProof/>
            <w:webHidden/>
          </w:rPr>
          <w:tab/>
        </w:r>
        <w:r>
          <w:rPr>
            <w:noProof/>
            <w:webHidden/>
          </w:rPr>
          <w:fldChar w:fldCharType="begin"/>
        </w:r>
        <w:r>
          <w:rPr>
            <w:noProof/>
            <w:webHidden/>
          </w:rPr>
          <w:instrText xml:space="preserve"> PAGEREF _Toc220480159 \h </w:instrText>
        </w:r>
        <w:r>
          <w:rPr>
            <w:noProof/>
            <w:webHidden/>
          </w:rPr>
        </w:r>
        <w:r>
          <w:rPr>
            <w:noProof/>
            <w:webHidden/>
          </w:rPr>
          <w:fldChar w:fldCharType="separate"/>
        </w:r>
        <w:r w:rsidR="00CE6562">
          <w:rPr>
            <w:noProof/>
            <w:webHidden/>
          </w:rPr>
          <w:t>22</w:t>
        </w:r>
        <w:r>
          <w:rPr>
            <w:noProof/>
            <w:webHidden/>
          </w:rPr>
          <w:fldChar w:fldCharType="end"/>
        </w:r>
      </w:hyperlink>
    </w:p>
    <w:p w14:paraId="5ADD0D5B" w14:textId="49251287" w:rsidR="000615E9" w:rsidRDefault="000615E9">
      <w:pPr>
        <w:pStyle w:val="TOC2"/>
        <w:tabs>
          <w:tab w:val="left" w:pos="960"/>
        </w:tabs>
        <w:rPr>
          <w:rFonts w:asciiTheme="minorHAnsi" w:eastAsiaTheme="minorEastAsia" w:hAnsiTheme="minorHAnsi" w:cstheme="minorBidi"/>
          <w:noProof/>
          <w:color w:val="auto"/>
          <w:kern w:val="2"/>
          <w:sz w:val="24"/>
          <w:szCs w:val="24"/>
          <w:lang w:eastAsia="en-NZ"/>
          <w14:ligatures w14:val="standardContextual"/>
        </w:rPr>
      </w:pPr>
      <w:hyperlink w:anchor="_Toc220480160" w:history="1">
        <w:r w:rsidRPr="003A4DEC">
          <w:rPr>
            <w:rStyle w:val="Hyperlink"/>
            <w:noProof/>
            <w:lang w:val="en-US"/>
          </w:rPr>
          <w:t>C.3</w:t>
        </w:r>
        <w:r>
          <w:rPr>
            <w:rFonts w:asciiTheme="minorHAnsi" w:eastAsiaTheme="minorEastAsia" w:hAnsiTheme="minorHAnsi" w:cstheme="minorBidi"/>
            <w:noProof/>
            <w:color w:val="auto"/>
            <w:kern w:val="2"/>
            <w:sz w:val="24"/>
            <w:szCs w:val="24"/>
            <w:lang w:eastAsia="en-NZ"/>
            <w14:ligatures w14:val="standardContextual"/>
          </w:rPr>
          <w:tab/>
        </w:r>
        <w:r w:rsidRPr="003A4DEC">
          <w:rPr>
            <w:rStyle w:val="Hyperlink"/>
            <w:noProof/>
            <w:lang w:val="en-US"/>
          </w:rPr>
          <w:t>Key Input Parameters</w:t>
        </w:r>
        <w:r>
          <w:rPr>
            <w:noProof/>
            <w:webHidden/>
          </w:rPr>
          <w:tab/>
        </w:r>
        <w:r>
          <w:rPr>
            <w:noProof/>
            <w:webHidden/>
          </w:rPr>
          <w:fldChar w:fldCharType="begin"/>
        </w:r>
        <w:r>
          <w:rPr>
            <w:noProof/>
            <w:webHidden/>
          </w:rPr>
          <w:instrText xml:space="preserve"> PAGEREF _Toc220480160 \h </w:instrText>
        </w:r>
        <w:r>
          <w:rPr>
            <w:noProof/>
            <w:webHidden/>
          </w:rPr>
        </w:r>
        <w:r>
          <w:rPr>
            <w:noProof/>
            <w:webHidden/>
          </w:rPr>
          <w:fldChar w:fldCharType="separate"/>
        </w:r>
        <w:r w:rsidR="00CE6562">
          <w:rPr>
            <w:noProof/>
            <w:webHidden/>
          </w:rPr>
          <w:t>22</w:t>
        </w:r>
        <w:r>
          <w:rPr>
            <w:noProof/>
            <w:webHidden/>
          </w:rPr>
          <w:fldChar w:fldCharType="end"/>
        </w:r>
      </w:hyperlink>
    </w:p>
    <w:p w14:paraId="6D564747" w14:textId="19175B35" w:rsidR="000615E9" w:rsidRDefault="000615E9">
      <w:pPr>
        <w:pStyle w:val="TOC3"/>
        <w:tabs>
          <w:tab w:val="left" w:pos="1440"/>
        </w:tabs>
        <w:rPr>
          <w:rFonts w:asciiTheme="minorHAnsi" w:eastAsiaTheme="minorEastAsia" w:hAnsiTheme="minorHAnsi" w:cstheme="minorBidi"/>
          <w:noProof/>
          <w:color w:val="auto"/>
          <w:kern w:val="2"/>
          <w:sz w:val="24"/>
          <w:szCs w:val="24"/>
          <w:lang w:eastAsia="en-NZ"/>
          <w14:ligatures w14:val="standardContextual"/>
        </w:rPr>
      </w:pPr>
      <w:hyperlink w:anchor="_Toc220480161" w:history="1">
        <w:r w:rsidRPr="003A4DEC">
          <w:rPr>
            <w:rStyle w:val="Hyperlink"/>
            <w:noProof/>
            <w:lang w:val="en-US"/>
          </w:rPr>
          <w:t>C.3.1</w:t>
        </w:r>
        <w:r>
          <w:rPr>
            <w:rFonts w:asciiTheme="minorHAnsi" w:eastAsiaTheme="minorEastAsia" w:hAnsiTheme="minorHAnsi" w:cstheme="minorBidi"/>
            <w:noProof/>
            <w:color w:val="auto"/>
            <w:kern w:val="2"/>
            <w:sz w:val="24"/>
            <w:szCs w:val="24"/>
            <w:lang w:eastAsia="en-NZ"/>
            <w14:ligatures w14:val="standardContextual"/>
          </w:rPr>
          <w:tab/>
        </w:r>
        <w:r w:rsidRPr="003A4DEC">
          <w:rPr>
            <w:rStyle w:val="Hyperlink"/>
            <w:noProof/>
            <w:lang w:val="en-US"/>
          </w:rPr>
          <w:t>Seismic Loads</w:t>
        </w:r>
        <w:r>
          <w:rPr>
            <w:noProof/>
            <w:webHidden/>
          </w:rPr>
          <w:tab/>
        </w:r>
        <w:r>
          <w:rPr>
            <w:noProof/>
            <w:webHidden/>
          </w:rPr>
          <w:fldChar w:fldCharType="begin"/>
        </w:r>
        <w:r>
          <w:rPr>
            <w:noProof/>
            <w:webHidden/>
          </w:rPr>
          <w:instrText xml:space="preserve"> PAGEREF _Toc220480161 \h </w:instrText>
        </w:r>
        <w:r>
          <w:rPr>
            <w:noProof/>
            <w:webHidden/>
          </w:rPr>
        </w:r>
        <w:r>
          <w:rPr>
            <w:noProof/>
            <w:webHidden/>
          </w:rPr>
          <w:fldChar w:fldCharType="separate"/>
        </w:r>
        <w:r w:rsidR="00CE6562">
          <w:rPr>
            <w:noProof/>
            <w:webHidden/>
          </w:rPr>
          <w:t>22</w:t>
        </w:r>
        <w:r>
          <w:rPr>
            <w:noProof/>
            <w:webHidden/>
          </w:rPr>
          <w:fldChar w:fldCharType="end"/>
        </w:r>
      </w:hyperlink>
    </w:p>
    <w:p w14:paraId="21F96C3A" w14:textId="5B65BD7F" w:rsidR="000615E9" w:rsidRDefault="000615E9">
      <w:pPr>
        <w:pStyle w:val="TOC3"/>
        <w:tabs>
          <w:tab w:val="left" w:pos="1440"/>
        </w:tabs>
        <w:rPr>
          <w:rFonts w:asciiTheme="minorHAnsi" w:eastAsiaTheme="minorEastAsia" w:hAnsiTheme="minorHAnsi" w:cstheme="minorBidi"/>
          <w:noProof/>
          <w:color w:val="auto"/>
          <w:kern w:val="2"/>
          <w:sz w:val="24"/>
          <w:szCs w:val="24"/>
          <w:lang w:eastAsia="en-NZ"/>
          <w14:ligatures w14:val="standardContextual"/>
        </w:rPr>
      </w:pPr>
      <w:hyperlink w:anchor="_Toc220480162" w:history="1">
        <w:r w:rsidRPr="003A4DEC">
          <w:rPr>
            <w:rStyle w:val="Hyperlink"/>
            <w:noProof/>
          </w:rPr>
          <w:t>C.3.2</w:t>
        </w:r>
        <w:r>
          <w:rPr>
            <w:rFonts w:asciiTheme="minorHAnsi" w:eastAsiaTheme="minorEastAsia" w:hAnsiTheme="minorHAnsi" w:cstheme="minorBidi"/>
            <w:noProof/>
            <w:color w:val="auto"/>
            <w:kern w:val="2"/>
            <w:sz w:val="24"/>
            <w:szCs w:val="24"/>
            <w:lang w:eastAsia="en-NZ"/>
            <w14:ligatures w14:val="standardContextual"/>
          </w:rPr>
          <w:tab/>
        </w:r>
        <w:r w:rsidRPr="003A4DEC">
          <w:rPr>
            <w:rStyle w:val="Hyperlink"/>
            <w:noProof/>
          </w:rPr>
          <w:t>Dead and Live Loads</w:t>
        </w:r>
        <w:r>
          <w:rPr>
            <w:noProof/>
            <w:webHidden/>
          </w:rPr>
          <w:tab/>
        </w:r>
        <w:r>
          <w:rPr>
            <w:noProof/>
            <w:webHidden/>
          </w:rPr>
          <w:fldChar w:fldCharType="begin"/>
        </w:r>
        <w:r>
          <w:rPr>
            <w:noProof/>
            <w:webHidden/>
          </w:rPr>
          <w:instrText xml:space="preserve"> PAGEREF _Toc220480162 \h </w:instrText>
        </w:r>
        <w:r>
          <w:rPr>
            <w:noProof/>
            <w:webHidden/>
          </w:rPr>
        </w:r>
        <w:r>
          <w:rPr>
            <w:noProof/>
            <w:webHidden/>
          </w:rPr>
          <w:fldChar w:fldCharType="separate"/>
        </w:r>
        <w:r w:rsidR="00CE6562">
          <w:rPr>
            <w:noProof/>
            <w:webHidden/>
          </w:rPr>
          <w:t>23</w:t>
        </w:r>
        <w:r>
          <w:rPr>
            <w:noProof/>
            <w:webHidden/>
          </w:rPr>
          <w:fldChar w:fldCharType="end"/>
        </w:r>
      </w:hyperlink>
    </w:p>
    <w:p w14:paraId="78B9A33E" w14:textId="16660A2A" w:rsidR="000615E9" w:rsidRDefault="000615E9">
      <w:pPr>
        <w:pStyle w:val="TOC2"/>
        <w:tabs>
          <w:tab w:val="left" w:pos="960"/>
        </w:tabs>
        <w:rPr>
          <w:rFonts w:asciiTheme="minorHAnsi" w:eastAsiaTheme="minorEastAsia" w:hAnsiTheme="minorHAnsi" w:cstheme="minorBidi"/>
          <w:noProof/>
          <w:color w:val="auto"/>
          <w:kern w:val="2"/>
          <w:sz w:val="24"/>
          <w:szCs w:val="24"/>
          <w:lang w:eastAsia="en-NZ"/>
          <w14:ligatures w14:val="standardContextual"/>
        </w:rPr>
      </w:pPr>
      <w:hyperlink w:anchor="_Toc220480163" w:history="1">
        <w:r w:rsidRPr="003A4DEC">
          <w:rPr>
            <w:rStyle w:val="Hyperlink"/>
            <w:noProof/>
          </w:rPr>
          <w:t>C.4</w:t>
        </w:r>
        <w:r>
          <w:rPr>
            <w:rFonts w:asciiTheme="minorHAnsi" w:eastAsiaTheme="minorEastAsia" w:hAnsiTheme="minorHAnsi" w:cstheme="minorBidi"/>
            <w:noProof/>
            <w:color w:val="auto"/>
            <w:kern w:val="2"/>
            <w:sz w:val="24"/>
            <w:szCs w:val="24"/>
            <w:lang w:eastAsia="en-NZ"/>
            <w14:ligatures w14:val="standardContextual"/>
          </w:rPr>
          <w:tab/>
        </w:r>
        <w:r w:rsidRPr="003A4DEC">
          <w:rPr>
            <w:rStyle w:val="Hyperlink"/>
            <w:noProof/>
          </w:rPr>
          <w:t>Assumptions</w:t>
        </w:r>
        <w:r>
          <w:rPr>
            <w:noProof/>
            <w:webHidden/>
          </w:rPr>
          <w:tab/>
        </w:r>
        <w:r>
          <w:rPr>
            <w:noProof/>
            <w:webHidden/>
          </w:rPr>
          <w:fldChar w:fldCharType="begin"/>
        </w:r>
        <w:r>
          <w:rPr>
            <w:noProof/>
            <w:webHidden/>
          </w:rPr>
          <w:instrText xml:space="preserve"> PAGEREF _Toc220480163 \h </w:instrText>
        </w:r>
        <w:r>
          <w:rPr>
            <w:noProof/>
            <w:webHidden/>
          </w:rPr>
        </w:r>
        <w:r>
          <w:rPr>
            <w:noProof/>
            <w:webHidden/>
          </w:rPr>
          <w:fldChar w:fldCharType="separate"/>
        </w:r>
        <w:r w:rsidR="00CE6562">
          <w:rPr>
            <w:noProof/>
            <w:webHidden/>
          </w:rPr>
          <w:t>23</w:t>
        </w:r>
        <w:r>
          <w:rPr>
            <w:noProof/>
            <w:webHidden/>
          </w:rPr>
          <w:fldChar w:fldCharType="end"/>
        </w:r>
      </w:hyperlink>
    </w:p>
    <w:p w14:paraId="04B867E1" w14:textId="2506952D" w:rsidR="000615E9" w:rsidRDefault="000615E9">
      <w:pPr>
        <w:pStyle w:val="TOC1"/>
        <w:rPr>
          <w:rFonts w:asciiTheme="minorHAnsi" w:eastAsiaTheme="minorEastAsia" w:hAnsiTheme="minorHAnsi" w:cstheme="minorBidi"/>
          <w:b w:val="0"/>
          <w:color w:val="auto"/>
          <w:kern w:val="2"/>
          <w:sz w:val="24"/>
          <w:szCs w:val="24"/>
          <w:lang w:eastAsia="en-NZ"/>
          <w14:ligatures w14:val="standardContextual"/>
        </w:rPr>
      </w:pPr>
      <w:hyperlink w:anchor="_Toc220480164" w:history="1">
        <w:r w:rsidRPr="003A4DEC">
          <w:rPr>
            <w:rStyle w:val="Hyperlink"/>
          </w:rPr>
          <w:t>Appendix D: Existing Documentation</w:t>
        </w:r>
        <w:r>
          <w:rPr>
            <w:webHidden/>
          </w:rPr>
          <w:tab/>
        </w:r>
        <w:r>
          <w:rPr>
            <w:webHidden/>
          </w:rPr>
          <w:fldChar w:fldCharType="begin"/>
        </w:r>
        <w:r>
          <w:rPr>
            <w:webHidden/>
          </w:rPr>
          <w:instrText xml:space="preserve"> PAGEREF _Toc220480164 \h </w:instrText>
        </w:r>
        <w:r>
          <w:rPr>
            <w:webHidden/>
          </w:rPr>
        </w:r>
        <w:r>
          <w:rPr>
            <w:webHidden/>
          </w:rPr>
          <w:fldChar w:fldCharType="separate"/>
        </w:r>
        <w:r w:rsidR="00CE6562">
          <w:rPr>
            <w:webHidden/>
          </w:rPr>
          <w:t>24</w:t>
        </w:r>
        <w:r>
          <w:rPr>
            <w:webHidden/>
          </w:rPr>
          <w:fldChar w:fldCharType="end"/>
        </w:r>
      </w:hyperlink>
    </w:p>
    <w:p w14:paraId="3175DB03" w14:textId="711C8D0F" w:rsidR="000615E9" w:rsidRDefault="000615E9">
      <w:pPr>
        <w:pStyle w:val="TOC1"/>
        <w:rPr>
          <w:rFonts w:asciiTheme="minorHAnsi" w:eastAsiaTheme="minorEastAsia" w:hAnsiTheme="minorHAnsi" w:cstheme="minorBidi"/>
          <w:b w:val="0"/>
          <w:color w:val="auto"/>
          <w:kern w:val="2"/>
          <w:sz w:val="24"/>
          <w:szCs w:val="24"/>
          <w:lang w:eastAsia="en-NZ"/>
          <w14:ligatures w14:val="standardContextual"/>
        </w:rPr>
      </w:pPr>
      <w:hyperlink w:anchor="_Toc220480165" w:history="1">
        <w:r w:rsidRPr="003A4DEC">
          <w:rPr>
            <w:rStyle w:val="Hyperlink"/>
          </w:rPr>
          <w:t>Appendix E: Detailed Seismic Assessment Calculations and Analysis Results</w:t>
        </w:r>
        <w:r>
          <w:rPr>
            <w:webHidden/>
          </w:rPr>
          <w:tab/>
        </w:r>
        <w:r>
          <w:rPr>
            <w:webHidden/>
          </w:rPr>
          <w:fldChar w:fldCharType="begin"/>
        </w:r>
        <w:r>
          <w:rPr>
            <w:webHidden/>
          </w:rPr>
          <w:instrText xml:space="preserve"> PAGEREF _Toc220480165 \h </w:instrText>
        </w:r>
        <w:r>
          <w:rPr>
            <w:webHidden/>
          </w:rPr>
        </w:r>
        <w:r>
          <w:rPr>
            <w:webHidden/>
          </w:rPr>
          <w:fldChar w:fldCharType="separate"/>
        </w:r>
        <w:r w:rsidR="00CE6562">
          <w:rPr>
            <w:webHidden/>
          </w:rPr>
          <w:t>25</w:t>
        </w:r>
        <w:r>
          <w:rPr>
            <w:webHidden/>
          </w:rPr>
          <w:fldChar w:fldCharType="end"/>
        </w:r>
      </w:hyperlink>
    </w:p>
    <w:p w14:paraId="35A4F2C9" w14:textId="115FC561" w:rsidR="0052683C" w:rsidRDefault="002B0BAF" w:rsidP="00800F33">
      <w:pPr>
        <w:pStyle w:val="BodyText"/>
        <w:ind w:left="142"/>
      </w:pPr>
      <w:r>
        <w:fldChar w:fldCharType="end"/>
      </w:r>
      <w:r w:rsidR="00101470">
        <w:t xml:space="preserve"> </w:t>
      </w:r>
    </w:p>
    <w:p w14:paraId="1402EA81" w14:textId="77777777" w:rsidR="007F0E3B" w:rsidRDefault="007F0E3B" w:rsidP="00800F33">
      <w:pPr>
        <w:pStyle w:val="BodyText"/>
        <w:ind w:left="142"/>
      </w:pPr>
    </w:p>
    <w:p w14:paraId="4EEB1667" w14:textId="77777777" w:rsidR="002F670A" w:rsidRDefault="002F670A" w:rsidP="00800F33">
      <w:pPr>
        <w:pStyle w:val="BodyText"/>
        <w:ind w:left="142"/>
      </w:pPr>
    </w:p>
    <w:p w14:paraId="2BC74875" w14:textId="77777777" w:rsidR="002F670A" w:rsidRDefault="002F670A" w:rsidP="00800F33">
      <w:pPr>
        <w:pStyle w:val="BodyText"/>
        <w:ind w:left="142"/>
      </w:pPr>
    </w:p>
    <w:p w14:paraId="17337E95" w14:textId="77777777" w:rsidR="002F670A" w:rsidRDefault="002F670A" w:rsidP="00800F33">
      <w:pPr>
        <w:pStyle w:val="BodyText"/>
        <w:ind w:left="142"/>
        <w:sectPr w:rsidR="002F670A" w:rsidSect="000800F5">
          <w:headerReference w:type="even" r:id="rId19"/>
          <w:headerReference w:type="default" r:id="rId20"/>
          <w:footerReference w:type="even" r:id="rId21"/>
          <w:footerReference w:type="default" r:id="rId22"/>
          <w:headerReference w:type="first" r:id="rId23"/>
          <w:footerReference w:type="first" r:id="rId24"/>
          <w:pgSz w:w="11906" w:h="16838" w:code="9"/>
          <w:pgMar w:top="1134" w:right="1134" w:bottom="1701" w:left="1134" w:header="709" w:footer="709" w:gutter="0"/>
          <w:pgNumType w:fmt="lowerRoman" w:start="1"/>
          <w:cols w:space="708"/>
          <w:docGrid w:linePitch="360"/>
        </w:sectPr>
      </w:pPr>
    </w:p>
    <w:p w14:paraId="3D7F7AED" w14:textId="6610468C" w:rsidR="005C08BF" w:rsidRPr="00A71A2F" w:rsidRDefault="00424AC1" w:rsidP="00D176C4">
      <w:pPr>
        <w:pStyle w:val="Heading1"/>
        <w:numPr>
          <w:ilvl w:val="0"/>
          <w:numId w:val="0"/>
        </w:numPr>
        <w:ind w:left="851" w:hanging="851"/>
      </w:pPr>
      <w:bookmarkStart w:id="0" w:name="_Toc220480121"/>
      <w:r>
        <w:lastRenderedPageBreak/>
        <w:t>Executive Summary</w:t>
      </w:r>
      <w:bookmarkEnd w:id="0"/>
    </w:p>
    <w:p w14:paraId="24EFBD7F" w14:textId="62B53F50" w:rsidR="009907D1" w:rsidRDefault="00AF3F13" w:rsidP="00FD7738">
      <w:pPr>
        <w:pStyle w:val="BodyText"/>
      </w:pPr>
      <w:r w:rsidRPr="00CA51F9">
        <w:rPr>
          <w:rFonts w:eastAsia="Times New Roman" w:cs="Arial"/>
          <w:color w:val="000000"/>
          <w:highlight w:val="lightGray"/>
          <w:lang w:val="en-US" w:eastAsia="en-NZ"/>
        </w:rPr>
        <w:t>&lt;Consultant X&gt;</w:t>
      </w:r>
      <w:r>
        <w:t xml:space="preserve"> has been engaged by the Ministry of Education to complete a </w:t>
      </w:r>
      <w:r w:rsidRPr="00B90798">
        <w:rPr>
          <w:highlight w:val="lightGray"/>
        </w:rPr>
        <w:t>&lt;Targeted Seismic Assessment (TSA)/Detailed Seismic Assessment (DSA)&gt;</w:t>
      </w:r>
      <w:r>
        <w:t xml:space="preserve"> of </w:t>
      </w:r>
      <w:r w:rsidR="00A02852" w:rsidRPr="00A82632">
        <w:rPr>
          <w:highlight w:val="lightGray"/>
        </w:rPr>
        <w:t>&lt;</w:t>
      </w:r>
      <w:r w:rsidRPr="00C01ECD">
        <w:rPr>
          <w:rFonts w:eastAsia="Times New Roman" w:cs="Arial"/>
          <w:color w:val="000000"/>
          <w:highlight w:val="lightGray"/>
          <w:lang w:val="en-US" w:eastAsia="en-NZ"/>
        </w:rPr>
        <w:t>building name&gt;</w:t>
      </w:r>
      <w:r w:rsidR="00A82632">
        <w:rPr>
          <w:rFonts w:eastAsia="Times New Roman" w:cs="Arial"/>
          <w:color w:val="000000"/>
          <w:lang w:val="en-US" w:eastAsia="en-NZ"/>
        </w:rPr>
        <w:t xml:space="preserve"> at </w:t>
      </w:r>
      <w:r w:rsidR="00A82632" w:rsidRPr="00C01ECD">
        <w:rPr>
          <w:rFonts w:eastAsia="Times New Roman" w:cs="Arial"/>
          <w:color w:val="000000"/>
          <w:highlight w:val="lightGray"/>
          <w:lang w:val="en-US" w:eastAsia="en-NZ"/>
        </w:rPr>
        <w:t>&lt;school name</w:t>
      </w:r>
      <w:r w:rsidR="00A82632" w:rsidRPr="00A82632">
        <w:rPr>
          <w:rFonts w:eastAsia="Times New Roman" w:cs="Arial"/>
          <w:color w:val="000000"/>
          <w:highlight w:val="lightGray"/>
          <w:lang w:val="en-US" w:eastAsia="en-NZ"/>
        </w:rPr>
        <w:t>&gt;</w:t>
      </w:r>
      <w:r w:rsidR="003D075C">
        <w:rPr>
          <w:rFonts w:eastAsia="Times New Roman" w:cs="Arial"/>
          <w:color w:val="000000"/>
          <w:lang w:val="en-US" w:eastAsia="en-NZ"/>
        </w:rPr>
        <w:t xml:space="preserve">. </w:t>
      </w:r>
      <w:r w:rsidR="00BE1CA8">
        <w:t xml:space="preserve">This </w:t>
      </w:r>
      <w:r w:rsidR="00BE1CA8" w:rsidRPr="00BE1CA8">
        <w:rPr>
          <w:highlight w:val="lightGray"/>
        </w:rPr>
        <w:t>&lt;TSA/DSA&gt;</w:t>
      </w:r>
      <w:r w:rsidR="009907D1">
        <w:t xml:space="preserve"> evaluate</w:t>
      </w:r>
      <w:r w:rsidR="00BE1CA8">
        <w:t>d</w:t>
      </w:r>
      <w:r w:rsidR="009907D1">
        <w:t xml:space="preserve"> the expected performance of the building during a seismic </w:t>
      </w:r>
      <w:r w:rsidR="009907D1" w:rsidRPr="00BE1CA8">
        <w:t>event</w:t>
      </w:r>
      <w:r w:rsidR="00BE1CA8" w:rsidRPr="00BE1CA8">
        <w:t xml:space="preserve"> and identified any building vulnerabilities.</w:t>
      </w:r>
    </w:p>
    <w:p w14:paraId="57DF82F3" w14:textId="4D54AE97" w:rsidR="00B57767" w:rsidRDefault="00B57767" w:rsidP="00FD7738">
      <w:pPr>
        <w:pStyle w:val="BodyText"/>
      </w:pPr>
      <w:r w:rsidRPr="00B57767">
        <w:rPr>
          <w:highlight w:val="lightGray"/>
        </w:rPr>
        <w:t>&lt;short description of the building</w:t>
      </w:r>
      <w:r w:rsidR="00F81683">
        <w:rPr>
          <w:highlight w:val="lightGray"/>
        </w:rPr>
        <w:t xml:space="preserve"> including </w:t>
      </w:r>
      <w:r w:rsidR="0060616E">
        <w:rPr>
          <w:highlight w:val="lightGray"/>
        </w:rPr>
        <w:t>age (if known) and</w:t>
      </w:r>
      <w:r w:rsidR="00ED2532">
        <w:rPr>
          <w:highlight w:val="lightGray"/>
        </w:rPr>
        <w:t xml:space="preserve"> the</w:t>
      </w:r>
      <w:r w:rsidR="0060616E">
        <w:rPr>
          <w:highlight w:val="lightGray"/>
        </w:rPr>
        <w:t xml:space="preserve"> LFRS</w:t>
      </w:r>
      <w:r w:rsidRPr="00B57767">
        <w:rPr>
          <w:highlight w:val="lightGray"/>
        </w:rPr>
        <w:t>&gt;</w:t>
      </w:r>
      <w:r w:rsidR="00ED2532">
        <w:t>.</w:t>
      </w:r>
      <w:r w:rsidR="003C6BED">
        <w:t xml:space="preserve"> </w:t>
      </w:r>
      <w:r w:rsidR="000E0B6F">
        <w:t xml:space="preserve"> </w:t>
      </w:r>
    </w:p>
    <w:p w14:paraId="3C21088C" w14:textId="57FEDF16" w:rsidR="00C9733B" w:rsidRPr="00FD7738" w:rsidRDefault="00C9733B" w:rsidP="00FD7738">
      <w:pPr>
        <w:pStyle w:val="BodyText"/>
        <w:rPr>
          <w:b/>
          <w:bCs/>
          <w:sz w:val="22"/>
          <w:szCs w:val="22"/>
        </w:rPr>
      </w:pPr>
      <w:r w:rsidRPr="00FD7738">
        <w:rPr>
          <w:b/>
          <w:bCs/>
          <w:sz w:val="22"/>
          <w:szCs w:val="22"/>
          <w:lang w:val="en-US"/>
        </w:rPr>
        <w:t>Assessment Results</w:t>
      </w:r>
    </w:p>
    <w:p w14:paraId="64F4A091" w14:textId="4D88E88C" w:rsidR="00F63F2E" w:rsidRDefault="00F17272" w:rsidP="00FD7738">
      <w:pPr>
        <w:pStyle w:val="BodyText"/>
        <w:rPr>
          <w:lang w:val="en-US"/>
        </w:rPr>
      </w:pPr>
      <w:r>
        <w:rPr>
          <w:lang w:val="en-US"/>
        </w:rPr>
        <w:t>Th</w:t>
      </w:r>
      <w:r w:rsidR="001A3C2C">
        <w:rPr>
          <w:lang w:val="en-US"/>
        </w:rPr>
        <w:t>e</w:t>
      </w:r>
      <w:r>
        <w:rPr>
          <w:lang w:val="en-US"/>
        </w:rPr>
        <w:t xml:space="preserve"> seismic assessment </w:t>
      </w:r>
      <w:r w:rsidR="00022468">
        <w:rPr>
          <w:lang w:val="en-US"/>
        </w:rPr>
        <w:t>provides</w:t>
      </w:r>
      <w:r>
        <w:rPr>
          <w:lang w:val="en-US"/>
        </w:rPr>
        <w:t xml:space="preserve"> an</w:t>
      </w:r>
      <w:r w:rsidR="008C6601">
        <w:rPr>
          <w:lang w:val="en-US"/>
        </w:rPr>
        <w:t xml:space="preserve"> earthquake rating</w:t>
      </w:r>
      <w:r>
        <w:rPr>
          <w:lang w:val="en-US"/>
        </w:rPr>
        <w:t xml:space="preserve"> for the building expressed as </w:t>
      </w:r>
      <w:r w:rsidR="0044622B">
        <w:rPr>
          <w:lang w:val="en-US"/>
        </w:rPr>
        <w:t xml:space="preserve">a </w:t>
      </w:r>
      <w:r>
        <w:rPr>
          <w:lang w:val="en-US"/>
        </w:rPr>
        <w:t xml:space="preserve">percentage </w:t>
      </w:r>
      <w:r w:rsidR="002134F5">
        <w:rPr>
          <w:lang w:val="en-US"/>
        </w:rPr>
        <w:t xml:space="preserve">of </w:t>
      </w:r>
      <w:r>
        <w:rPr>
          <w:lang w:val="en-US"/>
        </w:rPr>
        <w:t>new building standard (%NBS). Th</w:t>
      </w:r>
      <w:r w:rsidR="00022468">
        <w:rPr>
          <w:lang w:val="en-US"/>
        </w:rPr>
        <w:t xml:space="preserve">e </w:t>
      </w:r>
      <w:r w:rsidR="00502943">
        <w:rPr>
          <w:lang w:val="en-US"/>
        </w:rPr>
        <w:t xml:space="preserve">overall rating </w:t>
      </w:r>
      <w:r w:rsidR="00A704F1">
        <w:rPr>
          <w:lang w:val="en-US"/>
        </w:rPr>
        <w:t xml:space="preserve">is based on </w:t>
      </w:r>
      <w:r w:rsidR="008C6601">
        <w:rPr>
          <w:lang w:val="en-US"/>
        </w:rPr>
        <w:t xml:space="preserve">the lowest </w:t>
      </w:r>
      <w:r w:rsidR="00B4592A">
        <w:rPr>
          <w:lang w:val="en-US"/>
        </w:rPr>
        <w:t>scoring</w:t>
      </w:r>
      <w:r w:rsidR="008C6601">
        <w:rPr>
          <w:lang w:val="en-US"/>
        </w:rPr>
        <w:t xml:space="preserve"> element</w:t>
      </w:r>
      <w:r w:rsidR="00FC334A">
        <w:rPr>
          <w:lang w:val="en-US"/>
        </w:rPr>
        <w:t xml:space="preserve">, </w:t>
      </w:r>
      <w:r w:rsidR="00C566CD">
        <w:rPr>
          <w:lang w:val="en-US"/>
        </w:rPr>
        <w:t>referred</w:t>
      </w:r>
      <w:r w:rsidR="00FC334A">
        <w:rPr>
          <w:lang w:val="en-US"/>
        </w:rPr>
        <w:t xml:space="preserve"> to as </w:t>
      </w:r>
      <w:r w:rsidR="00A704F1">
        <w:rPr>
          <w:lang w:val="en-US"/>
        </w:rPr>
        <w:t>the critical structural weakness</w:t>
      </w:r>
      <w:r w:rsidR="008C6601">
        <w:rPr>
          <w:lang w:val="en-US"/>
        </w:rPr>
        <w:t>.</w:t>
      </w:r>
      <w:r w:rsidR="00A704F1">
        <w:rPr>
          <w:lang w:val="en-US"/>
        </w:rPr>
        <w:t xml:space="preserve"> Elements scoring below 100</w:t>
      </w:r>
      <w:r w:rsidR="00A704F1" w:rsidRPr="00600C4A">
        <w:rPr>
          <w:i/>
          <w:iCs/>
          <w:lang w:val="en-US"/>
        </w:rPr>
        <w:t>%NBS</w:t>
      </w:r>
      <w:r w:rsidR="00A704F1">
        <w:rPr>
          <w:lang w:val="en-US"/>
        </w:rPr>
        <w:t xml:space="preserve"> </w:t>
      </w:r>
      <w:r w:rsidR="00EA2C52">
        <w:rPr>
          <w:lang w:val="en-US"/>
        </w:rPr>
        <w:t xml:space="preserve">are </w:t>
      </w:r>
      <w:r w:rsidR="00600C4A">
        <w:rPr>
          <w:lang w:val="en-US"/>
        </w:rPr>
        <w:t xml:space="preserve">building </w:t>
      </w:r>
      <w:r w:rsidR="00C566CD">
        <w:rPr>
          <w:lang w:val="en-US"/>
        </w:rPr>
        <w:t>vulnerabilities,</w:t>
      </w:r>
      <w:r w:rsidR="00600C4A">
        <w:rPr>
          <w:lang w:val="en-US"/>
        </w:rPr>
        <w:t xml:space="preserve"> </w:t>
      </w:r>
      <w:r w:rsidR="00A704F1">
        <w:rPr>
          <w:lang w:val="en-US"/>
        </w:rPr>
        <w:t>known as structural weaknesses.</w:t>
      </w:r>
      <w:r w:rsidR="008C6601">
        <w:rPr>
          <w:lang w:val="en-US"/>
        </w:rPr>
        <w:t xml:space="preserve"> </w:t>
      </w:r>
      <w:r w:rsidR="00E50542">
        <w:rPr>
          <w:lang w:val="en-US"/>
        </w:rPr>
        <w:fldChar w:fldCharType="begin"/>
      </w:r>
      <w:r w:rsidR="00E50542">
        <w:rPr>
          <w:lang w:val="en-US"/>
        </w:rPr>
        <w:instrText xml:space="preserve"> REF _Ref213360095 \h </w:instrText>
      </w:r>
      <w:r w:rsidR="00FD7738">
        <w:rPr>
          <w:lang w:val="en-US"/>
        </w:rPr>
        <w:instrText xml:space="preserve"> \* MERGEFORMAT </w:instrText>
      </w:r>
      <w:r w:rsidR="00E50542">
        <w:rPr>
          <w:lang w:val="en-US"/>
        </w:rPr>
      </w:r>
      <w:r w:rsidR="00E50542">
        <w:rPr>
          <w:lang w:val="en-US"/>
        </w:rPr>
        <w:fldChar w:fldCharType="separate"/>
      </w:r>
      <w:r w:rsidR="00CE6562">
        <w:t xml:space="preserve">Table </w:t>
      </w:r>
      <w:r w:rsidR="00CE6562">
        <w:rPr>
          <w:noProof/>
        </w:rPr>
        <w:t>1</w:t>
      </w:r>
      <w:r w:rsidR="00E50542">
        <w:rPr>
          <w:lang w:val="en-US"/>
        </w:rPr>
        <w:fldChar w:fldCharType="end"/>
      </w:r>
      <w:r w:rsidR="00DA72B2">
        <w:rPr>
          <w:lang w:val="en-US"/>
        </w:rPr>
        <w:t xml:space="preserve"> </w:t>
      </w:r>
      <w:proofErr w:type="spellStart"/>
      <w:r w:rsidR="00E50542">
        <w:rPr>
          <w:lang w:val="en-US"/>
        </w:rPr>
        <w:t>summarises</w:t>
      </w:r>
      <w:proofErr w:type="spellEnd"/>
      <w:r w:rsidR="00E50542">
        <w:rPr>
          <w:lang w:val="en-US"/>
        </w:rPr>
        <w:t xml:space="preserve"> the assessment results. </w:t>
      </w:r>
      <w:r w:rsidR="00DA72B2">
        <w:rPr>
          <w:lang w:val="en-US"/>
        </w:rPr>
        <w:t xml:space="preserve"> </w:t>
      </w:r>
    </w:p>
    <w:p w14:paraId="3039F14A" w14:textId="702A995C" w:rsidR="00DA72B2" w:rsidRDefault="00DA72B2" w:rsidP="00DA72B2">
      <w:pPr>
        <w:pStyle w:val="Caption"/>
        <w:keepNext/>
      </w:pPr>
      <w:bookmarkStart w:id="1" w:name="_Ref213360095"/>
      <w:r>
        <w:t xml:space="preserve">Table </w:t>
      </w:r>
      <w:r>
        <w:fldChar w:fldCharType="begin"/>
      </w:r>
      <w:r>
        <w:instrText xml:space="preserve"> SEQ Table \* ARABIC </w:instrText>
      </w:r>
      <w:r>
        <w:fldChar w:fldCharType="separate"/>
      </w:r>
      <w:r w:rsidR="00CE6562">
        <w:rPr>
          <w:noProof/>
        </w:rPr>
        <w:t>1</w:t>
      </w:r>
      <w:r>
        <w:fldChar w:fldCharType="end"/>
      </w:r>
      <w:bookmarkEnd w:id="1"/>
      <w:r>
        <w:t xml:space="preserve">: Summary of the </w:t>
      </w:r>
      <w:r w:rsidR="00394E22">
        <w:t>K</w:t>
      </w:r>
      <w:r w:rsidR="00212A32">
        <w:t xml:space="preserve">ey </w:t>
      </w:r>
      <w:r w:rsidR="00394E22">
        <w:t>S</w:t>
      </w:r>
      <w:r>
        <w:t xml:space="preserve">eismic </w:t>
      </w:r>
      <w:r w:rsidR="00394E22">
        <w:t>A</w:t>
      </w:r>
      <w:r>
        <w:t xml:space="preserve">ssessment </w:t>
      </w:r>
      <w:r w:rsidR="00394E22">
        <w:t>R</w:t>
      </w:r>
      <w:r>
        <w:t>esults</w:t>
      </w:r>
    </w:p>
    <w:tbl>
      <w:tblPr>
        <w:tblW w:w="963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3256"/>
        <w:gridCol w:w="6378"/>
      </w:tblGrid>
      <w:tr w:rsidR="00251797" w:rsidRPr="00752AA1" w14:paraId="489DE354" w14:textId="77777777" w:rsidTr="00212A32">
        <w:tc>
          <w:tcPr>
            <w:tcW w:w="3256" w:type="dxa"/>
            <w:shd w:val="clear" w:color="auto" w:fill="582655" w:themeFill="text1"/>
          </w:tcPr>
          <w:p w14:paraId="37BD3908" w14:textId="7A3E9FF4" w:rsidR="00251797" w:rsidRPr="00EF340D" w:rsidRDefault="00251797" w:rsidP="00EF340D">
            <w:pPr>
              <w:pStyle w:val="BodyText"/>
              <w:rPr>
                <w:rFonts w:eastAsia="Calibri"/>
                <w:b/>
                <w:bCs/>
              </w:rPr>
            </w:pPr>
            <w:r w:rsidRPr="00EF340D">
              <w:rPr>
                <w:b/>
                <w:bCs/>
                <w:lang w:val="en-GB"/>
              </w:rPr>
              <w:t>Item</w:t>
            </w:r>
          </w:p>
        </w:tc>
        <w:tc>
          <w:tcPr>
            <w:tcW w:w="6378" w:type="dxa"/>
            <w:shd w:val="clear" w:color="auto" w:fill="582655" w:themeFill="text1"/>
          </w:tcPr>
          <w:p w14:paraId="7141B262" w14:textId="508DED53" w:rsidR="00251797" w:rsidRPr="00EF340D" w:rsidRDefault="00251797" w:rsidP="00EF340D">
            <w:pPr>
              <w:pStyle w:val="BodyText"/>
              <w:rPr>
                <w:b/>
                <w:bCs/>
                <w:lang w:val="en-GB"/>
              </w:rPr>
            </w:pPr>
            <w:r w:rsidRPr="00EF340D">
              <w:rPr>
                <w:b/>
                <w:bCs/>
                <w:lang w:val="en-GB"/>
              </w:rPr>
              <w:t>Results</w:t>
            </w:r>
          </w:p>
        </w:tc>
      </w:tr>
      <w:tr w:rsidR="00251797" w:rsidRPr="00752AA1" w14:paraId="30BA667C" w14:textId="77777777" w:rsidTr="00212A32">
        <w:trPr>
          <w:trHeight w:val="132"/>
        </w:trPr>
        <w:tc>
          <w:tcPr>
            <w:tcW w:w="3256" w:type="dxa"/>
          </w:tcPr>
          <w:p w14:paraId="6C26E2A2" w14:textId="1CD24D82" w:rsidR="00251797" w:rsidRDefault="00251797" w:rsidP="00EF340D">
            <w:pPr>
              <w:pStyle w:val="BodyText"/>
            </w:pPr>
            <w:r>
              <w:t xml:space="preserve">Earthquake </w:t>
            </w:r>
            <w:r w:rsidR="00250308">
              <w:t>r</w:t>
            </w:r>
            <w:r>
              <w:t xml:space="preserve">ating  </w:t>
            </w:r>
          </w:p>
        </w:tc>
        <w:tc>
          <w:tcPr>
            <w:tcW w:w="6378" w:type="dxa"/>
          </w:tcPr>
          <w:p w14:paraId="2AD15644" w14:textId="77777777" w:rsidR="00251797" w:rsidRPr="00C40FD0" w:rsidRDefault="00251797" w:rsidP="00EF340D">
            <w:pPr>
              <w:pStyle w:val="BodyText"/>
              <w:rPr>
                <w:rFonts w:eastAsia="Calibri"/>
                <w:highlight w:val="lightGray"/>
              </w:rPr>
            </w:pPr>
            <w:r>
              <w:rPr>
                <w:rFonts w:eastAsia="Calibri"/>
                <w:highlight w:val="lightGray"/>
              </w:rPr>
              <w:t>&lt;XX</w:t>
            </w:r>
            <w:r w:rsidRPr="00F96DEA">
              <w:rPr>
                <w:rFonts w:eastAsia="Calibri"/>
                <w:i/>
                <w:iCs/>
                <w:highlight w:val="lightGray"/>
              </w:rPr>
              <w:t>%NBS</w:t>
            </w:r>
            <w:r>
              <w:rPr>
                <w:rFonts w:eastAsia="Calibri"/>
                <w:highlight w:val="lightGray"/>
              </w:rPr>
              <w:t xml:space="preserve"> (ILY)&gt;</w:t>
            </w:r>
          </w:p>
        </w:tc>
      </w:tr>
      <w:tr w:rsidR="00251797" w:rsidRPr="00752AA1" w14:paraId="119932CC" w14:textId="77777777" w:rsidTr="00212A32">
        <w:trPr>
          <w:trHeight w:val="132"/>
        </w:trPr>
        <w:tc>
          <w:tcPr>
            <w:tcW w:w="3256" w:type="dxa"/>
          </w:tcPr>
          <w:p w14:paraId="7E36C9E8" w14:textId="7023333F" w:rsidR="00251797" w:rsidRDefault="00251797" w:rsidP="00EF340D">
            <w:pPr>
              <w:pStyle w:val="BodyText"/>
            </w:pPr>
            <w:r>
              <w:t xml:space="preserve">Lowest </w:t>
            </w:r>
            <w:r w:rsidR="00B4592A">
              <w:t>scoring</w:t>
            </w:r>
            <w:r>
              <w:t xml:space="preserve"> </w:t>
            </w:r>
            <w:r w:rsidR="00250308">
              <w:t>e</w:t>
            </w:r>
            <w:r>
              <w:t xml:space="preserve">lement </w:t>
            </w:r>
            <w:r w:rsidR="008C6601">
              <w:t>(c</w:t>
            </w:r>
            <w:r>
              <w:t xml:space="preserve">ritical </w:t>
            </w:r>
            <w:r w:rsidR="008C6601">
              <w:t>s</w:t>
            </w:r>
            <w:r>
              <w:t xml:space="preserve">tructural </w:t>
            </w:r>
            <w:r w:rsidR="008C6601">
              <w:t>w</w:t>
            </w:r>
            <w:r>
              <w:t>eakness</w:t>
            </w:r>
            <w:r w:rsidR="008C6601">
              <w:t>)</w:t>
            </w:r>
          </w:p>
        </w:tc>
        <w:tc>
          <w:tcPr>
            <w:tcW w:w="6378" w:type="dxa"/>
          </w:tcPr>
          <w:p w14:paraId="16ECB2EF" w14:textId="0554B2CB" w:rsidR="00251797" w:rsidRDefault="00251797" w:rsidP="00EF340D">
            <w:pPr>
              <w:pStyle w:val="BodyText"/>
              <w:rPr>
                <w:rFonts w:eastAsia="Calibri"/>
                <w:highlight w:val="lightGray"/>
              </w:rPr>
            </w:pPr>
            <w:r>
              <w:rPr>
                <w:rFonts w:eastAsia="Calibri"/>
                <w:highlight w:val="lightGray"/>
              </w:rPr>
              <w:t>&lt;CSW&gt;</w:t>
            </w:r>
          </w:p>
        </w:tc>
      </w:tr>
      <w:tr w:rsidR="00251797" w:rsidRPr="00752AA1" w14:paraId="0813C98B" w14:textId="77777777" w:rsidTr="00212A32">
        <w:trPr>
          <w:trHeight w:val="132"/>
        </w:trPr>
        <w:tc>
          <w:tcPr>
            <w:tcW w:w="3256" w:type="dxa"/>
          </w:tcPr>
          <w:p w14:paraId="08CC232C" w14:textId="554EC065" w:rsidR="00251797" w:rsidRPr="005708CD" w:rsidRDefault="00250308" w:rsidP="00EF340D">
            <w:pPr>
              <w:pStyle w:val="BodyText"/>
            </w:pPr>
            <w:r>
              <w:t>Elements</w:t>
            </w:r>
            <w:r w:rsidR="00B4592A">
              <w:t xml:space="preserve"> scor</w:t>
            </w:r>
            <w:r w:rsidR="008F7AC9">
              <w:t>ing</w:t>
            </w:r>
            <w:r>
              <w:t xml:space="preserve"> less than 34</w:t>
            </w:r>
            <w:r w:rsidRPr="00250308">
              <w:rPr>
                <w:i/>
                <w:iCs/>
              </w:rPr>
              <w:t>%NBS</w:t>
            </w:r>
            <w:r w:rsidR="005708CD">
              <w:t xml:space="preserve"> </w:t>
            </w:r>
          </w:p>
        </w:tc>
        <w:tc>
          <w:tcPr>
            <w:tcW w:w="6378" w:type="dxa"/>
          </w:tcPr>
          <w:p w14:paraId="15A84B95" w14:textId="77777777" w:rsidR="00251797" w:rsidRPr="00EF340D" w:rsidRDefault="005708CD" w:rsidP="00EF340D">
            <w:pPr>
              <w:pStyle w:val="MoEBulletedList"/>
              <w:rPr>
                <w:highlight w:val="lightGray"/>
              </w:rPr>
            </w:pPr>
            <w:r w:rsidRPr="00EF340D">
              <w:rPr>
                <w:highlight w:val="lightGray"/>
              </w:rPr>
              <w:t>&lt;xx&gt;</w:t>
            </w:r>
          </w:p>
          <w:p w14:paraId="1A6DF9C5" w14:textId="766C0A8F" w:rsidR="005708CD" w:rsidRPr="005708CD" w:rsidRDefault="005708CD" w:rsidP="00EF340D">
            <w:pPr>
              <w:pStyle w:val="MoEBulletedList"/>
              <w:rPr>
                <w:highlight w:val="lightGray"/>
              </w:rPr>
            </w:pPr>
            <w:r w:rsidRPr="00EF340D">
              <w:rPr>
                <w:highlight w:val="lightGray"/>
              </w:rPr>
              <w:t>&lt;xx&gt;</w:t>
            </w:r>
          </w:p>
        </w:tc>
      </w:tr>
      <w:tr w:rsidR="005708CD" w:rsidRPr="00752AA1" w14:paraId="517207FB" w14:textId="77777777" w:rsidTr="00212A32">
        <w:trPr>
          <w:trHeight w:val="132"/>
        </w:trPr>
        <w:tc>
          <w:tcPr>
            <w:tcW w:w="3256" w:type="dxa"/>
          </w:tcPr>
          <w:p w14:paraId="0729C87D" w14:textId="060989B3" w:rsidR="005708CD" w:rsidRDefault="00F912C4" w:rsidP="00EF340D">
            <w:pPr>
              <w:pStyle w:val="BodyText"/>
            </w:pPr>
            <w:r>
              <w:t>Elements</w:t>
            </w:r>
            <w:r w:rsidR="008F7AC9">
              <w:t xml:space="preserve"> scoring</w:t>
            </w:r>
            <w:r>
              <w:t xml:space="preserve"> less than 100</w:t>
            </w:r>
            <w:r w:rsidRPr="00212A32">
              <w:rPr>
                <w:i/>
                <w:iCs/>
              </w:rPr>
              <w:t>%</w:t>
            </w:r>
            <w:r w:rsidR="00212A32" w:rsidRPr="00212A32">
              <w:rPr>
                <w:i/>
                <w:iCs/>
              </w:rPr>
              <w:t>NBS</w:t>
            </w:r>
            <w:r>
              <w:t xml:space="preserve"> (structural weakness)</w:t>
            </w:r>
          </w:p>
        </w:tc>
        <w:tc>
          <w:tcPr>
            <w:tcW w:w="6378" w:type="dxa"/>
          </w:tcPr>
          <w:p w14:paraId="16C97C0B" w14:textId="77777777" w:rsidR="00A85E07" w:rsidRPr="00EF340D" w:rsidRDefault="00A85E07" w:rsidP="00EF340D">
            <w:pPr>
              <w:pStyle w:val="MoEBulletedList"/>
              <w:rPr>
                <w:highlight w:val="lightGray"/>
              </w:rPr>
            </w:pPr>
            <w:r w:rsidRPr="00EF340D">
              <w:rPr>
                <w:highlight w:val="lightGray"/>
              </w:rPr>
              <w:t>&lt;xx&gt;</w:t>
            </w:r>
          </w:p>
          <w:p w14:paraId="68FD1DED" w14:textId="75C4B7BB" w:rsidR="005708CD" w:rsidRPr="00A85E07" w:rsidRDefault="00A85E07" w:rsidP="00EF340D">
            <w:pPr>
              <w:pStyle w:val="MoEBulletedList"/>
              <w:rPr>
                <w:highlight w:val="lightGray"/>
              </w:rPr>
            </w:pPr>
            <w:r w:rsidRPr="00EF340D">
              <w:rPr>
                <w:highlight w:val="lightGray"/>
              </w:rPr>
              <w:t>&lt;xx&gt;</w:t>
            </w:r>
          </w:p>
        </w:tc>
      </w:tr>
    </w:tbl>
    <w:p w14:paraId="4A54B72F" w14:textId="77777777" w:rsidR="00EF340D" w:rsidRDefault="00EF340D" w:rsidP="00EF340D">
      <w:pPr>
        <w:pStyle w:val="BodyText"/>
        <w:rPr>
          <w:b/>
          <w:bCs/>
          <w:sz w:val="22"/>
          <w:szCs w:val="22"/>
        </w:rPr>
      </w:pPr>
    </w:p>
    <w:p w14:paraId="769CBC77" w14:textId="4C8FF91D" w:rsidR="00A42C6E" w:rsidRPr="00EF340D" w:rsidRDefault="00A42C6E" w:rsidP="00EF340D">
      <w:pPr>
        <w:pStyle w:val="BodyText"/>
        <w:rPr>
          <w:b/>
          <w:bCs/>
          <w:sz w:val="22"/>
          <w:szCs w:val="22"/>
        </w:rPr>
      </w:pPr>
      <w:r w:rsidRPr="00EF340D">
        <w:rPr>
          <w:b/>
          <w:bCs/>
          <w:sz w:val="22"/>
          <w:szCs w:val="22"/>
        </w:rPr>
        <w:t xml:space="preserve">What do these </w:t>
      </w:r>
      <w:r w:rsidR="00617C7A" w:rsidRPr="00EF340D">
        <w:rPr>
          <w:b/>
          <w:bCs/>
          <w:sz w:val="22"/>
          <w:szCs w:val="22"/>
        </w:rPr>
        <w:t>R</w:t>
      </w:r>
      <w:r w:rsidRPr="00EF340D">
        <w:rPr>
          <w:b/>
          <w:bCs/>
          <w:sz w:val="22"/>
          <w:szCs w:val="22"/>
        </w:rPr>
        <w:t xml:space="preserve">esults </w:t>
      </w:r>
      <w:r w:rsidR="00617C7A" w:rsidRPr="00EF340D">
        <w:rPr>
          <w:b/>
          <w:bCs/>
          <w:sz w:val="22"/>
          <w:szCs w:val="22"/>
        </w:rPr>
        <w:t>M</w:t>
      </w:r>
      <w:r w:rsidRPr="00EF340D">
        <w:rPr>
          <w:b/>
          <w:bCs/>
          <w:sz w:val="22"/>
          <w:szCs w:val="22"/>
        </w:rPr>
        <w:t xml:space="preserve">ean for </w:t>
      </w:r>
      <w:r w:rsidR="007E0263" w:rsidRPr="00EF340D">
        <w:rPr>
          <w:rFonts w:eastAsia="Calibri" w:cs="Arial"/>
          <w:b/>
          <w:bCs/>
          <w:sz w:val="22"/>
          <w:szCs w:val="22"/>
          <w:highlight w:val="lightGray"/>
        </w:rPr>
        <w:t>&lt;School&gt;</w:t>
      </w:r>
      <w:r w:rsidRPr="00EF340D">
        <w:rPr>
          <w:rFonts w:eastAsia="Calibri" w:cs="Arial"/>
          <w:b/>
          <w:bCs/>
          <w:sz w:val="22"/>
          <w:szCs w:val="22"/>
        </w:rPr>
        <w:t>?</w:t>
      </w:r>
    </w:p>
    <w:p w14:paraId="16C18736" w14:textId="6DB8D908" w:rsidR="00214C26" w:rsidRPr="00E177C7" w:rsidRDefault="00F8625E" w:rsidP="006813D2">
      <w:pPr>
        <w:pStyle w:val="BodyText"/>
        <w:rPr>
          <w:highlight w:val="lightGray"/>
          <w:lang w:val="en-US"/>
        </w:rPr>
      </w:pPr>
      <w:r w:rsidRPr="00F8625E">
        <w:rPr>
          <w:highlight w:val="lightGray"/>
        </w:rPr>
        <w:t>&lt;building name&gt;</w:t>
      </w:r>
      <w:r>
        <w:t xml:space="preserve"> has element</w:t>
      </w:r>
      <w:r w:rsidRPr="00F8625E">
        <w:rPr>
          <w:highlight w:val="lightGray"/>
        </w:rPr>
        <w:t>(s)</w:t>
      </w:r>
      <w:r>
        <w:t xml:space="preserve"> </w:t>
      </w:r>
      <w:r w:rsidR="00183AE2" w:rsidRPr="00183AE2">
        <w:t xml:space="preserve">rated </w:t>
      </w:r>
      <w:r w:rsidR="00183AE2" w:rsidRPr="00183AE2">
        <w:rPr>
          <w:highlight w:val="lightGray"/>
        </w:rPr>
        <w:t>below</w:t>
      </w:r>
      <w:r w:rsidR="00183AE2" w:rsidRPr="00183AE2">
        <w:t xml:space="preserve"> 34</w:t>
      </w:r>
      <w:r w:rsidRPr="00F8625E">
        <w:rPr>
          <w:i/>
          <w:iCs/>
        </w:rPr>
        <w:t>%NBS</w:t>
      </w:r>
      <w:r>
        <w:t xml:space="preserve"> (IL</w:t>
      </w:r>
      <w:r w:rsidRPr="00F8625E">
        <w:rPr>
          <w:highlight w:val="lightGray"/>
        </w:rPr>
        <w:t>X</w:t>
      </w:r>
      <w:r>
        <w:t>)</w:t>
      </w:r>
      <w:r w:rsidR="00C902AB">
        <w:t xml:space="preserve">. </w:t>
      </w:r>
      <w:r w:rsidR="00183AE2" w:rsidRPr="00183AE2">
        <w:t xml:space="preserve"> </w:t>
      </w:r>
      <w:r w:rsidR="00C902AB">
        <w:t xml:space="preserve">This </w:t>
      </w:r>
      <w:r w:rsidR="00183AE2" w:rsidRPr="00183AE2">
        <w:t>means the building has structural vulnerabilities that could pose a risk during an earthquake.</w:t>
      </w:r>
      <w:r w:rsidR="00405647">
        <w:t xml:space="preserve"> </w:t>
      </w:r>
      <w:r w:rsidR="00214C26">
        <w:t xml:space="preserve">Strengthening considerations have been provided that would </w:t>
      </w:r>
      <w:r w:rsidR="00214C26" w:rsidRPr="00A50DFB">
        <w:t xml:space="preserve">improve the buildings seismic performance. </w:t>
      </w:r>
      <w:r w:rsidR="00214C26" w:rsidRPr="009044EF">
        <w:rPr>
          <w:highlight w:val="lightGray"/>
        </w:rPr>
        <w:t>&lt;either&gt; As there are elements that score below 34</w:t>
      </w:r>
      <w:r w:rsidR="00214C26" w:rsidRPr="009044EF">
        <w:rPr>
          <w:i/>
          <w:iCs/>
          <w:highlight w:val="lightGray"/>
        </w:rPr>
        <w:t xml:space="preserve">%NBS, </w:t>
      </w:r>
      <w:r w:rsidR="00214C26" w:rsidRPr="009044EF">
        <w:rPr>
          <w:highlight w:val="lightGray"/>
        </w:rPr>
        <w:t>t</w:t>
      </w:r>
      <w:r w:rsidR="00214C26" w:rsidRPr="009044EF">
        <w:rPr>
          <w:highlight w:val="lightGray"/>
          <w:lang w:val="en-US"/>
        </w:rPr>
        <w:t xml:space="preserve">his building requires strengthening </w:t>
      </w:r>
      <w:proofErr w:type="gramStart"/>
      <w:r w:rsidR="00214C26" w:rsidRPr="009044EF">
        <w:rPr>
          <w:highlight w:val="lightGray"/>
          <w:lang w:val="en-US"/>
        </w:rPr>
        <w:t>in order to</w:t>
      </w:r>
      <w:proofErr w:type="gramEnd"/>
      <w:r w:rsidR="00214C26" w:rsidRPr="009044EF">
        <w:rPr>
          <w:highlight w:val="lightGray"/>
          <w:lang w:val="en-US"/>
        </w:rPr>
        <w:t xml:space="preserve"> meet the Ministry of Education’s policy objective of </w:t>
      </w:r>
      <w:r w:rsidR="00214C26">
        <w:rPr>
          <w:highlight w:val="lightGray"/>
          <w:lang w:val="en-US"/>
        </w:rPr>
        <w:t>achieving at least 34</w:t>
      </w:r>
      <w:r w:rsidR="00214C26" w:rsidRPr="005F6DD5">
        <w:rPr>
          <w:i/>
          <w:iCs/>
          <w:highlight w:val="lightGray"/>
          <w:lang w:val="en-US"/>
        </w:rPr>
        <w:t>%NBS</w:t>
      </w:r>
      <w:r w:rsidR="00214C26">
        <w:rPr>
          <w:highlight w:val="lightGray"/>
          <w:lang w:val="en-US"/>
        </w:rPr>
        <w:t xml:space="preserve">. </w:t>
      </w:r>
    </w:p>
    <w:p w14:paraId="196CDE90" w14:textId="77777777" w:rsidR="00214C26" w:rsidRPr="00E177C7" w:rsidRDefault="00214C26" w:rsidP="006813D2">
      <w:pPr>
        <w:pStyle w:val="BodyText"/>
        <w:rPr>
          <w:i/>
          <w:highlight w:val="lightGray"/>
          <w:lang w:val="en-US"/>
        </w:rPr>
      </w:pPr>
      <w:r w:rsidRPr="00E177C7">
        <w:rPr>
          <w:highlight w:val="lightGray"/>
          <w:lang w:val="en-US"/>
        </w:rPr>
        <w:t>&lt;Or&gt;</w:t>
      </w:r>
    </w:p>
    <w:p w14:paraId="00A2F9C8" w14:textId="77777777" w:rsidR="00214C26" w:rsidRDefault="00214C26" w:rsidP="006813D2">
      <w:pPr>
        <w:pStyle w:val="BodyText"/>
        <w:rPr>
          <w:highlight w:val="lightGray"/>
          <w:lang w:val="en-US"/>
        </w:rPr>
      </w:pPr>
      <w:r>
        <w:rPr>
          <w:highlight w:val="lightGray"/>
          <w:lang w:val="en-US"/>
        </w:rPr>
        <w:t>T</w:t>
      </w:r>
      <w:r w:rsidRPr="7C108C34">
        <w:rPr>
          <w:highlight w:val="lightGray"/>
          <w:lang w:val="en-US"/>
        </w:rPr>
        <w:t xml:space="preserve">hese should be considered at the time of other building upgrades (e.g. refurbishment, weathertightness works) and as informed by the Ministry of Education. </w:t>
      </w:r>
    </w:p>
    <w:p w14:paraId="0A22E21B" w14:textId="1B778145" w:rsidR="00AB7094" w:rsidRDefault="00183AE2" w:rsidP="006813D2">
      <w:pPr>
        <w:pStyle w:val="BodyText"/>
      </w:pPr>
      <w:r w:rsidRPr="00183AE2">
        <w:t xml:space="preserve">The %NBS rating is not a direct measure of </w:t>
      </w:r>
      <w:proofErr w:type="gramStart"/>
      <w:r w:rsidRPr="00183AE2">
        <w:t>safety</w:t>
      </w:r>
      <w:proofErr w:type="gramEnd"/>
      <w:r w:rsidRPr="00183AE2">
        <w:t xml:space="preserve"> but an indicator of how the building is expected to perform in an earthquake compared to current </w:t>
      </w:r>
      <w:r w:rsidR="00091FA6">
        <w:t>Building Code</w:t>
      </w:r>
      <w:r w:rsidRPr="00183AE2">
        <w:t>. Decisions about occupancy and upgrades are made based on a combination of technical and non-technical factors</w:t>
      </w:r>
      <w:r w:rsidR="009713BB">
        <w:t>, rather than just %NBS.</w:t>
      </w:r>
      <w:r w:rsidR="005E76FF">
        <w:t xml:space="preserve"> </w:t>
      </w:r>
      <w:r w:rsidR="00EE6379">
        <w:t>The Ministry ha</w:t>
      </w:r>
      <w:r w:rsidR="00761CC6">
        <w:t>s</w:t>
      </w:r>
      <w:r w:rsidR="00EE6379">
        <w:t xml:space="preserve"> developed </w:t>
      </w:r>
      <w:r w:rsidR="00C75BC3">
        <w:t>the</w:t>
      </w:r>
      <w:r w:rsidR="00BB2F9D">
        <w:t xml:space="preserve"> </w:t>
      </w:r>
      <w:hyperlink r:id="rId25" w:history="1">
        <w:r w:rsidR="00BB2F9D" w:rsidRPr="00BB2F9D">
          <w:rPr>
            <w:rStyle w:val="Hyperlink"/>
          </w:rPr>
          <w:t>School Seismic Policy</w:t>
        </w:r>
      </w:hyperlink>
      <w:r w:rsidR="00E97FE1">
        <w:t xml:space="preserve"> and </w:t>
      </w:r>
      <w:hyperlink r:id="rId26" w:history="1">
        <w:r w:rsidR="00E97FE1" w:rsidRPr="0064149A">
          <w:rPr>
            <w:rStyle w:val="Hyperlink"/>
          </w:rPr>
          <w:t>Seismic Risk Procedures</w:t>
        </w:r>
      </w:hyperlink>
      <w:r w:rsidR="007B5772">
        <w:t>,</w:t>
      </w:r>
      <w:r w:rsidR="00BC3163">
        <w:t xml:space="preserve"> which defines </w:t>
      </w:r>
      <w:r w:rsidR="00EF62A1">
        <w:t>the</w:t>
      </w:r>
      <w:r w:rsidR="00BC3163">
        <w:t xml:space="preserve"> process for decision making around continued occupancy. </w:t>
      </w:r>
      <w:r w:rsidR="00E97FE1">
        <w:t xml:space="preserve">These processes align with Seismic Risk Guidance developed by MBIE. </w:t>
      </w:r>
    </w:p>
    <w:p w14:paraId="1953CA0C" w14:textId="3EA7CA98" w:rsidR="002778E4" w:rsidRPr="006813D2" w:rsidRDefault="007917ED" w:rsidP="006813D2">
      <w:pPr>
        <w:pStyle w:val="BodyText"/>
        <w:rPr>
          <w:b/>
          <w:bCs/>
          <w:sz w:val="22"/>
          <w:szCs w:val="22"/>
        </w:rPr>
      </w:pPr>
      <w:r w:rsidRPr="006813D2">
        <w:rPr>
          <w:b/>
          <w:bCs/>
          <w:sz w:val="22"/>
          <w:szCs w:val="22"/>
        </w:rPr>
        <w:t>Next Steps</w:t>
      </w:r>
      <w:r w:rsidR="002778E4" w:rsidRPr="006813D2">
        <w:rPr>
          <w:b/>
          <w:bCs/>
          <w:sz w:val="22"/>
          <w:szCs w:val="22"/>
        </w:rPr>
        <w:t xml:space="preserve"> </w:t>
      </w:r>
    </w:p>
    <w:p w14:paraId="3E7AF35E" w14:textId="53EB87C8" w:rsidR="002778E4" w:rsidRPr="006813D2" w:rsidRDefault="002778E4" w:rsidP="006813D2">
      <w:pPr>
        <w:pStyle w:val="MoEBulletedList"/>
      </w:pPr>
      <w:r w:rsidRPr="006813D2">
        <w:lastRenderedPageBreak/>
        <w:t xml:space="preserve">Carry out the </w:t>
      </w:r>
      <w:r w:rsidRPr="006813D2">
        <w:rPr>
          <w:highlight w:val="lightGray"/>
        </w:rPr>
        <w:t>&lt;additional&gt;</w:t>
      </w:r>
      <w:r w:rsidRPr="006813D2">
        <w:t xml:space="preserve"> intrusive investigations identified in </w:t>
      </w:r>
      <w:r w:rsidR="00A81513" w:rsidRPr="006813D2">
        <w:t xml:space="preserve">this report. </w:t>
      </w:r>
      <w:r w:rsidRPr="006813D2">
        <w:t xml:space="preserve"> </w:t>
      </w:r>
    </w:p>
    <w:p w14:paraId="0DD74228" w14:textId="77777777" w:rsidR="002778E4" w:rsidRPr="006813D2" w:rsidRDefault="002778E4" w:rsidP="006813D2">
      <w:pPr>
        <w:pStyle w:val="MoEBulletedList"/>
      </w:pPr>
      <w:r w:rsidRPr="006813D2">
        <w:t xml:space="preserve">The Ministry of Education to review the draft assessment report and confirm requirements for seismic strengthening. This may include a seismic risk evaluation to inform occupancy decisions. </w:t>
      </w:r>
    </w:p>
    <w:p w14:paraId="07AFE2C1" w14:textId="1DA89D0A" w:rsidR="00AB7094" w:rsidRPr="006813D2" w:rsidRDefault="002778E4" w:rsidP="006813D2">
      <w:pPr>
        <w:pStyle w:val="MoEBulletedList"/>
      </w:pPr>
      <w:r w:rsidRPr="006813D2">
        <w:t>Develop strengthening works, if required.</w:t>
      </w:r>
    </w:p>
    <w:p w14:paraId="27108BD6" w14:textId="77777777" w:rsidR="00F17ADA" w:rsidRDefault="00F17ADA" w:rsidP="0080714B">
      <w:pPr>
        <w:pStyle w:val="MoEBulletedList"/>
        <w:numPr>
          <w:ilvl w:val="0"/>
          <w:numId w:val="0"/>
        </w:numPr>
      </w:pPr>
    </w:p>
    <w:p w14:paraId="2797AF10" w14:textId="77777777" w:rsidR="001A53A2" w:rsidRPr="00C70BDA" w:rsidRDefault="001A53A2" w:rsidP="001A53A2">
      <w:pPr>
        <w:pStyle w:val="MoEBulletedList"/>
        <w:numPr>
          <w:ilvl w:val="0"/>
          <w:numId w:val="0"/>
        </w:numPr>
        <w:ind w:left="340"/>
      </w:pPr>
    </w:p>
    <w:p w14:paraId="2F4DED3F" w14:textId="1DB03E4E" w:rsidR="00E14C45" w:rsidRDefault="00E14C45" w:rsidP="00DA6E8E">
      <w:r>
        <w:br w:type="page"/>
      </w:r>
    </w:p>
    <w:p w14:paraId="5C691E05" w14:textId="5E6BABCB" w:rsidR="00EC70A7" w:rsidRDefault="00EC70A7" w:rsidP="00EC70A7">
      <w:pPr>
        <w:pStyle w:val="Caption"/>
        <w:keepNext/>
      </w:pPr>
      <w:r>
        <w:lastRenderedPageBreak/>
        <w:t xml:space="preserve">Table </w:t>
      </w:r>
      <w:r>
        <w:fldChar w:fldCharType="begin"/>
      </w:r>
      <w:r>
        <w:instrText xml:space="preserve"> SEQ Table \* ARABIC </w:instrText>
      </w:r>
      <w:r>
        <w:fldChar w:fldCharType="separate"/>
      </w:r>
      <w:r w:rsidR="00CE6562">
        <w:rPr>
          <w:noProof/>
        </w:rPr>
        <w:t>2</w:t>
      </w:r>
      <w:r>
        <w:fldChar w:fldCharType="end"/>
      </w:r>
      <w:r>
        <w:t>: Seismic Assessment Summary Table</w:t>
      </w:r>
    </w:p>
    <w:tbl>
      <w:tblPr>
        <w:tblStyle w:val="TableGrid"/>
        <w:tblW w:w="9639" w:type="dxa"/>
        <w:tblInd w:w="-10" w:type="dxa"/>
        <w:tblBorders>
          <w:top w:val="single" w:sz="8" w:space="0" w:color="auto"/>
          <w:left w:val="single" w:sz="8" w:space="0" w:color="auto"/>
          <w:bottom w:val="single" w:sz="8" w:space="0" w:color="auto"/>
          <w:right w:val="single" w:sz="8" w:space="0" w:color="auto"/>
        </w:tblBorders>
        <w:tblLook w:val="04A0" w:firstRow="1" w:lastRow="0" w:firstColumn="1" w:lastColumn="0" w:noHBand="0" w:noVBand="1"/>
      </w:tblPr>
      <w:tblGrid>
        <w:gridCol w:w="1701"/>
        <w:gridCol w:w="3969"/>
        <w:gridCol w:w="3969"/>
      </w:tblGrid>
      <w:tr w:rsidR="00EC70A7" w:rsidRPr="00752AA1" w14:paraId="31C5AC2C" w14:textId="77777777" w:rsidTr="4792DAAF">
        <w:trPr>
          <w:trHeight w:val="542"/>
        </w:trPr>
        <w:tc>
          <w:tcPr>
            <w:tcW w:w="1701" w:type="dxa"/>
            <w:tcBorders>
              <w:bottom w:val="single" w:sz="8" w:space="0" w:color="auto"/>
            </w:tcBorders>
            <w:shd w:val="clear" w:color="auto" w:fill="582655" w:themeFill="text1"/>
            <w:vAlign w:val="center"/>
          </w:tcPr>
          <w:p w14:paraId="47B1923D" w14:textId="77777777" w:rsidR="00EC70A7" w:rsidRPr="00962C2E" w:rsidRDefault="00EC70A7" w:rsidP="00962C2E">
            <w:pPr>
              <w:pStyle w:val="BodyText"/>
              <w:rPr>
                <w:b/>
                <w:bCs/>
              </w:rPr>
            </w:pPr>
          </w:p>
        </w:tc>
        <w:tc>
          <w:tcPr>
            <w:tcW w:w="3969" w:type="dxa"/>
            <w:tcBorders>
              <w:bottom w:val="single" w:sz="8" w:space="0" w:color="auto"/>
            </w:tcBorders>
            <w:shd w:val="clear" w:color="auto" w:fill="582655" w:themeFill="text1"/>
            <w:vAlign w:val="center"/>
          </w:tcPr>
          <w:p w14:paraId="024401A2" w14:textId="77777777" w:rsidR="00EC70A7" w:rsidRPr="00962C2E" w:rsidRDefault="00EC70A7" w:rsidP="00962C2E">
            <w:pPr>
              <w:pStyle w:val="BodyText"/>
              <w:rPr>
                <w:b/>
                <w:bCs/>
              </w:rPr>
            </w:pPr>
            <w:r w:rsidRPr="00962C2E">
              <w:rPr>
                <w:b/>
                <w:bCs/>
              </w:rPr>
              <w:t>Information Category</w:t>
            </w:r>
          </w:p>
        </w:tc>
        <w:tc>
          <w:tcPr>
            <w:tcW w:w="3969" w:type="dxa"/>
            <w:tcBorders>
              <w:bottom w:val="single" w:sz="8" w:space="0" w:color="auto"/>
            </w:tcBorders>
            <w:shd w:val="clear" w:color="auto" w:fill="582655" w:themeFill="text1"/>
            <w:vAlign w:val="center"/>
          </w:tcPr>
          <w:p w14:paraId="05FF64AB" w14:textId="77777777" w:rsidR="00EC70A7" w:rsidRPr="00962C2E" w:rsidRDefault="00EC70A7" w:rsidP="00962C2E">
            <w:pPr>
              <w:pStyle w:val="BodyText"/>
              <w:rPr>
                <w:b/>
                <w:bCs/>
              </w:rPr>
            </w:pPr>
            <w:r w:rsidRPr="00962C2E">
              <w:rPr>
                <w:b/>
                <w:bCs/>
              </w:rPr>
              <w:t>Building-specific Information</w:t>
            </w:r>
          </w:p>
        </w:tc>
      </w:tr>
      <w:tr w:rsidR="00EC70A7" w:rsidRPr="00752AA1" w14:paraId="26F77494" w14:textId="77777777" w:rsidTr="4792DAAF">
        <w:tc>
          <w:tcPr>
            <w:tcW w:w="1701" w:type="dxa"/>
            <w:vMerge w:val="restart"/>
            <w:tcBorders>
              <w:top w:val="single" w:sz="8" w:space="0" w:color="auto"/>
            </w:tcBorders>
            <w:shd w:val="clear" w:color="auto" w:fill="D9D9D9" w:themeFill="background1" w:themeFillShade="D9"/>
            <w:vAlign w:val="center"/>
          </w:tcPr>
          <w:p w14:paraId="076AD95D" w14:textId="77777777" w:rsidR="00EC70A7" w:rsidRPr="00204E06" w:rsidRDefault="00EC70A7" w:rsidP="00962C2E">
            <w:pPr>
              <w:pStyle w:val="BodyText"/>
            </w:pPr>
            <w:r w:rsidRPr="00204E06">
              <w:t>Building Information</w:t>
            </w:r>
          </w:p>
        </w:tc>
        <w:tc>
          <w:tcPr>
            <w:tcW w:w="3969" w:type="dxa"/>
            <w:tcBorders>
              <w:top w:val="single" w:sz="8" w:space="0" w:color="auto"/>
              <w:bottom w:val="single" w:sz="4" w:space="0" w:color="auto"/>
            </w:tcBorders>
            <w:shd w:val="clear" w:color="auto" w:fill="FFFFFF" w:themeFill="background1"/>
            <w:vAlign w:val="center"/>
          </w:tcPr>
          <w:p w14:paraId="292170A8" w14:textId="77777777" w:rsidR="00EC70A7" w:rsidRPr="00204E06" w:rsidRDefault="00EC70A7" w:rsidP="00962C2E">
            <w:pPr>
              <w:pStyle w:val="BodyText"/>
            </w:pPr>
            <w:r w:rsidRPr="00204E06">
              <w:t>School</w:t>
            </w:r>
          </w:p>
        </w:tc>
        <w:tc>
          <w:tcPr>
            <w:tcW w:w="3969" w:type="dxa"/>
            <w:tcBorders>
              <w:top w:val="single" w:sz="8" w:space="0" w:color="auto"/>
              <w:bottom w:val="single" w:sz="4" w:space="0" w:color="auto"/>
            </w:tcBorders>
            <w:shd w:val="clear" w:color="auto" w:fill="FFFFFF" w:themeFill="background1"/>
            <w:vAlign w:val="center"/>
          </w:tcPr>
          <w:p w14:paraId="02EBB124" w14:textId="77777777" w:rsidR="00EC70A7" w:rsidRPr="00204E06" w:rsidRDefault="00EC70A7" w:rsidP="00962C2E">
            <w:pPr>
              <w:pStyle w:val="BodyText"/>
              <w:rPr>
                <w:rFonts w:eastAsia="Calibri"/>
                <w:highlight w:val="lightGray"/>
              </w:rPr>
            </w:pPr>
            <w:r w:rsidRPr="00204E06">
              <w:rPr>
                <w:rFonts w:eastAsia="Calibri"/>
                <w:highlight w:val="lightGray"/>
              </w:rPr>
              <w:t>&lt;School name&gt;</w:t>
            </w:r>
          </w:p>
        </w:tc>
      </w:tr>
      <w:tr w:rsidR="00EC70A7" w:rsidRPr="00752AA1" w14:paraId="3258536D" w14:textId="77777777" w:rsidTr="4792DAAF">
        <w:tc>
          <w:tcPr>
            <w:tcW w:w="1701" w:type="dxa"/>
            <w:vMerge/>
            <w:vAlign w:val="center"/>
          </w:tcPr>
          <w:p w14:paraId="7E402054" w14:textId="77777777" w:rsidR="00EC70A7" w:rsidRPr="00204E06" w:rsidRDefault="00EC70A7" w:rsidP="00962C2E">
            <w:pPr>
              <w:pStyle w:val="BodyText"/>
            </w:pPr>
          </w:p>
        </w:tc>
        <w:tc>
          <w:tcPr>
            <w:tcW w:w="3969" w:type="dxa"/>
            <w:tcBorders>
              <w:top w:val="single" w:sz="8" w:space="0" w:color="auto"/>
              <w:bottom w:val="single" w:sz="4" w:space="0" w:color="auto"/>
            </w:tcBorders>
            <w:shd w:val="clear" w:color="auto" w:fill="FFFFFF" w:themeFill="background1"/>
            <w:vAlign w:val="center"/>
          </w:tcPr>
          <w:p w14:paraId="7D252572" w14:textId="77777777" w:rsidR="00EC70A7" w:rsidRPr="00204E06" w:rsidRDefault="00EC70A7" w:rsidP="00962C2E">
            <w:pPr>
              <w:pStyle w:val="BodyText"/>
              <w:rPr>
                <w:rFonts w:cstheme="majorBidi"/>
              </w:rPr>
            </w:pPr>
            <w:r w:rsidRPr="7C108C34">
              <w:rPr>
                <w:rFonts w:cstheme="majorBidi"/>
              </w:rPr>
              <w:t>Block no (K2)</w:t>
            </w:r>
          </w:p>
        </w:tc>
        <w:tc>
          <w:tcPr>
            <w:tcW w:w="3969" w:type="dxa"/>
            <w:tcBorders>
              <w:top w:val="single" w:sz="8" w:space="0" w:color="auto"/>
              <w:bottom w:val="single" w:sz="4" w:space="0" w:color="auto"/>
            </w:tcBorders>
            <w:shd w:val="clear" w:color="auto" w:fill="FFFFFF" w:themeFill="background1"/>
            <w:vAlign w:val="center"/>
          </w:tcPr>
          <w:p w14:paraId="151A7071" w14:textId="77777777" w:rsidR="00EC70A7" w:rsidRPr="00204E06" w:rsidRDefault="00EC70A7" w:rsidP="00962C2E">
            <w:pPr>
              <w:pStyle w:val="BodyText"/>
              <w:rPr>
                <w:rFonts w:eastAsia="Calibri" w:cstheme="majorBidi"/>
                <w:highlight w:val="lightGray"/>
              </w:rPr>
            </w:pPr>
            <w:r w:rsidRPr="7C108C34">
              <w:rPr>
                <w:rFonts w:eastAsia="Calibri" w:cstheme="majorBidi"/>
                <w:highlight w:val="lightGray"/>
              </w:rPr>
              <w:t>&lt;K2 block number or number off site plan&gt;</w:t>
            </w:r>
          </w:p>
        </w:tc>
      </w:tr>
      <w:tr w:rsidR="00EC70A7" w:rsidRPr="00752AA1" w14:paraId="4F8E23E1" w14:textId="77777777" w:rsidTr="4792DAAF">
        <w:tc>
          <w:tcPr>
            <w:tcW w:w="1701" w:type="dxa"/>
            <w:vMerge/>
            <w:vAlign w:val="center"/>
          </w:tcPr>
          <w:p w14:paraId="0185552B" w14:textId="77777777" w:rsidR="00EC70A7" w:rsidRPr="00204E06" w:rsidRDefault="00EC70A7" w:rsidP="00962C2E">
            <w:pPr>
              <w:pStyle w:val="BodyText"/>
            </w:pPr>
          </w:p>
        </w:tc>
        <w:tc>
          <w:tcPr>
            <w:tcW w:w="3969" w:type="dxa"/>
            <w:tcBorders>
              <w:top w:val="single" w:sz="8" w:space="0" w:color="auto"/>
              <w:bottom w:val="single" w:sz="4" w:space="0" w:color="auto"/>
            </w:tcBorders>
            <w:shd w:val="clear" w:color="auto" w:fill="FFFFFF" w:themeFill="background1"/>
            <w:vAlign w:val="center"/>
          </w:tcPr>
          <w:p w14:paraId="7320FA8E" w14:textId="77777777" w:rsidR="00EC70A7" w:rsidRPr="00204E06" w:rsidRDefault="00EC70A7" w:rsidP="00962C2E">
            <w:pPr>
              <w:pStyle w:val="BodyText"/>
            </w:pPr>
            <w:r w:rsidRPr="00204E06">
              <w:t>Block name/description</w:t>
            </w:r>
          </w:p>
        </w:tc>
        <w:tc>
          <w:tcPr>
            <w:tcW w:w="3969" w:type="dxa"/>
            <w:tcBorders>
              <w:top w:val="single" w:sz="8" w:space="0" w:color="auto"/>
              <w:bottom w:val="single" w:sz="4" w:space="0" w:color="auto"/>
            </w:tcBorders>
            <w:shd w:val="clear" w:color="auto" w:fill="FFFFFF" w:themeFill="background1"/>
            <w:vAlign w:val="center"/>
          </w:tcPr>
          <w:p w14:paraId="533912AC" w14:textId="77777777" w:rsidR="00EC70A7" w:rsidRPr="00204E06" w:rsidRDefault="00EC70A7" w:rsidP="00962C2E">
            <w:pPr>
              <w:pStyle w:val="BodyText"/>
              <w:rPr>
                <w:color w:val="000000"/>
                <w:lang w:eastAsia="en-NZ"/>
              </w:rPr>
            </w:pPr>
            <w:r w:rsidRPr="00204E06">
              <w:rPr>
                <w:rFonts w:eastAsia="Calibri"/>
                <w:highlight w:val="lightGray"/>
              </w:rPr>
              <w:t>&lt;e.g. main hall, admin block or classroom block&gt;</w:t>
            </w:r>
          </w:p>
        </w:tc>
      </w:tr>
      <w:tr w:rsidR="00EC70A7" w:rsidRPr="00752AA1" w14:paraId="701D9DE3" w14:textId="77777777" w:rsidTr="4792DAAF">
        <w:tc>
          <w:tcPr>
            <w:tcW w:w="1701" w:type="dxa"/>
            <w:vMerge w:val="restart"/>
            <w:tcBorders>
              <w:top w:val="single" w:sz="8" w:space="0" w:color="auto"/>
            </w:tcBorders>
            <w:shd w:val="clear" w:color="auto" w:fill="D9D9D9" w:themeFill="background1" w:themeFillShade="D9"/>
            <w:vAlign w:val="center"/>
          </w:tcPr>
          <w:p w14:paraId="1B034EF3" w14:textId="77777777" w:rsidR="00EC70A7" w:rsidRPr="00204E06" w:rsidRDefault="00EC70A7" w:rsidP="00962C2E">
            <w:pPr>
              <w:pStyle w:val="BodyText"/>
            </w:pPr>
            <w:r w:rsidRPr="00204E06">
              <w:t>Building Description</w:t>
            </w:r>
          </w:p>
        </w:tc>
        <w:tc>
          <w:tcPr>
            <w:tcW w:w="3969" w:type="dxa"/>
            <w:tcBorders>
              <w:top w:val="single" w:sz="8" w:space="0" w:color="auto"/>
              <w:bottom w:val="single" w:sz="4" w:space="0" w:color="auto"/>
            </w:tcBorders>
            <w:shd w:val="clear" w:color="auto" w:fill="F2F2F2" w:themeFill="background1" w:themeFillShade="F2"/>
            <w:vAlign w:val="center"/>
          </w:tcPr>
          <w:p w14:paraId="68F87C71" w14:textId="77777777" w:rsidR="00EC70A7" w:rsidRPr="00204E06" w:rsidRDefault="00EC70A7" w:rsidP="00962C2E">
            <w:pPr>
              <w:pStyle w:val="BodyText"/>
            </w:pPr>
            <w:r w:rsidRPr="00204E06">
              <w:t>Year of design/construction</w:t>
            </w:r>
          </w:p>
        </w:tc>
        <w:tc>
          <w:tcPr>
            <w:tcW w:w="3969" w:type="dxa"/>
            <w:tcBorders>
              <w:top w:val="single" w:sz="8" w:space="0" w:color="auto"/>
              <w:bottom w:val="single" w:sz="4" w:space="0" w:color="auto"/>
            </w:tcBorders>
            <w:shd w:val="clear" w:color="auto" w:fill="F2F2F2" w:themeFill="background1" w:themeFillShade="F2"/>
            <w:vAlign w:val="center"/>
          </w:tcPr>
          <w:p w14:paraId="1FCAF5C9" w14:textId="77777777" w:rsidR="00EC70A7" w:rsidRPr="00204E06" w:rsidRDefault="00EC70A7" w:rsidP="00962C2E">
            <w:pPr>
              <w:pStyle w:val="BodyText"/>
            </w:pPr>
            <w:r w:rsidRPr="00204E06">
              <w:t>Design circa:</w:t>
            </w:r>
          </w:p>
          <w:p w14:paraId="4843E7BA" w14:textId="77777777" w:rsidR="00EC70A7" w:rsidRPr="00204E06" w:rsidRDefault="00EC70A7" w:rsidP="00962C2E">
            <w:pPr>
              <w:pStyle w:val="BodyText"/>
            </w:pPr>
            <w:r w:rsidRPr="00204E06">
              <w:t>Construction circa:</w:t>
            </w:r>
          </w:p>
        </w:tc>
      </w:tr>
      <w:tr w:rsidR="00EC70A7" w:rsidRPr="00752AA1" w14:paraId="5CEB005B" w14:textId="77777777" w:rsidTr="4792DAAF">
        <w:tc>
          <w:tcPr>
            <w:tcW w:w="1701" w:type="dxa"/>
            <w:vMerge/>
            <w:vAlign w:val="center"/>
          </w:tcPr>
          <w:p w14:paraId="3B3F0D11" w14:textId="77777777" w:rsidR="00EC70A7" w:rsidRPr="00204E06" w:rsidRDefault="00EC70A7" w:rsidP="00962C2E">
            <w:pPr>
              <w:pStyle w:val="BodyText"/>
            </w:pPr>
          </w:p>
        </w:tc>
        <w:tc>
          <w:tcPr>
            <w:tcW w:w="3969" w:type="dxa"/>
            <w:tcBorders>
              <w:top w:val="single" w:sz="8" w:space="0" w:color="auto"/>
              <w:bottom w:val="single" w:sz="4" w:space="0" w:color="auto"/>
            </w:tcBorders>
            <w:shd w:val="clear" w:color="auto" w:fill="F2F2F2" w:themeFill="background1" w:themeFillShade="F2"/>
            <w:vAlign w:val="center"/>
          </w:tcPr>
          <w:p w14:paraId="7CE52BE6" w14:textId="77777777" w:rsidR="00EC70A7" w:rsidRPr="00204E06" w:rsidRDefault="00EC70A7" w:rsidP="00962C2E">
            <w:pPr>
              <w:pStyle w:val="BodyText"/>
            </w:pPr>
            <w:r w:rsidRPr="00204E06">
              <w:t>Building typology</w:t>
            </w:r>
          </w:p>
        </w:tc>
        <w:tc>
          <w:tcPr>
            <w:tcW w:w="3969" w:type="dxa"/>
            <w:tcBorders>
              <w:top w:val="single" w:sz="8" w:space="0" w:color="auto"/>
              <w:bottom w:val="single" w:sz="4" w:space="0" w:color="auto"/>
            </w:tcBorders>
            <w:shd w:val="clear" w:color="auto" w:fill="F2F2F2" w:themeFill="background1" w:themeFillShade="F2"/>
            <w:vAlign w:val="center"/>
          </w:tcPr>
          <w:p w14:paraId="7ED217E1" w14:textId="77777777" w:rsidR="00EC70A7" w:rsidRPr="00204E06" w:rsidRDefault="005F5901" w:rsidP="00962C2E">
            <w:pPr>
              <w:pStyle w:val="BodyText"/>
            </w:pPr>
            <w:sdt>
              <w:sdtPr>
                <w:rPr>
                  <w:sz w:val="21"/>
                  <w:szCs w:val="21"/>
                </w:rPr>
                <w:alias w:val="Building Typology"/>
                <w:tag w:val="Building Typology"/>
                <w:id w:val="1677224296"/>
                <w:placeholder>
                  <w:docPart w:val="698314511D5E4DF2BD4FFD5FD0E31B83"/>
                </w:placeholder>
                <w:showingPlcHdr/>
                <w:dropDownList>
                  <w:listItem w:value="Choose an item."/>
                  <w:listItem w:displayText="A-Unreinforced Masonry (URM)​" w:value="A-Unreinforced Masonry (URM)​"/>
                  <w:listItem w:displayText="B-Pre-1976 heavy construction of three or more storeys​" w:value="B-Pre-1976 heavy construction of three or more storeys​"/>
                  <w:listItem w:displayText="C-Pre-1935 heavy construction of one or two storeys​" w:value="C-Pre-1935 heavy construction of one or two storeys​"/>
                  <w:listItem w:displayText="D-1936 to 1975 heavy construction of one or two storeys (incl. concrete block)​" w:value="D-1936 to 1975 heavy construction of one or two storeys (incl. concrete block)​"/>
                  <w:listItem w:displayText="E-Post-1976 heavy construction of three or more storeys​" w:value="E-Post-1976 heavy construction of three or more storeys​"/>
                  <w:listItem w:displayText="F-Post-1976 one or two storey construction with concrete suspended floor​ or wall elements" w:value="F-Post-1976 one or two storey construction with concrete suspended floor​ or wall elements"/>
                  <w:listItem w:displayText="S-Steel-framed one or two storey buildings with predominantly light cladding​" w:value="S-Steel-framed one or two storey buildings with predominantly light cladding​"/>
                  <w:listItem w:displayText="T-Timber-framed one or two storey buildings with predominantly light cladding​" w:value="T-Timber-framed one or two storey buildings with predominantly light cladding​"/>
                </w:dropDownList>
              </w:sdtPr>
              <w:sdtEndPr/>
              <w:sdtContent>
                <w:r w:rsidR="00EC70A7" w:rsidRPr="0055028E">
                  <w:rPr>
                    <w:rStyle w:val="PlaceholderText"/>
                  </w:rPr>
                  <w:t>Choose an item.</w:t>
                </w:r>
              </w:sdtContent>
            </w:sdt>
          </w:p>
        </w:tc>
      </w:tr>
      <w:tr w:rsidR="00EC70A7" w:rsidRPr="00752AA1" w14:paraId="16F96925" w14:textId="77777777" w:rsidTr="4792DAAF">
        <w:tc>
          <w:tcPr>
            <w:tcW w:w="1701" w:type="dxa"/>
            <w:vMerge/>
            <w:vAlign w:val="center"/>
          </w:tcPr>
          <w:p w14:paraId="3E79995F" w14:textId="77777777" w:rsidR="00EC70A7" w:rsidRPr="00204E06" w:rsidRDefault="00EC70A7" w:rsidP="00962C2E">
            <w:pPr>
              <w:pStyle w:val="BodyText"/>
            </w:pPr>
          </w:p>
        </w:tc>
        <w:tc>
          <w:tcPr>
            <w:tcW w:w="3969" w:type="dxa"/>
            <w:tcBorders>
              <w:top w:val="single" w:sz="8" w:space="0" w:color="auto"/>
              <w:bottom w:val="single" w:sz="4" w:space="0" w:color="auto"/>
            </w:tcBorders>
            <w:shd w:val="clear" w:color="auto" w:fill="F2F2F2" w:themeFill="background1" w:themeFillShade="F2"/>
            <w:vAlign w:val="center"/>
          </w:tcPr>
          <w:p w14:paraId="59FDA415" w14:textId="77777777" w:rsidR="00EC70A7" w:rsidRPr="00204E06" w:rsidRDefault="00EC70A7" w:rsidP="00962C2E">
            <w:pPr>
              <w:pStyle w:val="BodyText"/>
            </w:pPr>
            <w:proofErr w:type="gramStart"/>
            <w:r w:rsidRPr="00204E06">
              <w:t>Known</w:t>
            </w:r>
            <w:proofErr w:type="gramEnd"/>
            <w:r w:rsidRPr="00204E06">
              <w:t xml:space="preserve"> standard design </w:t>
            </w:r>
          </w:p>
        </w:tc>
        <w:sdt>
          <w:sdtPr>
            <w:alias w:val="Known standard design "/>
            <w:tag w:val="Known standard design "/>
            <w:id w:val="1864017235"/>
            <w:placeholder>
              <w:docPart w:val="158834CFA548455D84E29E94B144D921"/>
            </w:placeholder>
            <w:showingPlcHdr/>
            <w:dropDownList>
              <w:listItem w:value="Choose an item."/>
              <w:listItem w:displayText="Not Applicable " w:value="Not Applicable "/>
              <w:listItem w:displayText="Canterbury Block (CANTY)" w:value="Canterbury Block (CANTY)"/>
              <w:listItem w:displayText="Canterbury Intermediate Block (CANTINT)" w:value="Canterbury Intermediate Block (CANTINT)"/>
              <w:listItem w:displayText="Dominion Block (DOM)" w:value="Dominion Block (DOM)"/>
              <w:listItem w:displayText="Nelson Single Storey Block (NEL1)" w:value="Nelson Single Storey Block (NEL1)"/>
              <w:listItem w:displayText="Open Plan Block (OPAIR)" w:value="Open Plan Block (OPAIR)"/>
              <w:listItem w:displayText="Open Air Veranda Block (VRNDA)" w:value="Open Air Veranda Block (VRNDA)"/>
              <w:listItem w:displayText="S68 Block (S68 Generic)" w:value="S68 Block (S68 Generic)"/>
              <w:listItem w:displayText="Whanau Block (Whanau)" w:value="Whanau Block (Whanau)"/>
              <w:listItem w:displayText="1950s Single Storey Block (150)" w:value="1950s Single Storey Block (150)"/>
              <w:listItem w:displayText="Woolston Block (Woolston)" w:value="Woolston Block (Woolston)"/>
              <w:listItem w:displayText="Aranui Block (Aranui)" w:value="Aranui Block (Aranui)"/>
              <w:listItem w:displayText="CEBUS block (CEB1, CEB2, CEB3 &amp; CEB4)" w:value="CEBUS block (CEB1, CEB2, CEB3 &amp; CEB4)"/>
              <w:listItem w:displayText="Laing's Block (LAING)" w:value="Laing's Block (LAING)"/>
              <w:listItem w:displayText="Nayland Block (NAYL)" w:value="Nayland Block (NAYL)"/>
              <w:listItem w:displayText="Opus Modular Classroom Block (OPUS)" w:value="Opus Modular Classroom Block (OPUS)"/>
              <w:listItem w:displayText="Otago Education Board (OBE1, OBE2 and OBE3)" w:value="Otago Education Board (OBE1, OBE2 and OBE3)"/>
              <w:listItem w:displayText="Paul Wilkin Design Block (WSW)" w:value="Paul Wilkin Design Block (WSW)"/>
              <w:listItem w:displayText="Portacom Block (Portacom)" w:value="Portacom Block (Portacom)"/>
              <w:listItem w:displayText="UNIT Block (UNIT)" w:value="UNIT Block (UNIT)"/>
              <w:listItem w:displayText="S68 Administration Buildings (S69 Admin)" w:value="S68 Administration Buildings (S69 Admin)"/>
              <w:listItem w:displayText="S68 Technology Buildings (S68 AC)" w:value="S68 Technology Buildings (S68 AC)"/>
              <w:listItem w:displayText="D68 Arts and Craft Block and Hall (S68AC)" w:value="D68 Arts and Craft Block and Hall (S68AC)"/>
              <w:listItem w:displayText="S68 Gymnasia (S68GYM)" w:value="S68 Gymnasia (S68GYM)"/>
              <w:listItem w:displayText="S68 Libraries (S68LIB)" w:value="S68 Libraries (S68LIB)"/>
              <w:listItem w:displayText="Nelson Block Libraries (NELIB)" w:value="Nelson Block Libraries (NELIB)"/>
              <w:listItem w:displayText="Primary School Halls with Basements (PrimHallBase)" w:value="Primary School Halls with Basements (PrimHallBase)"/>
              <w:listItem w:displayText="Primary School Halls without Basements (PrimHallNoBase)" w:value="Primary School Halls without Basements (PrimHallNoBase)"/>
              <w:listItem w:displayText="Nelson Two Storey Block (NEL2H)" w:value="Nelson Two Storey Block (NEL2H)"/>
              <w:listItem w:displayText="Nelson Two Storey 8 Classroom Block (NEL28)" w:value="Nelson Two Storey 8 Classroom Block (NEL28)"/>
              <w:listItem w:displayText="Nelson Two Storey 1970s Block (NEL270)" w:value="Nelson Two Storey 1970s Block (NEL270)"/>
              <w:listItem w:displayText="12 Classroom Two Storey Block (212)" w:value="12 Classroom Two Storey Block (212)"/>
              <w:listItem w:displayText="1950s Two Storey Block (250)" w:value="1950s Two Storey Block (250)"/>
            </w:dropDownList>
          </w:sdtPr>
          <w:sdtEndPr/>
          <w:sdtContent>
            <w:tc>
              <w:tcPr>
                <w:tcW w:w="3969" w:type="dxa"/>
                <w:tcBorders>
                  <w:top w:val="single" w:sz="8" w:space="0" w:color="auto"/>
                  <w:bottom w:val="single" w:sz="4" w:space="0" w:color="auto"/>
                </w:tcBorders>
                <w:shd w:val="clear" w:color="auto" w:fill="F2F2F2" w:themeFill="background1" w:themeFillShade="F2"/>
                <w:vAlign w:val="center"/>
              </w:tcPr>
              <w:p w14:paraId="728C99E9" w14:textId="77777777" w:rsidR="00EC70A7" w:rsidRPr="00204E06" w:rsidRDefault="00EC70A7" w:rsidP="00962C2E">
                <w:pPr>
                  <w:pStyle w:val="BodyText"/>
                </w:pPr>
                <w:r w:rsidRPr="006D1A68">
                  <w:rPr>
                    <w:rStyle w:val="PlaceholderText"/>
                  </w:rPr>
                  <w:t>Choose an item.</w:t>
                </w:r>
              </w:p>
            </w:tc>
          </w:sdtContent>
        </w:sdt>
      </w:tr>
      <w:tr w:rsidR="00EC70A7" w:rsidRPr="00752AA1" w14:paraId="2BBCD4CC" w14:textId="77777777" w:rsidTr="4792DAAF">
        <w:tc>
          <w:tcPr>
            <w:tcW w:w="1701" w:type="dxa"/>
            <w:vMerge/>
            <w:vAlign w:val="center"/>
          </w:tcPr>
          <w:p w14:paraId="794380B0" w14:textId="77777777" w:rsidR="00EC70A7" w:rsidRPr="00204E06" w:rsidRDefault="00EC70A7" w:rsidP="00962C2E">
            <w:pPr>
              <w:pStyle w:val="BodyText"/>
            </w:pPr>
          </w:p>
        </w:tc>
        <w:tc>
          <w:tcPr>
            <w:tcW w:w="3969" w:type="dxa"/>
            <w:tcBorders>
              <w:top w:val="single" w:sz="4" w:space="0" w:color="auto"/>
              <w:bottom w:val="single" w:sz="4" w:space="0" w:color="auto"/>
            </w:tcBorders>
            <w:shd w:val="clear" w:color="auto" w:fill="F2F2F2" w:themeFill="background1" w:themeFillShade="F2"/>
            <w:vAlign w:val="center"/>
          </w:tcPr>
          <w:p w14:paraId="2DACCE62" w14:textId="77777777" w:rsidR="00EC70A7" w:rsidRPr="00204E06" w:rsidRDefault="00EC70A7" w:rsidP="00962C2E">
            <w:pPr>
              <w:pStyle w:val="BodyText"/>
            </w:pPr>
            <w:r w:rsidRPr="00204E06">
              <w:t>Number of levels (excluding mezzanines or part basements)</w:t>
            </w:r>
          </w:p>
        </w:tc>
        <w:tc>
          <w:tcPr>
            <w:tcW w:w="3969" w:type="dxa"/>
            <w:tcBorders>
              <w:top w:val="single" w:sz="4" w:space="0" w:color="auto"/>
              <w:bottom w:val="single" w:sz="4" w:space="0" w:color="auto"/>
            </w:tcBorders>
            <w:shd w:val="clear" w:color="auto" w:fill="F2F2F2" w:themeFill="background1" w:themeFillShade="F2"/>
            <w:vAlign w:val="center"/>
          </w:tcPr>
          <w:p w14:paraId="5976558C" w14:textId="77777777" w:rsidR="00EC70A7" w:rsidRPr="00204E06" w:rsidRDefault="00EC70A7" w:rsidP="00962C2E">
            <w:pPr>
              <w:pStyle w:val="BodyText"/>
            </w:pPr>
          </w:p>
        </w:tc>
      </w:tr>
      <w:tr w:rsidR="00EC70A7" w:rsidRPr="00752AA1" w14:paraId="591CCCF7" w14:textId="77777777" w:rsidTr="4792DAAF">
        <w:tc>
          <w:tcPr>
            <w:tcW w:w="1701" w:type="dxa"/>
            <w:vMerge/>
            <w:vAlign w:val="center"/>
          </w:tcPr>
          <w:p w14:paraId="063C5008" w14:textId="77777777" w:rsidR="00EC70A7" w:rsidRPr="00204E06" w:rsidRDefault="00EC70A7" w:rsidP="00962C2E">
            <w:pPr>
              <w:pStyle w:val="BodyText"/>
            </w:pPr>
          </w:p>
        </w:tc>
        <w:tc>
          <w:tcPr>
            <w:tcW w:w="3969" w:type="dxa"/>
            <w:tcBorders>
              <w:top w:val="single" w:sz="4" w:space="0" w:color="auto"/>
              <w:bottom w:val="single" w:sz="4" w:space="0" w:color="auto"/>
            </w:tcBorders>
            <w:shd w:val="clear" w:color="auto" w:fill="F2F2F2" w:themeFill="background1" w:themeFillShade="F2"/>
            <w:vAlign w:val="center"/>
          </w:tcPr>
          <w:p w14:paraId="52D7060B" w14:textId="77777777" w:rsidR="00EC70A7" w:rsidRPr="00204E06" w:rsidRDefault="00EC70A7" w:rsidP="00962C2E">
            <w:pPr>
              <w:pStyle w:val="BodyText"/>
            </w:pPr>
            <w:r w:rsidRPr="00204E06">
              <w:rPr>
                <w:rFonts w:eastAsia="Calibri"/>
              </w:rPr>
              <w:t>Primary structure</w:t>
            </w:r>
          </w:p>
        </w:tc>
        <w:tc>
          <w:tcPr>
            <w:tcW w:w="3969" w:type="dxa"/>
            <w:tcBorders>
              <w:top w:val="single" w:sz="4" w:space="0" w:color="auto"/>
              <w:bottom w:val="single" w:sz="4" w:space="0" w:color="auto"/>
            </w:tcBorders>
            <w:shd w:val="clear" w:color="auto" w:fill="F2F2F2" w:themeFill="background1" w:themeFillShade="F2"/>
            <w:vAlign w:val="center"/>
          </w:tcPr>
          <w:p w14:paraId="1E0FA43F" w14:textId="77777777" w:rsidR="00EC70A7" w:rsidRPr="00204E06" w:rsidRDefault="00EC70A7" w:rsidP="00962C2E">
            <w:pPr>
              <w:pStyle w:val="BodyText"/>
              <w:rPr>
                <w:color w:val="000000"/>
                <w:lang w:eastAsia="en-NZ"/>
              </w:rPr>
            </w:pPr>
            <w:r w:rsidRPr="00204E06">
              <w:rPr>
                <w:rFonts w:eastAsia="Calibri"/>
                <w:highlight w:val="lightGray"/>
              </w:rPr>
              <w:t>&lt;describe the primary lateral load resisting system&gt;</w:t>
            </w:r>
          </w:p>
        </w:tc>
      </w:tr>
      <w:tr w:rsidR="00EC70A7" w:rsidRPr="00752AA1" w14:paraId="2666CE60" w14:textId="77777777" w:rsidTr="4792DAAF">
        <w:tc>
          <w:tcPr>
            <w:tcW w:w="1701" w:type="dxa"/>
            <w:vMerge/>
            <w:vAlign w:val="center"/>
          </w:tcPr>
          <w:p w14:paraId="40F015E5" w14:textId="77777777" w:rsidR="00EC70A7" w:rsidRPr="00204E06" w:rsidRDefault="00EC70A7" w:rsidP="00962C2E">
            <w:pPr>
              <w:pStyle w:val="BodyText"/>
            </w:pPr>
          </w:p>
        </w:tc>
        <w:tc>
          <w:tcPr>
            <w:tcW w:w="3969" w:type="dxa"/>
            <w:tcBorders>
              <w:top w:val="single" w:sz="4" w:space="0" w:color="auto"/>
              <w:bottom w:val="single" w:sz="4" w:space="0" w:color="auto"/>
            </w:tcBorders>
            <w:shd w:val="clear" w:color="auto" w:fill="F2F2F2" w:themeFill="background1" w:themeFillShade="F2"/>
            <w:vAlign w:val="center"/>
          </w:tcPr>
          <w:p w14:paraId="5584B6D3" w14:textId="77777777" w:rsidR="00EC70A7" w:rsidRPr="00204E06" w:rsidRDefault="00EC70A7" w:rsidP="00962C2E">
            <w:pPr>
              <w:pStyle w:val="BodyText"/>
              <w:rPr>
                <w:rFonts w:eastAsia="Calibri"/>
              </w:rPr>
            </w:pPr>
            <w:r w:rsidRPr="00204E06">
              <w:rPr>
                <w:rFonts w:eastAsia="Calibri"/>
              </w:rPr>
              <w:t xml:space="preserve">Secondary structure </w:t>
            </w:r>
          </w:p>
          <w:p w14:paraId="5F66A52D" w14:textId="77777777" w:rsidR="00EC70A7" w:rsidRPr="00204E06" w:rsidRDefault="00EC70A7" w:rsidP="00962C2E">
            <w:pPr>
              <w:pStyle w:val="BodyText"/>
            </w:pPr>
            <w:r w:rsidRPr="00204E06">
              <w:rPr>
                <w:rFonts w:eastAsia="Calibri"/>
              </w:rPr>
              <w:t>(incl. heavy non-structural elements)</w:t>
            </w:r>
          </w:p>
        </w:tc>
        <w:tc>
          <w:tcPr>
            <w:tcW w:w="3969" w:type="dxa"/>
            <w:tcBorders>
              <w:top w:val="single" w:sz="4" w:space="0" w:color="auto"/>
              <w:bottom w:val="single" w:sz="4" w:space="0" w:color="auto"/>
            </w:tcBorders>
            <w:shd w:val="clear" w:color="auto" w:fill="F2F2F2" w:themeFill="background1" w:themeFillShade="F2"/>
            <w:vAlign w:val="center"/>
          </w:tcPr>
          <w:p w14:paraId="7FDB9818" w14:textId="77777777" w:rsidR="00EC70A7" w:rsidRPr="00204E06" w:rsidRDefault="00EC70A7" w:rsidP="00962C2E">
            <w:pPr>
              <w:pStyle w:val="BodyText"/>
              <w:rPr>
                <w:color w:val="000000"/>
                <w:lang w:eastAsia="en-NZ"/>
              </w:rPr>
            </w:pPr>
            <w:r w:rsidRPr="00204E06">
              <w:rPr>
                <w:rFonts w:eastAsia="Calibri"/>
                <w:highlight w:val="lightGray"/>
              </w:rPr>
              <w:t>&lt;outline any relevant secondary structure&gt;</w:t>
            </w:r>
          </w:p>
        </w:tc>
      </w:tr>
      <w:tr w:rsidR="00EC70A7" w:rsidRPr="00752AA1" w14:paraId="2DC38907" w14:textId="77777777" w:rsidTr="4792DAAF">
        <w:tc>
          <w:tcPr>
            <w:tcW w:w="1701" w:type="dxa"/>
            <w:vMerge/>
            <w:vAlign w:val="center"/>
          </w:tcPr>
          <w:p w14:paraId="510803E1" w14:textId="77777777" w:rsidR="00EC70A7" w:rsidRPr="00204E06" w:rsidRDefault="00EC70A7" w:rsidP="00962C2E">
            <w:pPr>
              <w:pStyle w:val="BodyText"/>
            </w:pPr>
          </w:p>
        </w:tc>
        <w:tc>
          <w:tcPr>
            <w:tcW w:w="3969" w:type="dxa"/>
            <w:tcBorders>
              <w:top w:val="single" w:sz="4" w:space="0" w:color="auto"/>
              <w:bottom w:val="single" w:sz="4" w:space="0" w:color="auto"/>
            </w:tcBorders>
            <w:shd w:val="clear" w:color="auto" w:fill="F2F2F2" w:themeFill="background1" w:themeFillShade="F2"/>
            <w:vAlign w:val="center"/>
          </w:tcPr>
          <w:p w14:paraId="3B89A1C2" w14:textId="77777777" w:rsidR="00EC70A7" w:rsidRPr="00204E06" w:rsidRDefault="00EC70A7" w:rsidP="00962C2E">
            <w:pPr>
              <w:pStyle w:val="BodyText"/>
            </w:pPr>
            <w:r w:rsidRPr="00204E06">
              <w:rPr>
                <w:rFonts w:eastAsia="Calibri"/>
              </w:rPr>
              <w:t>Previous seismic strengthening or alterations, and date</w:t>
            </w:r>
          </w:p>
        </w:tc>
        <w:tc>
          <w:tcPr>
            <w:tcW w:w="3969" w:type="dxa"/>
            <w:tcBorders>
              <w:top w:val="single" w:sz="4" w:space="0" w:color="auto"/>
              <w:bottom w:val="single" w:sz="4" w:space="0" w:color="auto"/>
            </w:tcBorders>
            <w:shd w:val="clear" w:color="auto" w:fill="F2F2F2" w:themeFill="background1" w:themeFillShade="F2"/>
            <w:vAlign w:val="center"/>
          </w:tcPr>
          <w:p w14:paraId="2A0F7335" w14:textId="77777777" w:rsidR="00EC70A7" w:rsidRPr="00204E06" w:rsidRDefault="00EC70A7" w:rsidP="00962C2E">
            <w:pPr>
              <w:pStyle w:val="BodyText"/>
              <w:rPr>
                <w:color w:val="000000"/>
                <w:lang w:eastAsia="en-NZ"/>
              </w:rPr>
            </w:pPr>
            <w:r w:rsidRPr="00204E06">
              <w:rPr>
                <w:rFonts w:eastAsia="Calibri"/>
                <w:highlight w:val="lightGray"/>
              </w:rPr>
              <w:t>&lt;outline previous structural strengthening or alterations and date&gt;</w:t>
            </w:r>
          </w:p>
        </w:tc>
      </w:tr>
      <w:tr w:rsidR="00EC70A7" w:rsidRPr="00752AA1" w14:paraId="19C070B8" w14:textId="77777777" w:rsidTr="4792DAAF">
        <w:tc>
          <w:tcPr>
            <w:tcW w:w="1701" w:type="dxa"/>
            <w:vMerge/>
            <w:vAlign w:val="center"/>
          </w:tcPr>
          <w:p w14:paraId="416CA40A" w14:textId="77777777" w:rsidR="00EC70A7" w:rsidRPr="00204E06" w:rsidRDefault="00EC70A7" w:rsidP="00962C2E">
            <w:pPr>
              <w:pStyle w:val="BodyText"/>
            </w:pPr>
          </w:p>
        </w:tc>
        <w:tc>
          <w:tcPr>
            <w:tcW w:w="3969" w:type="dxa"/>
            <w:tcBorders>
              <w:top w:val="single" w:sz="4" w:space="0" w:color="auto"/>
              <w:bottom w:val="single" w:sz="4" w:space="0" w:color="auto"/>
            </w:tcBorders>
            <w:shd w:val="clear" w:color="auto" w:fill="F2F2F2" w:themeFill="background1" w:themeFillShade="F2"/>
            <w:vAlign w:val="center"/>
          </w:tcPr>
          <w:p w14:paraId="7FDDECF2" w14:textId="77777777" w:rsidR="00EC70A7" w:rsidRPr="00204E06" w:rsidRDefault="00EC70A7" w:rsidP="00962C2E">
            <w:pPr>
              <w:pStyle w:val="BodyText"/>
            </w:pPr>
            <w:r w:rsidRPr="00204E06">
              <w:rPr>
                <w:rFonts w:eastAsia="Calibri"/>
              </w:rPr>
              <w:t xml:space="preserve">Current </w:t>
            </w:r>
            <w:r>
              <w:rPr>
                <w:rFonts w:eastAsia="Calibri"/>
              </w:rPr>
              <w:t>u</w:t>
            </w:r>
            <w:r w:rsidRPr="00204E06">
              <w:rPr>
                <w:rFonts w:eastAsia="Calibri"/>
              </w:rPr>
              <w:t>sage</w:t>
            </w:r>
          </w:p>
        </w:tc>
        <w:tc>
          <w:tcPr>
            <w:tcW w:w="3969" w:type="dxa"/>
            <w:tcBorders>
              <w:top w:val="single" w:sz="4" w:space="0" w:color="auto"/>
              <w:bottom w:val="single" w:sz="4" w:space="0" w:color="auto"/>
            </w:tcBorders>
            <w:shd w:val="clear" w:color="auto" w:fill="F2F2F2" w:themeFill="background1" w:themeFillShade="F2"/>
            <w:vAlign w:val="center"/>
          </w:tcPr>
          <w:p w14:paraId="7FD7ED88" w14:textId="77777777" w:rsidR="00EC70A7" w:rsidRPr="00204E06" w:rsidRDefault="00EC70A7" w:rsidP="00962C2E">
            <w:pPr>
              <w:pStyle w:val="BodyText"/>
              <w:rPr>
                <w:color w:val="000000"/>
                <w:lang w:eastAsia="en-NZ"/>
              </w:rPr>
            </w:pPr>
            <w:r w:rsidRPr="00204E06">
              <w:rPr>
                <w:color w:val="000000"/>
                <w:highlight w:val="lightGray"/>
                <w:lang w:eastAsia="en-NZ"/>
              </w:rPr>
              <w:t xml:space="preserve">&lt;outline the use of the building e.g. classroom block, administration building, </w:t>
            </w:r>
            <w:proofErr w:type="gramStart"/>
            <w:r w:rsidRPr="00204E06">
              <w:rPr>
                <w:color w:val="000000"/>
                <w:highlight w:val="lightGray"/>
                <w:lang w:eastAsia="en-NZ"/>
              </w:rPr>
              <w:t>gum</w:t>
            </w:r>
            <w:proofErr w:type="gramEnd"/>
            <w:r w:rsidRPr="00204E06">
              <w:rPr>
                <w:color w:val="000000"/>
                <w:highlight w:val="lightGray"/>
                <w:lang w:eastAsia="en-NZ"/>
              </w:rPr>
              <w:t xml:space="preserve">, hall </w:t>
            </w:r>
            <w:proofErr w:type="spellStart"/>
            <w:r w:rsidRPr="00204E06">
              <w:rPr>
                <w:color w:val="000000"/>
                <w:highlight w:val="lightGray"/>
                <w:lang w:eastAsia="en-NZ"/>
              </w:rPr>
              <w:t>etc</w:t>
            </w:r>
            <w:proofErr w:type="spellEnd"/>
            <w:r w:rsidRPr="00204E06">
              <w:rPr>
                <w:color w:val="000000"/>
                <w:highlight w:val="lightGray"/>
                <w:lang w:eastAsia="en-NZ"/>
              </w:rPr>
              <w:t>&gt;</w:t>
            </w:r>
          </w:p>
        </w:tc>
      </w:tr>
      <w:tr w:rsidR="00EC70A7" w:rsidRPr="00752AA1" w14:paraId="71AA6F8D" w14:textId="77777777" w:rsidTr="4792DAAF">
        <w:tc>
          <w:tcPr>
            <w:tcW w:w="1701" w:type="dxa"/>
            <w:vMerge w:val="restart"/>
            <w:tcBorders>
              <w:top w:val="single" w:sz="8" w:space="0" w:color="auto"/>
            </w:tcBorders>
            <w:shd w:val="clear" w:color="auto" w:fill="D9D9D9" w:themeFill="background1" w:themeFillShade="D9"/>
            <w:vAlign w:val="center"/>
          </w:tcPr>
          <w:p w14:paraId="06B1157E" w14:textId="77777777" w:rsidR="00EC70A7" w:rsidRPr="00204E06" w:rsidRDefault="00EC70A7" w:rsidP="00962C2E">
            <w:pPr>
              <w:pStyle w:val="BodyText"/>
            </w:pPr>
            <w:r w:rsidRPr="00204E06">
              <w:t>Assessment Information</w:t>
            </w:r>
          </w:p>
        </w:tc>
        <w:tc>
          <w:tcPr>
            <w:tcW w:w="3969" w:type="dxa"/>
            <w:tcBorders>
              <w:top w:val="single" w:sz="8" w:space="0" w:color="auto"/>
              <w:bottom w:val="single" w:sz="4" w:space="0" w:color="auto"/>
            </w:tcBorders>
            <w:shd w:val="clear" w:color="auto" w:fill="FFFFFF" w:themeFill="background1"/>
            <w:vAlign w:val="center"/>
          </w:tcPr>
          <w:p w14:paraId="529243A9" w14:textId="77777777" w:rsidR="00EC70A7" w:rsidRPr="00204E06" w:rsidRDefault="00EC70A7" w:rsidP="00962C2E">
            <w:pPr>
              <w:pStyle w:val="BodyText"/>
            </w:pPr>
            <w:r w:rsidRPr="00204E06">
              <w:t>Assessment type</w:t>
            </w:r>
          </w:p>
        </w:tc>
        <w:tc>
          <w:tcPr>
            <w:tcW w:w="3969" w:type="dxa"/>
            <w:tcBorders>
              <w:top w:val="single" w:sz="8" w:space="0" w:color="auto"/>
              <w:bottom w:val="single" w:sz="4" w:space="0" w:color="auto"/>
            </w:tcBorders>
            <w:shd w:val="clear" w:color="auto" w:fill="FFFFFF" w:themeFill="background1"/>
            <w:vAlign w:val="center"/>
          </w:tcPr>
          <w:p w14:paraId="503A8FC6" w14:textId="77777777" w:rsidR="00EC70A7" w:rsidRPr="00204E06" w:rsidRDefault="005F5901" w:rsidP="00962C2E">
            <w:pPr>
              <w:pStyle w:val="BodyText"/>
              <w:rPr>
                <w:rFonts w:cstheme="majorBidi"/>
              </w:rPr>
            </w:pPr>
            <w:sdt>
              <w:sdtPr>
                <w:rPr>
                  <w:rFonts w:cstheme="majorBidi"/>
                </w:rPr>
                <w:alias w:val="Assessment Type"/>
                <w:tag w:val="Assessment Type"/>
                <w:id w:val="-590241989"/>
                <w:placeholder>
                  <w:docPart w:val="158834CFA548455D84E29E94B144D921"/>
                </w:placeholder>
                <w:showingPlcHdr/>
                <w:dropDownList>
                  <w:listItem w:value="Choose an item."/>
                  <w:listItem w:displayText="Initial Seismic Assessment (ISA)" w:value="Initial Seismic Assessment (ISA)"/>
                  <w:listItem w:displayText="Targeted Seismic Assessment (TSA)" w:value="Targeted Seismic Assessment (TSA)"/>
                  <w:listItem w:displayText="Detailed Seismic Assessment (DSA)" w:value="Detailed Seismic Assessment (DSA)"/>
                </w:dropDownList>
              </w:sdtPr>
              <w:sdtEndPr/>
              <w:sdtContent>
                <w:r w:rsidR="00EC70A7" w:rsidRPr="006D1A68">
                  <w:rPr>
                    <w:rStyle w:val="PlaceholderText"/>
                  </w:rPr>
                  <w:t>Choose an item.</w:t>
                </w:r>
              </w:sdtContent>
            </w:sdt>
          </w:p>
        </w:tc>
      </w:tr>
      <w:tr w:rsidR="00EC70A7" w:rsidRPr="00752AA1" w14:paraId="35371A09" w14:textId="77777777" w:rsidTr="4792DAAF">
        <w:tc>
          <w:tcPr>
            <w:tcW w:w="1701" w:type="dxa"/>
            <w:vMerge/>
            <w:vAlign w:val="center"/>
          </w:tcPr>
          <w:p w14:paraId="32865F25" w14:textId="77777777" w:rsidR="00EC70A7" w:rsidRPr="00204E06" w:rsidRDefault="00EC70A7" w:rsidP="00962C2E">
            <w:pPr>
              <w:pStyle w:val="BodyText"/>
            </w:pPr>
          </w:p>
        </w:tc>
        <w:tc>
          <w:tcPr>
            <w:tcW w:w="3969" w:type="dxa"/>
            <w:tcBorders>
              <w:top w:val="single" w:sz="8" w:space="0" w:color="auto"/>
              <w:bottom w:val="single" w:sz="4" w:space="0" w:color="auto"/>
            </w:tcBorders>
            <w:shd w:val="clear" w:color="auto" w:fill="FFFFFF" w:themeFill="background1"/>
            <w:vAlign w:val="center"/>
          </w:tcPr>
          <w:p w14:paraId="67FCF012" w14:textId="77777777" w:rsidR="00EC70A7" w:rsidRPr="00204E06" w:rsidRDefault="00EC70A7" w:rsidP="00962C2E">
            <w:pPr>
              <w:pStyle w:val="BodyText"/>
            </w:pPr>
            <w:r w:rsidRPr="00204E06">
              <w:t xml:space="preserve">Date building inspected </w:t>
            </w:r>
          </w:p>
        </w:tc>
        <w:tc>
          <w:tcPr>
            <w:tcW w:w="3969" w:type="dxa"/>
            <w:tcBorders>
              <w:top w:val="single" w:sz="8" w:space="0" w:color="auto"/>
              <w:bottom w:val="single" w:sz="4" w:space="0" w:color="auto"/>
            </w:tcBorders>
            <w:shd w:val="clear" w:color="auto" w:fill="FFFFFF" w:themeFill="background1"/>
            <w:vAlign w:val="center"/>
          </w:tcPr>
          <w:p w14:paraId="6D92D660" w14:textId="77777777" w:rsidR="00EC70A7" w:rsidRPr="00204E06" w:rsidRDefault="00EC70A7" w:rsidP="00962C2E">
            <w:pPr>
              <w:pStyle w:val="BodyText"/>
            </w:pPr>
            <w:r w:rsidRPr="00204E06">
              <w:rPr>
                <w:color w:val="000000"/>
                <w:highlight w:val="lightGray"/>
                <w:lang w:eastAsia="en-NZ"/>
              </w:rPr>
              <w:t>&lt;xx/xx/</w:t>
            </w:r>
            <w:proofErr w:type="spellStart"/>
            <w:r w:rsidRPr="00204E06">
              <w:rPr>
                <w:color w:val="000000"/>
                <w:highlight w:val="lightGray"/>
                <w:lang w:eastAsia="en-NZ"/>
              </w:rPr>
              <w:t>xxxx</w:t>
            </w:r>
            <w:proofErr w:type="spellEnd"/>
            <w:r w:rsidRPr="00204E06">
              <w:rPr>
                <w:color w:val="000000"/>
                <w:highlight w:val="lightGray"/>
                <w:lang w:eastAsia="en-NZ"/>
              </w:rPr>
              <w:t>&gt;</w:t>
            </w:r>
          </w:p>
        </w:tc>
      </w:tr>
      <w:tr w:rsidR="00EC70A7" w:rsidRPr="00752AA1" w14:paraId="6162978B" w14:textId="77777777" w:rsidTr="4792DAAF">
        <w:tc>
          <w:tcPr>
            <w:tcW w:w="1701" w:type="dxa"/>
            <w:vMerge/>
            <w:vAlign w:val="center"/>
          </w:tcPr>
          <w:p w14:paraId="1DEE9A2C" w14:textId="77777777" w:rsidR="00EC70A7" w:rsidRPr="00204E06" w:rsidRDefault="00EC70A7" w:rsidP="00962C2E">
            <w:pPr>
              <w:pStyle w:val="BodyText"/>
            </w:pPr>
          </w:p>
        </w:tc>
        <w:tc>
          <w:tcPr>
            <w:tcW w:w="3969" w:type="dxa"/>
            <w:tcBorders>
              <w:top w:val="single" w:sz="4" w:space="0" w:color="auto"/>
            </w:tcBorders>
            <w:shd w:val="clear" w:color="auto" w:fill="FFFFFF" w:themeFill="background1"/>
            <w:vAlign w:val="center"/>
          </w:tcPr>
          <w:p w14:paraId="659D47B9" w14:textId="77777777" w:rsidR="00EC70A7" w:rsidRPr="00204E06" w:rsidRDefault="00EC70A7" w:rsidP="00962C2E">
            <w:pPr>
              <w:pStyle w:val="BodyText"/>
            </w:pPr>
            <w:r w:rsidRPr="00204E06">
              <w:t>NBS rating (Importance Level)</w:t>
            </w:r>
          </w:p>
        </w:tc>
        <w:tc>
          <w:tcPr>
            <w:tcW w:w="3969" w:type="dxa"/>
            <w:tcBorders>
              <w:top w:val="single" w:sz="4" w:space="0" w:color="auto"/>
            </w:tcBorders>
            <w:shd w:val="clear" w:color="auto" w:fill="FFFFFF" w:themeFill="background1"/>
            <w:vAlign w:val="center"/>
          </w:tcPr>
          <w:p w14:paraId="5DD577D2" w14:textId="77777777" w:rsidR="00EC70A7" w:rsidRPr="00204E06" w:rsidRDefault="00EC70A7" w:rsidP="00962C2E">
            <w:pPr>
              <w:pStyle w:val="BodyText"/>
            </w:pPr>
            <w:r w:rsidRPr="00204E06">
              <w:rPr>
                <w:color w:val="000000"/>
                <w:highlight w:val="lightGray"/>
                <w:lang w:eastAsia="en-NZ"/>
              </w:rPr>
              <w:t>&lt;XX</w:t>
            </w:r>
            <w:r w:rsidRPr="00AD1954">
              <w:rPr>
                <w:i/>
                <w:iCs/>
                <w:color w:val="000000"/>
                <w:highlight w:val="lightGray"/>
                <w:lang w:eastAsia="en-NZ"/>
              </w:rPr>
              <w:t>%NBS</w:t>
            </w:r>
            <w:r w:rsidRPr="00204E06">
              <w:rPr>
                <w:color w:val="000000"/>
                <w:highlight w:val="lightGray"/>
                <w:lang w:eastAsia="en-NZ"/>
              </w:rPr>
              <w:t xml:space="preserve"> (ILX)&gt;</w:t>
            </w:r>
          </w:p>
        </w:tc>
      </w:tr>
      <w:tr w:rsidR="00EC70A7" w:rsidRPr="00752AA1" w14:paraId="2E86BDEE" w14:textId="77777777" w:rsidTr="4792DAAF">
        <w:tc>
          <w:tcPr>
            <w:tcW w:w="1701" w:type="dxa"/>
            <w:vMerge/>
            <w:vAlign w:val="center"/>
          </w:tcPr>
          <w:p w14:paraId="1E5C8AB0" w14:textId="77777777" w:rsidR="00EC70A7" w:rsidRPr="00204E06" w:rsidRDefault="00EC70A7" w:rsidP="00962C2E">
            <w:pPr>
              <w:pStyle w:val="BodyText"/>
            </w:pPr>
          </w:p>
        </w:tc>
        <w:tc>
          <w:tcPr>
            <w:tcW w:w="3969" w:type="dxa"/>
            <w:tcBorders>
              <w:top w:val="single" w:sz="4" w:space="0" w:color="auto"/>
            </w:tcBorders>
            <w:shd w:val="clear" w:color="auto" w:fill="FFFFFF" w:themeFill="background1"/>
            <w:vAlign w:val="center"/>
          </w:tcPr>
          <w:p w14:paraId="5F413796" w14:textId="77777777" w:rsidR="00EC70A7" w:rsidRPr="00204E06" w:rsidRDefault="00EC70A7" w:rsidP="00962C2E">
            <w:pPr>
              <w:pStyle w:val="BodyText"/>
              <w:rPr>
                <w:rFonts w:cstheme="majorBidi"/>
              </w:rPr>
            </w:pPr>
            <w:r w:rsidRPr="7C108C34">
              <w:rPr>
                <w:rFonts w:cstheme="majorBidi"/>
              </w:rPr>
              <w:t xml:space="preserve">Significant building vulnerabilities and mode of failure </w:t>
            </w:r>
          </w:p>
        </w:tc>
        <w:tc>
          <w:tcPr>
            <w:tcW w:w="3969" w:type="dxa"/>
            <w:tcBorders>
              <w:top w:val="single" w:sz="4" w:space="0" w:color="auto"/>
            </w:tcBorders>
            <w:shd w:val="clear" w:color="auto" w:fill="FFFFFF" w:themeFill="background1"/>
            <w:vAlign w:val="center"/>
          </w:tcPr>
          <w:p w14:paraId="63FE516D" w14:textId="77777777" w:rsidR="00EC70A7" w:rsidRPr="00204E06" w:rsidRDefault="00EC70A7" w:rsidP="00962C2E">
            <w:pPr>
              <w:pStyle w:val="BodyText"/>
            </w:pPr>
          </w:p>
        </w:tc>
      </w:tr>
      <w:tr w:rsidR="00EC70A7" w:rsidRPr="00752AA1" w14:paraId="34BC0CA5" w14:textId="77777777" w:rsidTr="4792DAAF">
        <w:tc>
          <w:tcPr>
            <w:tcW w:w="1701" w:type="dxa"/>
            <w:vMerge/>
            <w:vAlign w:val="center"/>
          </w:tcPr>
          <w:p w14:paraId="7CFE542A" w14:textId="77777777" w:rsidR="00EC70A7" w:rsidRPr="00204E06" w:rsidRDefault="00EC70A7" w:rsidP="00962C2E">
            <w:pPr>
              <w:pStyle w:val="BodyText"/>
            </w:pPr>
          </w:p>
        </w:tc>
        <w:tc>
          <w:tcPr>
            <w:tcW w:w="3969" w:type="dxa"/>
            <w:shd w:val="clear" w:color="auto" w:fill="FFFFFF" w:themeFill="background1"/>
            <w:vAlign w:val="center"/>
          </w:tcPr>
          <w:p w14:paraId="43EFD0A9" w14:textId="77777777" w:rsidR="00EC70A7" w:rsidRPr="00204E06" w:rsidRDefault="00EC70A7" w:rsidP="00962C2E">
            <w:pPr>
              <w:pStyle w:val="BodyText"/>
            </w:pPr>
            <w:r w:rsidRPr="00204E06">
              <w:rPr>
                <w:rFonts w:eastAsia="Calibri"/>
              </w:rPr>
              <w:t>Geotechnical considerations</w:t>
            </w:r>
          </w:p>
        </w:tc>
        <w:tc>
          <w:tcPr>
            <w:tcW w:w="3969" w:type="dxa"/>
            <w:shd w:val="clear" w:color="auto" w:fill="FFFFFF" w:themeFill="background1"/>
            <w:vAlign w:val="center"/>
          </w:tcPr>
          <w:p w14:paraId="6224B18B" w14:textId="77777777" w:rsidR="00EC70A7" w:rsidRPr="00204E06" w:rsidRDefault="00EC70A7" w:rsidP="00962C2E">
            <w:pPr>
              <w:pStyle w:val="BodyText"/>
              <w:rPr>
                <w:color w:val="000000"/>
                <w:highlight w:val="lightGray"/>
                <w:lang w:eastAsia="en-NZ"/>
              </w:rPr>
            </w:pPr>
            <w:r w:rsidRPr="00204E06">
              <w:rPr>
                <w:color w:val="000000"/>
                <w:highlight w:val="lightGray"/>
                <w:lang w:eastAsia="en-NZ"/>
              </w:rPr>
              <w:t>&lt;add any other known/relevant geotechnical aspects such as the site topography that may influence likely building performance&gt;</w:t>
            </w:r>
          </w:p>
        </w:tc>
      </w:tr>
      <w:tr w:rsidR="00EC70A7" w:rsidRPr="00752AA1" w14:paraId="70CE7025" w14:textId="77777777" w:rsidTr="4792DAAF">
        <w:tc>
          <w:tcPr>
            <w:tcW w:w="1701" w:type="dxa"/>
            <w:vMerge/>
            <w:vAlign w:val="center"/>
          </w:tcPr>
          <w:p w14:paraId="2D3DE60B" w14:textId="77777777" w:rsidR="00EC70A7" w:rsidRPr="00204E06" w:rsidRDefault="00EC70A7" w:rsidP="00962C2E">
            <w:pPr>
              <w:pStyle w:val="BodyText"/>
            </w:pPr>
          </w:p>
        </w:tc>
        <w:tc>
          <w:tcPr>
            <w:tcW w:w="3969" w:type="dxa"/>
            <w:shd w:val="clear" w:color="auto" w:fill="FFFFFF" w:themeFill="background1"/>
            <w:vAlign w:val="center"/>
          </w:tcPr>
          <w:p w14:paraId="3AAEEE24" w14:textId="77777777" w:rsidR="00EC70A7" w:rsidRPr="00204E06" w:rsidRDefault="00EC70A7" w:rsidP="00962C2E">
            <w:pPr>
              <w:pStyle w:val="BodyText"/>
            </w:pPr>
            <w:r w:rsidRPr="00204E06">
              <w:t>Other considerations</w:t>
            </w:r>
          </w:p>
        </w:tc>
        <w:tc>
          <w:tcPr>
            <w:tcW w:w="3969" w:type="dxa"/>
            <w:shd w:val="clear" w:color="auto" w:fill="FFFFFF" w:themeFill="background1"/>
            <w:vAlign w:val="center"/>
          </w:tcPr>
          <w:p w14:paraId="63F2B31E" w14:textId="77777777" w:rsidR="00EC70A7" w:rsidRPr="00204E06" w:rsidRDefault="00EC70A7" w:rsidP="00962C2E">
            <w:pPr>
              <w:pStyle w:val="BodyText"/>
              <w:rPr>
                <w:color w:val="000000"/>
                <w:highlight w:val="lightGray"/>
                <w:lang w:eastAsia="en-NZ"/>
              </w:rPr>
            </w:pPr>
            <w:r w:rsidRPr="00204E06">
              <w:rPr>
                <w:color w:val="000000"/>
                <w:highlight w:val="lightGray"/>
                <w:lang w:eastAsia="en-NZ"/>
              </w:rPr>
              <w:t>&lt;e.g. note any significant degradation of the building observed&gt;</w:t>
            </w:r>
          </w:p>
        </w:tc>
      </w:tr>
    </w:tbl>
    <w:p w14:paraId="3388A1C2" w14:textId="77777777" w:rsidR="00EC70A7" w:rsidRDefault="00EC70A7" w:rsidP="00B86867">
      <w:pPr>
        <w:pStyle w:val="Caption"/>
        <w:keepNext/>
        <w:sectPr w:rsidR="00EC70A7" w:rsidSect="007A7D5A">
          <w:headerReference w:type="even" r:id="rId27"/>
          <w:headerReference w:type="default" r:id="rId28"/>
          <w:footerReference w:type="even" r:id="rId29"/>
          <w:footerReference w:type="default" r:id="rId30"/>
          <w:headerReference w:type="first" r:id="rId31"/>
          <w:footerReference w:type="first" r:id="rId32"/>
          <w:pgSz w:w="11906" w:h="16838" w:code="9"/>
          <w:pgMar w:top="1134" w:right="1134" w:bottom="1135" w:left="1134" w:header="709" w:footer="709" w:gutter="0"/>
          <w:pgNumType w:start="1"/>
          <w:cols w:space="708"/>
          <w:docGrid w:linePitch="360"/>
        </w:sectPr>
      </w:pPr>
    </w:p>
    <w:p w14:paraId="34DD2063" w14:textId="2DBD9074" w:rsidR="005C08BF" w:rsidRDefault="00FA4005" w:rsidP="002F322B">
      <w:pPr>
        <w:pStyle w:val="Heading1"/>
      </w:pPr>
      <w:bookmarkStart w:id="2" w:name="_Toc220480122"/>
      <w:r>
        <w:lastRenderedPageBreak/>
        <w:t>Introduction</w:t>
      </w:r>
      <w:bookmarkEnd w:id="2"/>
      <w:r>
        <w:t xml:space="preserve"> </w:t>
      </w:r>
    </w:p>
    <w:p w14:paraId="2CE5F180" w14:textId="02376746" w:rsidR="00535C69" w:rsidRDefault="00535C69" w:rsidP="00535C69">
      <w:pPr>
        <w:pStyle w:val="Heading2"/>
      </w:pPr>
      <w:bookmarkStart w:id="3" w:name="_Toc220480123"/>
      <w:r>
        <w:t>Background</w:t>
      </w:r>
      <w:bookmarkEnd w:id="3"/>
      <w:r w:rsidR="008100E0">
        <w:t xml:space="preserve"> </w:t>
      </w:r>
    </w:p>
    <w:p w14:paraId="12574DE9" w14:textId="06A34685" w:rsidR="00E02943" w:rsidRDefault="43EDAD26" w:rsidP="00962C2E">
      <w:pPr>
        <w:pStyle w:val="BodyText"/>
      </w:pPr>
      <w:r w:rsidRPr="00CA51F9">
        <w:rPr>
          <w:rFonts w:eastAsia="Times New Roman"/>
          <w:color w:val="000000"/>
          <w:highlight w:val="lightGray"/>
          <w:lang w:val="en-US" w:eastAsia="en-NZ"/>
        </w:rPr>
        <w:t>&lt;</w:t>
      </w:r>
      <w:r w:rsidR="34D99793" w:rsidRPr="00CA51F9">
        <w:rPr>
          <w:rFonts w:eastAsia="Times New Roman"/>
          <w:color w:val="000000"/>
          <w:highlight w:val="lightGray"/>
          <w:lang w:val="en-US" w:eastAsia="en-NZ"/>
        </w:rPr>
        <w:t>Consultant X</w:t>
      </w:r>
      <w:r w:rsidRPr="00CA51F9">
        <w:rPr>
          <w:rFonts w:eastAsia="Times New Roman"/>
          <w:color w:val="000000"/>
          <w:highlight w:val="lightGray"/>
          <w:lang w:val="en-US" w:eastAsia="en-NZ"/>
        </w:rPr>
        <w:t>&gt;</w:t>
      </w:r>
      <w:r w:rsidR="34D99793">
        <w:t xml:space="preserve"> ha</w:t>
      </w:r>
      <w:r w:rsidR="73E1863A">
        <w:t>s</w:t>
      </w:r>
      <w:r w:rsidR="34D99793">
        <w:t xml:space="preserve"> been engaged by the Ministry of Education to complete a </w:t>
      </w:r>
      <w:r w:rsidR="00B90798" w:rsidRPr="00B90798">
        <w:rPr>
          <w:highlight w:val="lightGray"/>
        </w:rPr>
        <w:t>&lt;Targeted Seismic Assessment (TSA)/</w:t>
      </w:r>
      <w:r w:rsidR="34D99793" w:rsidRPr="00B90798">
        <w:rPr>
          <w:highlight w:val="lightGray"/>
        </w:rPr>
        <w:t>Detailed Seismic Assessment (DSA)</w:t>
      </w:r>
      <w:r w:rsidR="00B90798" w:rsidRPr="00B90798">
        <w:rPr>
          <w:highlight w:val="lightGray"/>
        </w:rPr>
        <w:t>&gt;</w:t>
      </w:r>
      <w:r w:rsidR="34D99793">
        <w:t xml:space="preserve"> of </w:t>
      </w:r>
      <w:r w:rsidR="34D99793" w:rsidRPr="00C01ECD">
        <w:rPr>
          <w:rFonts w:eastAsia="Times New Roman"/>
          <w:color w:val="000000"/>
          <w:highlight w:val="lightGray"/>
          <w:lang w:val="en-US" w:eastAsia="en-NZ"/>
        </w:rPr>
        <w:t>&lt;school name, building name&gt;</w:t>
      </w:r>
      <w:r w:rsidR="34D99793" w:rsidRPr="00C01ECD">
        <w:rPr>
          <w:rFonts w:eastAsia="Times New Roman"/>
          <w:color w:val="000000"/>
          <w:lang w:val="en-US" w:eastAsia="en-NZ"/>
        </w:rPr>
        <w:t>,</w:t>
      </w:r>
      <w:r w:rsidR="34D99793">
        <w:t xml:space="preserve"> located at </w:t>
      </w:r>
      <w:r w:rsidR="34D99793" w:rsidRPr="00C01ECD">
        <w:rPr>
          <w:rFonts w:eastAsia="Times New Roman"/>
          <w:color w:val="000000"/>
          <w:highlight w:val="lightGray"/>
          <w:lang w:val="en-US" w:eastAsia="en-NZ"/>
        </w:rPr>
        <w:t>&lt;address&gt;</w:t>
      </w:r>
      <w:r w:rsidR="34D99793" w:rsidRPr="00C01ECD">
        <w:rPr>
          <w:rFonts w:eastAsia="Times New Roman"/>
          <w:color w:val="000000"/>
          <w:lang w:val="en-US" w:eastAsia="en-NZ"/>
        </w:rPr>
        <w:t>.</w:t>
      </w:r>
      <w:r w:rsidR="34D99793">
        <w:t xml:space="preserve"> </w:t>
      </w:r>
    </w:p>
    <w:p w14:paraId="113122E8" w14:textId="4E75D389" w:rsidR="009D6EA9" w:rsidRDefault="009D6EA9" w:rsidP="00FA3F0E">
      <w:pPr>
        <w:spacing w:line="259" w:lineRule="auto"/>
        <w:rPr>
          <w:rFonts w:eastAsia="Calibri" w:cs="Arial"/>
          <w:kern w:val="2"/>
        </w:rPr>
      </w:pPr>
      <w:r w:rsidRPr="00CA51F9">
        <w:rPr>
          <w:rFonts w:eastAsia="Times New Roman" w:cs="Arial"/>
          <w:noProof/>
          <w:color w:val="000000"/>
          <w:highlight w:val="lightGray"/>
          <w:lang w:val="en-US" w:eastAsia="en-NZ"/>
        </w:rPr>
        <mc:AlternateContent>
          <mc:Choice Requires="wps">
            <w:drawing>
              <wp:inline distT="0" distB="0" distL="0" distR="0" wp14:anchorId="1940FFFF" wp14:editId="76C37F11">
                <wp:extent cx="6038215" cy="621792"/>
                <wp:effectExtent l="0" t="0" r="19685" b="26035"/>
                <wp:docPr id="919404491"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038215" cy="621792"/>
                        </a:xfrm>
                        <a:prstGeom prst="rect">
                          <a:avLst/>
                        </a:prstGeom>
                        <a:solidFill>
                          <a:schemeClr val="bg1">
                            <a:lumMod val="95000"/>
                          </a:schemeClr>
                        </a:solidFill>
                        <a:ln w="9525">
                          <a:solidFill>
                            <a:schemeClr val="tx1"/>
                          </a:solidFill>
                          <a:miter lim="800000"/>
                          <a:headEnd/>
                          <a:tailEnd/>
                        </a:ln>
                      </wps:spPr>
                      <wps:txbx>
                        <w:txbxContent>
                          <w:p w14:paraId="0D164C5B" w14:textId="77777777" w:rsidR="009D6EA9" w:rsidRDefault="009D6EA9" w:rsidP="009D6EA9">
                            <w:pPr>
                              <w:pStyle w:val="MoEQuote"/>
                              <w:spacing w:before="120"/>
                              <w:ind w:left="0"/>
                              <w:rPr>
                                <w:i/>
                                <w:iCs/>
                                <w:sz w:val="20"/>
                                <w:szCs w:val="20"/>
                              </w:rPr>
                            </w:pPr>
                            <w:r w:rsidRPr="00103F6C">
                              <w:rPr>
                                <w:i/>
                                <w:iCs/>
                                <w:sz w:val="20"/>
                                <w:szCs w:val="20"/>
                              </w:rPr>
                              <w:t xml:space="preserve">Commentary: </w:t>
                            </w:r>
                          </w:p>
                          <w:p w14:paraId="2B7BFBC1" w14:textId="77777777" w:rsidR="009D6EA9" w:rsidRPr="00103F6C" w:rsidRDefault="009D6EA9" w:rsidP="009D6EA9">
                            <w:pPr>
                              <w:pStyle w:val="MoEQuote"/>
                              <w:spacing w:before="120"/>
                              <w:ind w:left="0"/>
                              <w:rPr>
                                <w:i/>
                                <w:iCs/>
                                <w:sz w:val="20"/>
                                <w:szCs w:val="20"/>
                              </w:rPr>
                            </w:pPr>
                            <w:r>
                              <w:rPr>
                                <w:i/>
                                <w:iCs/>
                                <w:sz w:val="20"/>
                                <w:szCs w:val="20"/>
                              </w:rPr>
                              <w:t xml:space="preserve">Provide any background information including previous assessments. </w:t>
                            </w:r>
                          </w:p>
                        </w:txbxContent>
                      </wps:txbx>
                      <wps:bodyPr rot="0" vert="horz" wrap="square" lIns="91440" tIns="45720" rIns="91440" bIns="45720" anchor="t" anchorCtr="0">
                        <a:noAutofit/>
                      </wps:bodyPr>
                    </wps:wsp>
                  </a:graphicData>
                </a:graphic>
              </wp:inline>
            </w:drawing>
          </mc:Choice>
          <mc:Fallback xmlns:a="http://schemas.openxmlformats.org/drawingml/2006/main">
            <w:pict w14:anchorId="34636B66">
              <v:shapetype id="_x0000_t202" coordsize="21600,21600" o:spt="202" path="m,l,21600r21600,l21600,xe" w14:anchorId="1940FFFF">
                <v:stroke joinstyle="miter"/>
                <v:path gradientshapeok="t" o:connecttype="rect"/>
              </v:shapetype>
              <v:shape id="Text Box 2" style="width:475.45pt;height:48.95pt;visibility:visible;mso-wrap-style:square;mso-left-percent:-10001;mso-top-percent:-10001;mso-position-horizontal:absolute;mso-position-horizontal-relative:char;mso-position-vertical:absolute;mso-position-vertical-relative:line;mso-left-percent:-10001;mso-top-percent:-10001;v-text-anchor:top" o:spid="_x0000_s1027" fillcolor="#f2f2f2 [3052]" strokecolor="#582655 [3213]"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3LkdKwIAAEgEAAAOAAAAZHJzL2Uyb0RvYy54bWysVNtu2zAMfR+wfxD0vthxkzQx4hRdug4D&#10;ugvQ7QNkWY6FSaImKbGzrx8lp2nWAXsY9iKQonx4eEh6fTNoRQ7CeQmmotNJTokwHBppdhX99vX+&#10;zZISH5hpmAIjKnoUnt5sXr9a97YUBXSgGuEIghhf9raiXQi2zDLPO6GZn4AVBoMtOM0Cum6XNY71&#10;iK5VVuT5IuvBNdYBF97j7d0YpJuE37aCh89t60UgqqLILaTTpbOOZ7ZZs3LnmO0kP9Fg/8BCM2kw&#10;6RnqjgVG9k7+AaUld+ChDRMOOoO2lVykGrCaaf6imseOWZFqQXG8Pcvk/x8s/3R4tF8cCcNbGLCB&#10;qQhvH4B/98TAtmNmJ26dg74TrMHE0yhZ1ltfnj6NUvvSR5C6/wgNNpntAySgoXU6qoJ1EkTHBhzP&#10;ooshEI6Xi/xqWUznlHCMLYrp9apIKVj59LV1PrwXoEk0KuqwqQmdHR58iGxY+fQkJvOgZHMvlUpO&#10;HCSxVY4cGI5AvRsrVHuNVMe71TzP0yAgTpq7+Dyh/oakDOkrupoX81Gjv2QJw6jSCy5aBpx1JXVF&#10;l5hyTMrKKOw706RJDEyq0UYyypyUjuKOMoehHohsKnoVNYrC19AcUXoH42jjKqLRgftJSY9jXVH/&#10;Y8+coER9MNi+1XQ2i3uQnNn8ukDHXUbqywgzHKEqGigZzW1IuxOVNXCLbW5l6sAzkxNlHNck4Wm1&#10;4j5c+unV8w9g8wsAAP//AwBQSwMEFAAGAAgAAAAhACLOg7/aAAAABAEAAA8AAABkcnMvZG93bnJl&#10;di54bWxMj81OwzAQhO9IfQdrK3FB1AaJn4Q4VanEkQMFIY6uvSQR8Tq1nTR9exYucFnNalYz31br&#10;2fdiwpi6QBquVgoEkg2uo0bD2+vT5T2IlA050wdCDSdMsK4XZ5UpXTjSC0673AgOoVQaDW3OQyll&#10;si16k1ZhQGLvM0RvMq+xkS6aI4f7Xl4rdSu96YgbWjPgtkX7tRu9Bvce55PbWv8x2cMwPl5Mz1FJ&#10;rc+X8+YBRMY5/x3DDz6jQ81M+zCSS6LXwI/k38lecaMKEHsWdwXIupL/4etvAAAA//8DAFBLAQIt&#10;ABQABgAIAAAAIQC2gziS/gAAAOEBAAATAAAAAAAAAAAAAAAAAAAAAABbQ29udGVudF9UeXBlc10u&#10;eG1sUEsBAi0AFAAGAAgAAAAhADj9If/WAAAAlAEAAAsAAAAAAAAAAAAAAAAALwEAAF9yZWxzLy5y&#10;ZWxzUEsBAi0AFAAGAAgAAAAhABXcuR0rAgAASAQAAA4AAAAAAAAAAAAAAAAALgIAAGRycy9lMm9E&#10;b2MueG1sUEsBAi0AFAAGAAgAAAAhACLOg7/aAAAABAEAAA8AAAAAAAAAAAAAAAAAhQQAAGRycy9k&#10;b3ducmV2LnhtbFBLBQYAAAAABAAEAPMAAACMBQAAAAA=&#10;">
                <v:textbox>
                  <w:txbxContent>
                    <w:p w:rsidR="009D6EA9" w:rsidP="009D6EA9" w:rsidRDefault="009D6EA9" w14:paraId="28C806D2" w14:textId="77777777">
                      <w:pPr>
                        <w:pStyle w:val="MoEQuote"/>
                        <w:spacing w:before="120"/>
                        <w:ind w:left="0"/>
                        <w:rPr>
                          <w:i/>
                          <w:iCs/>
                          <w:sz w:val="20"/>
                          <w:szCs w:val="20"/>
                        </w:rPr>
                      </w:pPr>
                      <w:r w:rsidRPr="00103F6C">
                        <w:rPr>
                          <w:i/>
                          <w:iCs/>
                          <w:sz w:val="20"/>
                          <w:szCs w:val="20"/>
                        </w:rPr>
                        <w:t xml:space="preserve">Commentary: </w:t>
                      </w:r>
                    </w:p>
                    <w:p w:rsidRPr="00103F6C" w:rsidR="009D6EA9" w:rsidP="009D6EA9" w:rsidRDefault="009D6EA9" w14:paraId="660BB657" w14:textId="77777777">
                      <w:pPr>
                        <w:pStyle w:val="MoEQuote"/>
                        <w:spacing w:before="120"/>
                        <w:ind w:left="0"/>
                        <w:rPr>
                          <w:i/>
                          <w:iCs/>
                          <w:sz w:val="20"/>
                          <w:szCs w:val="20"/>
                        </w:rPr>
                      </w:pPr>
                      <w:r>
                        <w:rPr>
                          <w:i/>
                          <w:iCs/>
                          <w:sz w:val="20"/>
                          <w:szCs w:val="20"/>
                        </w:rPr>
                        <w:t xml:space="preserve">Provide any background information including previous assessments. </w:t>
                      </w:r>
                    </w:p>
                  </w:txbxContent>
                </v:textbox>
                <w10:anchorlock/>
              </v:shape>
            </w:pict>
          </mc:Fallback>
        </mc:AlternateContent>
      </w:r>
    </w:p>
    <w:p w14:paraId="7A657A66" w14:textId="30DF45AB" w:rsidR="008100E0" w:rsidRDefault="008100E0" w:rsidP="008100E0">
      <w:pPr>
        <w:pStyle w:val="Heading2"/>
      </w:pPr>
      <w:bookmarkStart w:id="4" w:name="_Toc220480124"/>
      <w:r>
        <w:t>Purpose</w:t>
      </w:r>
      <w:bookmarkEnd w:id="4"/>
    </w:p>
    <w:p w14:paraId="02CB2E25" w14:textId="2022F500" w:rsidR="00535C69" w:rsidRDefault="34D99793" w:rsidP="00962C2E">
      <w:pPr>
        <w:pStyle w:val="BodyText"/>
      </w:pPr>
      <w:r>
        <w:t xml:space="preserve">The purpose of this </w:t>
      </w:r>
      <w:r w:rsidR="47BFE599">
        <w:t>engineering assessment</w:t>
      </w:r>
      <w:r>
        <w:t xml:space="preserve"> </w:t>
      </w:r>
      <w:r w:rsidR="038C2CDD">
        <w:t>is to evaluate the expected performance</w:t>
      </w:r>
      <w:r>
        <w:t xml:space="preserve"> of the building during </w:t>
      </w:r>
      <w:r w:rsidR="009D32C7">
        <w:t>an earthquake</w:t>
      </w:r>
      <w:r w:rsidR="004B5ED0">
        <w:t xml:space="preserve">. </w:t>
      </w:r>
    </w:p>
    <w:p w14:paraId="116AB65F" w14:textId="483A9344" w:rsidR="00D241AF" w:rsidRPr="009D32C7" w:rsidRDefault="005A5317" w:rsidP="00962C2E">
      <w:pPr>
        <w:pStyle w:val="BodyText"/>
        <w:rPr>
          <w:highlight w:val="lightGray"/>
        </w:rPr>
      </w:pPr>
      <w:r w:rsidRPr="009D32C7">
        <w:rPr>
          <w:highlight w:val="lightGray"/>
        </w:rPr>
        <w:t>&lt;</w:t>
      </w:r>
      <w:r w:rsidR="00456D7C" w:rsidRPr="009D32C7">
        <w:rPr>
          <w:highlight w:val="lightGray"/>
        </w:rPr>
        <w:t xml:space="preserve">follow with </w:t>
      </w:r>
      <w:r w:rsidRPr="009D32C7">
        <w:rPr>
          <w:highlight w:val="lightGray"/>
        </w:rPr>
        <w:t>either&gt;</w:t>
      </w:r>
    </w:p>
    <w:p w14:paraId="674F4A33" w14:textId="0AA90CA0" w:rsidR="005A5317" w:rsidRPr="009D32C7" w:rsidRDefault="00C939EB" w:rsidP="00962C2E">
      <w:pPr>
        <w:pStyle w:val="BodyText"/>
        <w:rPr>
          <w:highlight w:val="lightGray"/>
        </w:rPr>
      </w:pPr>
      <w:r w:rsidRPr="009D32C7">
        <w:rPr>
          <w:highlight w:val="lightGray"/>
        </w:rPr>
        <w:t xml:space="preserve">This DSA </w:t>
      </w:r>
      <w:r w:rsidR="001B6C9F" w:rsidRPr="009D32C7">
        <w:rPr>
          <w:highlight w:val="lightGray"/>
        </w:rPr>
        <w:t>involved</w:t>
      </w:r>
      <w:r w:rsidR="005C0AA5" w:rsidRPr="009D32C7">
        <w:rPr>
          <w:highlight w:val="lightGray"/>
        </w:rPr>
        <w:t xml:space="preserve"> </w:t>
      </w:r>
      <w:r w:rsidR="009D302A" w:rsidRPr="009D32C7">
        <w:rPr>
          <w:highlight w:val="lightGray"/>
        </w:rPr>
        <w:t>a comprehensive quantitative assessment</w:t>
      </w:r>
      <w:r w:rsidR="001B6C9F" w:rsidRPr="009D32C7">
        <w:rPr>
          <w:highlight w:val="lightGray"/>
        </w:rPr>
        <w:t xml:space="preserve"> of the whole structure </w:t>
      </w:r>
      <w:r w:rsidR="008B3832" w:rsidRPr="009D32C7">
        <w:rPr>
          <w:highlight w:val="lightGray"/>
        </w:rPr>
        <w:t xml:space="preserve">to </w:t>
      </w:r>
      <w:r w:rsidR="001B6C9F" w:rsidRPr="009D32C7">
        <w:rPr>
          <w:highlight w:val="lightGray"/>
        </w:rPr>
        <w:t xml:space="preserve">determining the overall </w:t>
      </w:r>
      <w:r w:rsidR="00F34B26" w:rsidRPr="009D32C7">
        <w:rPr>
          <w:highlight w:val="lightGray"/>
        </w:rPr>
        <w:t>earthquake</w:t>
      </w:r>
      <w:r w:rsidR="001B6C9F" w:rsidRPr="009D32C7">
        <w:rPr>
          <w:highlight w:val="lightGray"/>
        </w:rPr>
        <w:t xml:space="preserve"> rating</w:t>
      </w:r>
      <w:r w:rsidR="008B3832" w:rsidRPr="009D32C7">
        <w:rPr>
          <w:highlight w:val="lightGray"/>
        </w:rPr>
        <w:t xml:space="preserve"> </w:t>
      </w:r>
      <w:r w:rsidR="00627CFA" w:rsidRPr="009D32C7">
        <w:rPr>
          <w:highlight w:val="lightGray"/>
        </w:rPr>
        <w:t>and to identify any</w:t>
      </w:r>
      <w:r w:rsidR="000E1BBC" w:rsidRPr="009D32C7">
        <w:rPr>
          <w:highlight w:val="lightGray"/>
        </w:rPr>
        <w:t xml:space="preserve"> </w:t>
      </w:r>
      <w:r w:rsidR="00627CFA" w:rsidRPr="009D32C7">
        <w:rPr>
          <w:highlight w:val="lightGray"/>
        </w:rPr>
        <w:t>building vulnerabilities.</w:t>
      </w:r>
    </w:p>
    <w:p w14:paraId="5BC4698F" w14:textId="605D5C35" w:rsidR="005A5317" w:rsidRDefault="005A5317" w:rsidP="00962C2E">
      <w:pPr>
        <w:pStyle w:val="BodyText"/>
      </w:pPr>
      <w:r w:rsidRPr="009D32C7">
        <w:rPr>
          <w:highlight w:val="lightGray"/>
        </w:rPr>
        <w:t>&lt;or&gt;</w:t>
      </w:r>
    </w:p>
    <w:p w14:paraId="4BE18AB7" w14:textId="036CB063" w:rsidR="00F02A97" w:rsidRPr="00A62923" w:rsidRDefault="00F02A97" w:rsidP="00962C2E">
      <w:pPr>
        <w:pStyle w:val="BodyText"/>
        <w:rPr>
          <w:highlight w:val="lightGray"/>
        </w:rPr>
      </w:pPr>
      <w:r w:rsidRPr="00A62923">
        <w:rPr>
          <w:highlight w:val="lightGray"/>
        </w:rPr>
        <w:t>This TSA</w:t>
      </w:r>
      <w:r w:rsidR="00862B8F" w:rsidRPr="00A62923">
        <w:rPr>
          <w:highlight w:val="lightGray"/>
        </w:rPr>
        <w:t xml:space="preserve"> involved</w:t>
      </w:r>
      <w:r w:rsidR="005C0AA5">
        <w:rPr>
          <w:highlight w:val="lightGray"/>
        </w:rPr>
        <w:t xml:space="preserve"> </w:t>
      </w:r>
      <w:r w:rsidR="00A62923" w:rsidRPr="00A62923">
        <w:rPr>
          <w:highlight w:val="lightGray"/>
        </w:rPr>
        <w:t>a quantitative assessment</w:t>
      </w:r>
      <w:r w:rsidR="00862B8F" w:rsidRPr="00A62923">
        <w:rPr>
          <w:highlight w:val="lightGray"/>
        </w:rPr>
        <w:t xml:space="preserve"> </w:t>
      </w:r>
      <w:r w:rsidR="00E61397">
        <w:rPr>
          <w:highlight w:val="lightGray"/>
        </w:rPr>
        <w:t>of the selected elements listed below</w:t>
      </w:r>
      <w:r w:rsidR="005C0AA5">
        <w:rPr>
          <w:highlight w:val="lightGray"/>
        </w:rPr>
        <w:t xml:space="preserve"> </w:t>
      </w:r>
      <w:r w:rsidR="00F50A60">
        <w:rPr>
          <w:highlight w:val="lightGray"/>
        </w:rPr>
        <w:t xml:space="preserve">to determine the </w:t>
      </w:r>
      <w:r w:rsidR="00F34B26">
        <w:rPr>
          <w:highlight w:val="lightGray"/>
        </w:rPr>
        <w:t>earthquake</w:t>
      </w:r>
      <w:r w:rsidR="00F50A60">
        <w:rPr>
          <w:highlight w:val="lightGray"/>
        </w:rPr>
        <w:t xml:space="preserve"> rating </w:t>
      </w:r>
      <w:r w:rsidR="0052470A">
        <w:rPr>
          <w:highlight w:val="lightGray"/>
        </w:rPr>
        <w:t>of</w:t>
      </w:r>
      <w:r w:rsidR="00DC30DF">
        <w:rPr>
          <w:highlight w:val="lightGray"/>
        </w:rPr>
        <w:t xml:space="preserve"> these elements and </w:t>
      </w:r>
      <w:r w:rsidR="00DC30DF" w:rsidRPr="008B3832">
        <w:rPr>
          <w:highlight w:val="lightGray"/>
        </w:rPr>
        <w:t>to identify any</w:t>
      </w:r>
      <w:r w:rsidR="00DC30DF">
        <w:rPr>
          <w:highlight w:val="lightGray"/>
        </w:rPr>
        <w:t xml:space="preserve"> </w:t>
      </w:r>
      <w:r w:rsidR="00DC30DF" w:rsidRPr="008B3832">
        <w:rPr>
          <w:highlight w:val="lightGray"/>
        </w:rPr>
        <w:t>building vulnerabilities.</w:t>
      </w:r>
      <w:r w:rsidR="001D7496">
        <w:rPr>
          <w:highlight w:val="lightGray"/>
        </w:rPr>
        <w:t xml:space="preserve"> </w:t>
      </w:r>
    </w:p>
    <w:p w14:paraId="2FF44038" w14:textId="307995D0" w:rsidR="005C08BF" w:rsidRPr="00962C2E" w:rsidRDefault="00A62923" w:rsidP="00962C2E">
      <w:pPr>
        <w:pStyle w:val="MoEBulletedList"/>
      </w:pPr>
      <w:r w:rsidRPr="00962C2E">
        <w:rPr>
          <w:highlight w:val="lightGray"/>
        </w:rPr>
        <w:t>&lt;</w:t>
      </w:r>
      <w:r w:rsidR="006C2BF3" w:rsidRPr="00962C2E">
        <w:rPr>
          <w:highlight w:val="lightGray"/>
        </w:rPr>
        <w:t>x</w:t>
      </w:r>
      <w:r w:rsidR="00397D5D" w:rsidRPr="00962C2E">
        <w:rPr>
          <w:highlight w:val="lightGray"/>
        </w:rPr>
        <w:t>x</w:t>
      </w:r>
      <w:r w:rsidRPr="00962C2E">
        <w:rPr>
          <w:highlight w:val="lightGray"/>
        </w:rPr>
        <w:t>&gt;</w:t>
      </w:r>
    </w:p>
    <w:p w14:paraId="121C94EB" w14:textId="6F2B1B3F" w:rsidR="008100E0" w:rsidRDefault="000E06C3" w:rsidP="00962C2E">
      <w:pPr>
        <w:pStyle w:val="BodyText"/>
      </w:pPr>
      <w:r>
        <w:t xml:space="preserve">Refer to the Ministry of Educations </w:t>
      </w:r>
      <w:hyperlink r:id="rId33" w:history="1">
        <w:r w:rsidRPr="00BB2F9D">
          <w:rPr>
            <w:rStyle w:val="Hyperlink"/>
          </w:rPr>
          <w:t>School Seismic Policy</w:t>
        </w:r>
      </w:hyperlink>
      <w:r>
        <w:t xml:space="preserve"> and </w:t>
      </w:r>
      <w:hyperlink r:id="rId34" w:history="1">
        <w:r w:rsidRPr="0064149A">
          <w:rPr>
            <w:rStyle w:val="Hyperlink"/>
          </w:rPr>
          <w:t>Seismic Risk Procedures</w:t>
        </w:r>
      </w:hyperlink>
      <w:r>
        <w:t xml:space="preserve"> for f</w:t>
      </w:r>
      <w:r w:rsidR="00D9566B">
        <w:t xml:space="preserve">urther information on the </w:t>
      </w:r>
      <w:r w:rsidR="000054E3">
        <w:t>types of assessments</w:t>
      </w:r>
      <w:r w:rsidR="00D9566B">
        <w:t>, relevant legislation, and commonly used terminology</w:t>
      </w:r>
      <w:r>
        <w:t xml:space="preserve">. </w:t>
      </w:r>
    </w:p>
    <w:p w14:paraId="7ED1C55B" w14:textId="6BD12C21" w:rsidR="00535C69" w:rsidRDefault="00535C69" w:rsidP="00535C69">
      <w:pPr>
        <w:pStyle w:val="Heading2"/>
      </w:pPr>
      <w:bookmarkStart w:id="5" w:name="_Toc220480125"/>
      <w:r>
        <w:t>Scope</w:t>
      </w:r>
      <w:bookmarkEnd w:id="5"/>
      <w:r>
        <w:t xml:space="preserve"> </w:t>
      </w:r>
    </w:p>
    <w:p w14:paraId="216CD026" w14:textId="6052F567" w:rsidR="00535C69" w:rsidRDefault="00535C69" w:rsidP="00962C2E">
      <w:pPr>
        <w:pStyle w:val="BodyText"/>
      </w:pPr>
      <w:r>
        <w:t>The scope</w:t>
      </w:r>
      <w:r w:rsidR="00186598">
        <w:t xml:space="preserve"> of this assessment includes the following: </w:t>
      </w:r>
    </w:p>
    <w:p w14:paraId="2FA4010F" w14:textId="451CA08D" w:rsidR="00535C69" w:rsidRPr="00962C2E" w:rsidRDefault="00535C69" w:rsidP="00962C2E">
      <w:pPr>
        <w:pStyle w:val="MoEBulletedList"/>
      </w:pPr>
      <w:r w:rsidRPr="00962C2E">
        <w:t xml:space="preserve">Review </w:t>
      </w:r>
      <w:r w:rsidR="00186598" w:rsidRPr="00962C2E">
        <w:t>available documentation</w:t>
      </w:r>
      <w:r w:rsidRPr="00962C2E">
        <w:t xml:space="preserve"> such as calculations, drawings, specifications and geotechnical information. </w:t>
      </w:r>
      <w:r w:rsidR="00D85232" w:rsidRPr="00962C2E">
        <w:t xml:space="preserve">Refer to Appendix </w:t>
      </w:r>
      <w:r w:rsidR="00AA7C29" w:rsidRPr="00962C2E">
        <w:t>B</w:t>
      </w:r>
      <w:r w:rsidR="00D85232" w:rsidRPr="00962C2E">
        <w:t xml:space="preserve"> for</w:t>
      </w:r>
      <w:r w:rsidR="00186598" w:rsidRPr="00962C2E">
        <w:t xml:space="preserve"> a list of existing documentation</w:t>
      </w:r>
      <w:r w:rsidR="00D85232" w:rsidRPr="00962C2E">
        <w:t xml:space="preserve"> used for this assessment. </w:t>
      </w:r>
    </w:p>
    <w:p w14:paraId="67E460F7" w14:textId="04ED0A52" w:rsidR="00535C69" w:rsidRPr="00962C2E" w:rsidRDefault="00535C69" w:rsidP="00962C2E">
      <w:pPr>
        <w:pStyle w:val="MoEBulletedList"/>
      </w:pPr>
      <w:r w:rsidRPr="00962C2E">
        <w:t>Inspection of the building to</w:t>
      </w:r>
      <w:r w:rsidR="005C09CB" w:rsidRPr="00962C2E">
        <w:t xml:space="preserve"> observe its structural systems for the purposes of this assessment, </w:t>
      </w:r>
      <w:r w:rsidRPr="00962C2E">
        <w:t xml:space="preserve">confirm </w:t>
      </w:r>
      <w:r w:rsidR="00186598" w:rsidRPr="00962C2E">
        <w:t>alignment with existing documentation</w:t>
      </w:r>
      <w:r w:rsidR="005C09CB" w:rsidRPr="00962C2E">
        <w:t xml:space="preserve"> and visually assess its current condition.</w:t>
      </w:r>
      <w:r w:rsidR="00186598" w:rsidRPr="00962C2E">
        <w:t xml:space="preserve"> </w:t>
      </w:r>
    </w:p>
    <w:p w14:paraId="36F00E5D" w14:textId="4DD1D9DE" w:rsidR="00186598" w:rsidRPr="00962C2E" w:rsidRDefault="00535C69" w:rsidP="00962C2E">
      <w:pPr>
        <w:pStyle w:val="MoEBulletedList"/>
      </w:pPr>
      <w:r w:rsidRPr="00962C2E">
        <w:t xml:space="preserve">Undertake a detailed analysis in accordance with The Seismic Assessment of Existing Buildings – Technical Guidelines for Engineering Assessments (Version 1, July 2017) and </w:t>
      </w:r>
      <w:r w:rsidR="00186598" w:rsidRPr="00962C2E">
        <w:t>relevant</w:t>
      </w:r>
      <w:r w:rsidRPr="00962C2E">
        <w:t xml:space="preserve"> amendments</w:t>
      </w:r>
      <w:r w:rsidR="00186598" w:rsidRPr="00962C2E">
        <w:t xml:space="preserve"> (</w:t>
      </w:r>
      <w:r w:rsidRPr="00962C2E">
        <w:t>C1, C2, C3, C5</w:t>
      </w:r>
      <w:r w:rsidR="00186598" w:rsidRPr="00962C2E">
        <w:t xml:space="preserve">, C7). </w:t>
      </w:r>
      <w:r w:rsidR="00615689" w:rsidRPr="00962C2E">
        <w:t xml:space="preserve"> </w:t>
      </w:r>
    </w:p>
    <w:p w14:paraId="3F68C2BD" w14:textId="3A5796DC" w:rsidR="00535C69" w:rsidRPr="00962C2E" w:rsidRDefault="00186598" w:rsidP="00962C2E">
      <w:pPr>
        <w:pStyle w:val="MoEBulletedList"/>
      </w:pPr>
      <w:r w:rsidRPr="00962C2E">
        <w:t xml:space="preserve">Apply </w:t>
      </w:r>
      <w:r w:rsidR="00535C69" w:rsidRPr="00962C2E">
        <w:t>the Ministry</w:t>
      </w:r>
      <w:r w:rsidR="00615689" w:rsidRPr="00962C2E">
        <w:t xml:space="preserve"> of Education</w:t>
      </w:r>
      <w:r w:rsidR="00535C69" w:rsidRPr="00962C2E">
        <w:t xml:space="preserve"> Structural and Geotechnical Requirements (Version 3.0, October 2020)</w:t>
      </w:r>
      <w:r w:rsidRPr="00962C2E">
        <w:t xml:space="preserve"> throughout the assessment. </w:t>
      </w:r>
    </w:p>
    <w:p w14:paraId="3103B2CA" w14:textId="1EFC71E6" w:rsidR="00535C69" w:rsidRPr="00962C2E" w:rsidRDefault="00186598" w:rsidP="00962C2E">
      <w:pPr>
        <w:pStyle w:val="MoEBulletedList"/>
      </w:pPr>
      <w:r w:rsidRPr="00962C2E">
        <w:t>Use engineering judgement to identify significant life safety hazards, referencing the JC 25-01 report</w:t>
      </w:r>
      <w:r w:rsidR="00D9566B" w:rsidRPr="00962C2E">
        <w:t xml:space="preserve"> (April 2025)</w:t>
      </w:r>
      <w:r w:rsidRPr="00962C2E">
        <w:t xml:space="preserve"> from the</w:t>
      </w:r>
      <w:r w:rsidR="00535C69" w:rsidRPr="00962C2E">
        <w:t xml:space="preserve"> Joint Committee for Seismic Assessment and Retrofit of Exiting Buildings.</w:t>
      </w:r>
    </w:p>
    <w:p w14:paraId="75EEB8F6" w14:textId="3898A163" w:rsidR="00535C69" w:rsidRPr="00962C2E" w:rsidRDefault="038C2CDD" w:rsidP="00962C2E">
      <w:pPr>
        <w:pStyle w:val="MoEBulletedList"/>
      </w:pPr>
      <w:r w:rsidRPr="00962C2E">
        <w:t xml:space="preserve">Provide recommendations for </w:t>
      </w:r>
      <w:r w:rsidR="5E7E8F3F" w:rsidRPr="00962C2E">
        <w:t xml:space="preserve">a range of </w:t>
      </w:r>
      <w:r w:rsidRPr="00962C2E">
        <w:t>seismic improvements</w:t>
      </w:r>
      <w:r w:rsidR="7742842F" w:rsidRPr="00962C2E">
        <w:t xml:space="preserve"> that could be undertaken to improve the buildings seismic performance.</w:t>
      </w:r>
      <w:r w:rsidRPr="00962C2E">
        <w:t xml:space="preserve">  </w:t>
      </w:r>
      <w:r w:rsidR="2098A308" w:rsidRPr="00962C2E">
        <w:t xml:space="preserve"> </w:t>
      </w:r>
    </w:p>
    <w:p w14:paraId="2D40CF8B" w14:textId="24FF28AC" w:rsidR="007A7D5A" w:rsidRPr="00962C2E" w:rsidRDefault="00186598" w:rsidP="00962C2E">
      <w:pPr>
        <w:pStyle w:val="MoEBulletedList"/>
      </w:pPr>
      <w:r w:rsidRPr="00962C2E">
        <w:t xml:space="preserve">Prepare a </w:t>
      </w:r>
      <w:r w:rsidR="000E06C3" w:rsidRPr="00962C2E">
        <w:rPr>
          <w:highlight w:val="lightGray"/>
        </w:rPr>
        <w:t>&lt;Targeted Seismic Assessment/</w:t>
      </w:r>
      <w:r w:rsidRPr="00962C2E">
        <w:rPr>
          <w:highlight w:val="lightGray"/>
        </w:rPr>
        <w:t>Detailed Seismic Assessment</w:t>
      </w:r>
      <w:r w:rsidR="000E06C3" w:rsidRPr="00962C2E">
        <w:rPr>
          <w:highlight w:val="lightGray"/>
        </w:rPr>
        <w:t>&gt;</w:t>
      </w:r>
      <w:r w:rsidRPr="00962C2E">
        <w:t xml:space="preserve"> report </w:t>
      </w:r>
      <w:r w:rsidR="00D9566B" w:rsidRPr="00962C2E">
        <w:t>using the</w:t>
      </w:r>
      <w:r w:rsidRPr="00962C2E">
        <w:t xml:space="preserve"> Ministry of Education</w:t>
      </w:r>
      <w:r w:rsidR="00D9566B" w:rsidRPr="00962C2E">
        <w:t>’</w:t>
      </w:r>
      <w:r w:rsidRPr="00962C2E">
        <w:t>s report</w:t>
      </w:r>
      <w:r w:rsidR="00D9566B" w:rsidRPr="00962C2E">
        <w:t>ing</w:t>
      </w:r>
      <w:r w:rsidRPr="00962C2E">
        <w:t xml:space="preserve"> template. </w:t>
      </w:r>
    </w:p>
    <w:p w14:paraId="7AC3665E" w14:textId="3256211B" w:rsidR="007A7D5A" w:rsidRPr="00962C2E" w:rsidRDefault="005C09CB" w:rsidP="00962C2E">
      <w:pPr>
        <w:pStyle w:val="MoEBulletedList"/>
      </w:pPr>
      <w:r w:rsidRPr="00962C2E">
        <w:lastRenderedPageBreak/>
        <w:t>Liaise with the Ministry of Education (</w:t>
      </w:r>
      <w:proofErr w:type="spellStart"/>
      <w:r w:rsidRPr="00962C2E">
        <w:t>MoE</w:t>
      </w:r>
      <w:proofErr w:type="spellEnd"/>
      <w:r w:rsidRPr="00962C2E">
        <w:t xml:space="preserve">) and the Engineering Advisory Group (EAG). </w:t>
      </w:r>
      <w:r w:rsidR="007A7D5A" w:rsidRPr="00962C2E">
        <w:t>This includes the following hold points:</w:t>
      </w:r>
    </w:p>
    <w:p w14:paraId="325AC7A9" w14:textId="5CD4E23F" w:rsidR="007A7D5A" w:rsidRPr="00962C2E" w:rsidRDefault="007A7D5A" w:rsidP="00962C2E">
      <w:pPr>
        <w:pStyle w:val="MoEBulletedList"/>
        <w:numPr>
          <w:ilvl w:val="1"/>
          <w:numId w:val="1"/>
        </w:numPr>
      </w:pPr>
      <w:r w:rsidRPr="00962C2E">
        <w:t xml:space="preserve">Completion of </w:t>
      </w:r>
      <w:r w:rsidR="00C33533" w:rsidRPr="00962C2E">
        <w:t xml:space="preserve">the </w:t>
      </w:r>
      <w:r w:rsidRPr="00962C2E">
        <w:t>initial documentation review, to discuss identified significant life safety hazards</w:t>
      </w:r>
      <w:r w:rsidR="00FD7DE0" w:rsidRPr="00962C2E">
        <w:t xml:space="preserve"> (SLSH)</w:t>
      </w:r>
      <w:r w:rsidR="00C33533" w:rsidRPr="00962C2E">
        <w:t>.</w:t>
      </w:r>
    </w:p>
    <w:p w14:paraId="5FAA5FBB" w14:textId="765246DC" w:rsidR="007A7D5A" w:rsidRPr="00962C2E" w:rsidRDefault="007A7D5A" w:rsidP="00962C2E">
      <w:pPr>
        <w:pStyle w:val="MoEBulletedList"/>
        <w:numPr>
          <w:ilvl w:val="1"/>
          <w:numId w:val="1"/>
        </w:numPr>
      </w:pPr>
      <w:r w:rsidRPr="00962C2E">
        <w:t xml:space="preserve">Completion of </w:t>
      </w:r>
      <w:r w:rsidR="005B2B16" w:rsidRPr="00962C2E">
        <w:t xml:space="preserve">the </w:t>
      </w:r>
      <w:r w:rsidR="00F50327" w:rsidRPr="00962C2E">
        <w:t xml:space="preserve">draft </w:t>
      </w:r>
      <w:r w:rsidRPr="00962C2E">
        <w:t>report, to discuss SLSH and concept strengthening options.</w:t>
      </w:r>
    </w:p>
    <w:p w14:paraId="09A73177" w14:textId="5E85AF13" w:rsidR="00441E22" w:rsidRPr="00962C2E" w:rsidRDefault="00441E22" w:rsidP="00962C2E">
      <w:pPr>
        <w:pStyle w:val="MoEBulletedList"/>
      </w:pPr>
      <w:r w:rsidRPr="00962C2E">
        <w:t>If there is a safety hazard</w:t>
      </w:r>
      <w:r w:rsidR="00F43179" w:rsidRPr="00962C2E">
        <w:t xml:space="preserve"> identified during the assessment</w:t>
      </w:r>
      <w:r w:rsidRPr="00962C2E">
        <w:t xml:space="preserve"> that has the potential to immediately cause an injury, then appropriate steps to isolate the hazard, or isolate people from the hazard need</w:t>
      </w:r>
      <w:r w:rsidR="00171D04" w:rsidRPr="00962C2E">
        <w:t>s</w:t>
      </w:r>
      <w:r w:rsidRPr="00962C2E">
        <w:t xml:space="preserve"> to be undertaken. The Ministry of Education is to be contacted immediately.</w:t>
      </w:r>
    </w:p>
    <w:p w14:paraId="6B2693F5" w14:textId="66392851" w:rsidR="005C08BF" w:rsidRDefault="00FA4005" w:rsidP="002F322B">
      <w:pPr>
        <w:pStyle w:val="Heading1"/>
      </w:pPr>
      <w:bookmarkStart w:id="6" w:name="_Toc220480126"/>
      <w:r>
        <w:lastRenderedPageBreak/>
        <w:t>Site Description</w:t>
      </w:r>
      <w:bookmarkEnd w:id="6"/>
      <w:r>
        <w:t xml:space="preserve"> </w:t>
      </w:r>
    </w:p>
    <w:p w14:paraId="33EC00EC" w14:textId="69FF5B9F" w:rsidR="00837176" w:rsidRDefault="00CA51F9">
      <w:pPr>
        <w:pStyle w:val="Heading2"/>
      </w:pPr>
      <w:bookmarkStart w:id="7" w:name="_Toc220480127"/>
      <w:r>
        <w:t>Building</w:t>
      </w:r>
      <w:r w:rsidR="00615689">
        <w:t xml:space="preserve"> </w:t>
      </w:r>
      <w:r>
        <w:t>Location</w:t>
      </w:r>
      <w:bookmarkEnd w:id="7"/>
      <w:r w:rsidR="005C09CB">
        <w:t xml:space="preserve"> </w:t>
      </w:r>
    </w:p>
    <w:p w14:paraId="325976AD" w14:textId="4E791143" w:rsidR="005C09CB" w:rsidRPr="00CB7541" w:rsidRDefault="685DE1E5" w:rsidP="00CB7541">
      <w:pPr>
        <w:pStyle w:val="BodyText"/>
      </w:pPr>
      <w:r w:rsidRPr="00CB7541">
        <w:rPr>
          <w:highlight w:val="lightGray"/>
        </w:rPr>
        <w:t>&lt;building name&gt;</w:t>
      </w:r>
      <w:r w:rsidR="298747FD" w:rsidRPr="00CB7541">
        <w:t xml:space="preserve"> at </w:t>
      </w:r>
      <w:r w:rsidR="298747FD" w:rsidRPr="00CB7541">
        <w:rPr>
          <w:highlight w:val="lightGray"/>
        </w:rPr>
        <w:t>&lt;school name&gt;</w:t>
      </w:r>
      <w:r w:rsidR="298747FD" w:rsidRPr="00CB7541">
        <w:t xml:space="preserve"> is </w:t>
      </w:r>
      <w:r w:rsidRPr="00CB7541">
        <w:t xml:space="preserve">located at </w:t>
      </w:r>
      <w:r w:rsidRPr="00CB7541">
        <w:rPr>
          <w:highlight w:val="lightGray"/>
        </w:rPr>
        <w:t>&lt;address&gt;</w:t>
      </w:r>
      <w:r w:rsidR="298747FD" w:rsidRPr="00CB7541">
        <w:t xml:space="preserve">. The building is located at the </w:t>
      </w:r>
    </w:p>
    <w:p w14:paraId="5BE9DB93" w14:textId="64F8AD9D" w:rsidR="008509AB" w:rsidRPr="00CB7541" w:rsidRDefault="298747FD" w:rsidP="00CB7541">
      <w:pPr>
        <w:pStyle w:val="BodyText"/>
      </w:pPr>
      <w:r w:rsidRPr="00CB7541">
        <w:rPr>
          <w:highlight w:val="lightGray"/>
        </w:rPr>
        <w:t>&lt;north/south/east/west/centre&gt;</w:t>
      </w:r>
      <w:r w:rsidRPr="00CB7541">
        <w:t xml:space="preserve"> of the site as shown in </w:t>
      </w:r>
      <w:r w:rsidR="00126CB4" w:rsidRPr="00CB7541">
        <w:rPr>
          <w:highlight w:val="yellow"/>
        </w:rPr>
        <w:fldChar w:fldCharType="begin"/>
      </w:r>
      <w:r w:rsidR="00126CB4" w:rsidRPr="00CB7541">
        <w:instrText xml:space="preserve"> REF _Ref211494362 \h </w:instrText>
      </w:r>
      <w:r w:rsidR="00965312" w:rsidRPr="00CB7541">
        <w:rPr>
          <w:highlight w:val="yellow"/>
        </w:rPr>
        <w:instrText xml:space="preserve"> \* MERGEFORMAT </w:instrText>
      </w:r>
      <w:r w:rsidR="00126CB4" w:rsidRPr="00CB7541">
        <w:rPr>
          <w:highlight w:val="yellow"/>
        </w:rPr>
      </w:r>
      <w:r w:rsidR="00126CB4" w:rsidRPr="00CB7541">
        <w:rPr>
          <w:highlight w:val="yellow"/>
        </w:rPr>
        <w:fldChar w:fldCharType="separate"/>
      </w:r>
      <w:r w:rsidR="00CE6562">
        <w:t>Figure 2</w:t>
      </w:r>
      <w:r w:rsidR="00126CB4" w:rsidRPr="00CB7541">
        <w:rPr>
          <w:highlight w:val="yellow"/>
        </w:rPr>
        <w:fldChar w:fldCharType="end"/>
      </w:r>
      <w:r w:rsidRPr="00CB7541">
        <w:t xml:space="preserve">. </w:t>
      </w:r>
    </w:p>
    <w:p w14:paraId="3B1F3064" w14:textId="15980950" w:rsidR="005C09CB" w:rsidRPr="005C09CB" w:rsidRDefault="008509AB" w:rsidP="00965312">
      <w:r>
        <w:rPr>
          <w:noProof/>
        </w:rPr>
        <mc:AlternateContent>
          <mc:Choice Requires="wps">
            <w:drawing>
              <wp:anchor distT="0" distB="0" distL="114300" distR="114300" simplePos="0" relativeHeight="251657728" behindDoc="0" locked="0" layoutInCell="1" allowOverlap="1" wp14:anchorId="616809DF" wp14:editId="51551931">
                <wp:simplePos x="0" y="0"/>
                <wp:positionH relativeFrom="column">
                  <wp:posOffset>4445</wp:posOffset>
                </wp:positionH>
                <wp:positionV relativeFrom="paragraph">
                  <wp:posOffset>3626332</wp:posOffset>
                </wp:positionV>
                <wp:extent cx="6012180" cy="635"/>
                <wp:effectExtent l="0" t="0" r="0" b="0"/>
                <wp:wrapTopAndBottom/>
                <wp:docPr id="1016761602" name="Text Box 1"/>
                <wp:cNvGraphicFramePr/>
                <a:graphic xmlns:a="http://schemas.openxmlformats.org/drawingml/2006/main">
                  <a:graphicData uri="http://schemas.microsoft.com/office/word/2010/wordprocessingShape">
                    <wps:wsp>
                      <wps:cNvSpPr txBox="1"/>
                      <wps:spPr>
                        <a:xfrm>
                          <a:off x="0" y="0"/>
                          <a:ext cx="6012180" cy="635"/>
                        </a:xfrm>
                        <a:prstGeom prst="rect">
                          <a:avLst/>
                        </a:prstGeom>
                        <a:solidFill>
                          <a:prstClr val="white"/>
                        </a:solidFill>
                        <a:ln>
                          <a:noFill/>
                        </a:ln>
                      </wps:spPr>
                      <wps:txbx>
                        <w:txbxContent>
                          <w:p w14:paraId="3B11C88C" w14:textId="43541544" w:rsidR="00126CB4" w:rsidRPr="00E1264E" w:rsidRDefault="00126CB4" w:rsidP="00126CB4">
                            <w:pPr>
                              <w:pStyle w:val="Caption"/>
                              <w:rPr>
                                <w:noProof/>
                                <w:sz w:val="32"/>
                                <w:szCs w:val="32"/>
                              </w:rPr>
                            </w:pPr>
                            <w:bookmarkStart w:id="8" w:name="_Ref211494362"/>
                            <w:r>
                              <w:t xml:space="preserve">Figure </w:t>
                            </w:r>
                            <w:r>
                              <w:fldChar w:fldCharType="begin"/>
                            </w:r>
                            <w:r>
                              <w:instrText xml:space="preserve"> SEQ Figure \* ARABIC </w:instrText>
                            </w:r>
                            <w:r>
                              <w:fldChar w:fldCharType="separate"/>
                            </w:r>
                            <w:r w:rsidR="009A4564">
                              <w:rPr>
                                <w:noProof/>
                              </w:rPr>
                              <w:t>2</w:t>
                            </w:r>
                            <w:r>
                              <w:fldChar w:fldCharType="end"/>
                            </w:r>
                            <w:bookmarkEnd w:id="8"/>
                            <w:r>
                              <w:t>: Site Plan</w:t>
                            </w:r>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anchor>
            </w:drawing>
          </mc:Choice>
          <mc:Fallback xmlns:a="http://schemas.openxmlformats.org/drawingml/2006/main">
            <w:pict w14:anchorId="7791C66F">
              <v:shape id="Text Box 1" style="position:absolute;margin-left:.35pt;margin-top:285.55pt;width:473.4pt;height:.05pt;z-index:251657728;visibility:visible;mso-wrap-style:square;mso-wrap-distance-left:9pt;mso-wrap-distance-top:0;mso-wrap-distance-right:9pt;mso-wrap-distance-bottom:0;mso-position-horizontal:absolute;mso-position-horizontal-relative:text;mso-position-vertical:absolute;mso-position-vertical-relative:text;v-text-anchor:top" o:spid="_x0000_s1028"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mQhcGQIAAD8EAAAOAAAAZHJzL2Uyb0RvYy54bWysU8Fu2zAMvQ/YPwi6L06yrSiMOEWWIsOA&#10;oC2QDj0rshwLkEWNUmJnXz9KtpOu22nYRaZJihTfe1zcdY1hJ4Vegy34bDLlTFkJpbaHgn9/3ny4&#10;5cwHYUthwKqCn5Xnd8v37xaty9UcajClQkZFrM9bV/A6BJdnmZe1aoSfgFOWghVgIwL94iErUbRU&#10;vTHZfDq9yVrA0iFI5T157/sgX6b6VaVkeKwqrwIzBae3hXRiOvfxzJYLkR9QuFrL4RniH17RCG2p&#10;6aXUvQiCHVH/UarREsFDFSYSmgyqSkuVZqBpZtM30+xq4VSahcDx7gKT/39l5cNp556Qhe4LdERg&#10;BKR1PvfkjPN0FTbxSy9lFCcIzxfYVBeYJOfNdDaf3VJIUuzm4+dYI7tedejDVwUNi0bBkThJUInT&#10;1oc+dUyJnTwYXW60MfEnBtYG2UkQf22tgxqK/5ZlbMy1EG/1BaMnu84RrdDtO6bLgn8aZ9xDeabR&#10;EXpVeCc3mvpthQ9PAkkGNBJJOzzSURloCw6DxVkN+PNv/phP7FCUs5ZkVXD/4yhQcWa+WeItanA0&#10;cDT2o2GPzRpo0hktjZPJpAsYzGhWCM0LKX4Vu1BIWEm9Ch5Gcx16cdPGSLVapSRSmhNha3dOxtIj&#10;rs/di0A3sBKIzAcYBSfyN+T0uYketzoGQjoxF3HtURzgJpUm7oeNimvw+j9lXfd++QsAAP//AwBQ&#10;SwMEFAAGAAgAAAAhAPKy+1TfAAAACAEAAA8AAABkcnMvZG93bnJldi54bWxMj8FOwzAQRO9I/IO1&#10;SFwQdVLSBkKcqqrgQC8VoRdubryNA/E6sp02/D2GCxxnZzTztlxNpmcndL6zJCCdJcCQGqs6agXs&#10;355v74H5IEnJ3hIK+EIPq+ryopSFsmd6xVMdWhZLyBdSgA5hKDj3jUYj/cwOSNE7WmdkiNK1XDl5&#10;juWm5/MkWXIjO4oLWg640dh81qMRsMved/pmPD5t19mde9mPm+VHWwtxfTWtH4EFnMJfGH7wIzpU&#10;kelgR1Ke9QLymBOwyNMUWLQfsnwB7PB7mQOvSv7/geobAAD//wMAUEsBAi0AFAAGAAgAAAAhALaD&#10;OJL+AAAA4QEAABMAAAAAAAAAAAAAAAAAAAAAAFtDb250ZW50X1R5cGVzXS54bWxQSwECLQAUAAYA&#10;CAAAACEAOP0h/9YAAACUAQAACwAAAAAAAAAAAAAAAAAvAQAAX3JlbHMvLnJlbHNQSwECLQAUAAYA&#10;CAAAACEAIJkIXBkCAAA/BAAADgAAAAAAAAAAAAAAAAAuAgAAZHJzL2Uyb0RvYy54bWxQSwECLQAU&#10;AAYACAAAACEA8rL7VN8AAAAIAQAADwAAAAAAAAAAAAAAAABzBAAAZHJzL2Rvd25yZXYueG1sUEsF&#10;BgAAAAAEAAQA8wAAAH8FAAAAAA==&#10;" w14:anchorId="616809DF">
                <v:textbox style="mso-fit-shape-to-text:t" inset="0,0,0,0">
                  <w:txbxContent>
                    <w:p w:rsidRPr="00E1264E" w:rsidR="00126CB4" w:rsidP="00126CB4" w:rsidRDefault="00126CB4" w14:paraId="227B5AF4" w14:textId="43541544">
                      <w:pPr>
                        <w:pStyle w:val="Caption"/>
                        <w:rPr>
                          <w:noProof/>
                          <w:sz w:val="32"/>
                          <w:szCs w:val="32"/>
                        </w:rPr>
                      </w:pPr>
                      <w:r>
                        <w:t xml:space="preserve">Figure </w:t>
                      </w:r>
                      <w:r>
                        <w:fldChar w:fldCharType="begin"/>
                      </w:r>
                      <w:r>
                        <w:instrText xml:space="preserve"> SEQ Figure \* ARABIC </w:instrText>
                      </w:r>
                      <w:r>
                        <w:fldChar w:fldCharType="separate"/>
                      </w:r>
                      <w:r w:rsidR="009A4564">
                        <w:rPr>
                          <w:noProof/>
                        </w:rPr>
                        <w:t>2</w:t>
                      </w:r>
                      <w:r>
                        <w:fldChar w:fldCharType="end"/>
                      </w:r>
                      <w:r>
                        <w:t>: Site Plan</w:t>
                      </w:r>
                    </w:p>
                  </w:txbxContent>
                </v:textbox>
                <w10:wrap type="topAndBottom"/>
              </v:shape>
            </w:pict>
          </mc:Fallback>
        </mc:AlternateContent>
      </w:r>
      <w:r w:rsidRPr="00E87E8E">
        <w:rPr>
          <w:noProof/>
          <w:color w:val="582655" w:themeColor="text1"/>
          <w:sz w:val="32"/>
          <w:szCs w:val="32"/>
        </w:rPr>
        <mc:AlternateContent>
          <mc:Choice Requires="wps">
            <w:drawing>
              <wp:inline distT="0" distB="0" distL="0" distR="0" wp14:anchorId="3D382515" wp14:editId="2DF36442">
                <wp:extent cx="6012180" cy="3579495"/>
                <wp:effectExtent l="0" t="0" r="7620" b="1905"/>
                <wp:docPr id="560480872" name="Rectangle 11"/>
                <wp:cNvGraphicFramePr/>
                <a:graphic xmlns:a="http://schemas.openxmlformats.org/drawingml/2006/main">
                  <a:graphicData uri="http://schemas.microsoft.com/office/word/2010/wordprocessingShape">
                    <wps:wsp>
                      <wps:cNvSpPr/>
                      <wps:spPr>
                        <a:xfrm>
                          <a:off x="0" y="0"/>
                          <a:ext cx="6012180" cy="3579495"/>
                        </a:xfrm>
                        <a:prstGeom prst="rect">
                          <a:avLst/>
                        </a:prstGeom>
                        <a:solidFill>
                          <a:schemeClr val="tx1"/>
                        </a:solidFill>
                        <a:ln>
                          <a:noFill/>
                        </a:ln>
                      </wps:spPr>
                      <wps:style>
                        <a:lnRef idx="2">
                          <a:schemeClr val="accent1">
                            <a:shade val="50000"/>
                          </a:schemeClr>
                        </a:lnRef>
                        <a:fillRef idx="1">
                          <a:schemeClr val="accent1"/>
                        </a:fillRef>
                        <a:effectRef idx="0">
                          <a:schemeClr val="accent1"/>
                        </a:effectRef>
                        <a:fontRef idx="minor">
                          <a:schemeClr val="lt1"/>
                        </a:fontRef>
                      </wps:style>
                      <wps:txbx>
                        <w:txbxContent>
                          <w:p w14:paraId="1B2223C0" w14:textId="77777777" w:rsidR="005A1214" w:rsidRDefault="005A1214" w:rsidP="005A1214">
                            <w:pPr>
                              <w:pStyle w:val="BodyText"/>
                              <w:jc w:val="center"/>
                              <w:rPr>
                                <w:b/>
                                <w:bCs/>
                              </w:rPr>
                            </w:pPr>
                          </w:p>
                          <w:p w14:paraId="40A6E865" w14:textId="77777777" w:rsidR="005A1214" w:rsidRDefault="005A1214" w:rsidP="005A1214">
                            <w:pPr>
                              <w:pStyle w:val="BodyText"/>
                              <w:jc w:val="center"/>
                              <w:rPr>
                                <w:b/>
                                <w:bCs/>
                              </w:rPr>
                            </w:pPr>
                          </w:p>
                          <w:p w14:paraId="324C8CF5" w14:textId="77777777" w:rsidR="005A1214" w:rsidRDefault="005A1214" w:rsidP="005A1214">
                            <w:pPr>
                              <w:pStyle w:val="BodyText"/>
                              <w:jc w:val="center"/>
                              <w:rPr>
                                <w:b/>
                                <w:bCs/>
                              </w:rPr>
                            </w:pPr>
                          </w:p>
                          <w:p w14:paraId="58B40E5C" w14:textId="5E2E53AA" w:rsidR="008509AB" w:rsidRPr="005A1214" w:rsidRDefault="00943186" w:rsidP="005A1214">
                            <w:pPr>
                              <w:pStyle w:val="BodyText"/>
                              <w:jc w:val="center"/>
                              <w:rPr>
                                <w:b/>
                                <w:bCs/>
                              </w:rPr>
                            </w:pPr>
                            <w:r w:rsidRPr="005A1214">
                              <w:rPr>
                                <w:b/>
                                <w:bCs/>
                              </w:rPr>
                              <w:t>HALF PAGE AERIAL IMAGE</w:t>
                            </w:r>
                          </w:p>
                          <w:p w14:paraId="0E97CC25" w14:textId="77777777" w:rsidR="008509AB" w:rsidRDefault="008509AB" w:rsidP="005A1214">
                            <w:pPr>
                              <w:pStyle w:val="BodyText"/>
                            </w:pPr>
                          </w:p>
                          <w:p w14:paraId="707F706B" w14:textId="59E241B5" w:rsidR="008509AB" w:rsidRPr="00D85232" w:rsidRDefault="008509AB" w:rsidP="005A1214">
                            <w:pPr>
                              <w:pStyle w:val="BodyText"/>
                              <w:rPr>
                                <w:i/>
                                <w:iCs/>
                                <w:caps/>
                                <w:color w:val="FFFFFF" w:themeColor="background1"/>
                              </w:rPr>
                            </w:pPr>
                            <w:r w:rsidRPr="00D85232">
                              <w:rPr>
                                <w:i/>
                                <w:iCs/>
                              </w:rPr>
                              <w:t>Insert image snapshot of the site showing building identity and location clearly. Reference source of aerial imagery (e.g. LINZ, Web Map Services) and orientate photo with north aligned to the top of the page</w:t>
                            </w:r>
                            <w:r w:rsidR="00004425">
                              <w:rPr>
                                <w:i/>
                                <w:iCs/>
                              </w:rPr>
                              <w:t xml:space="preserve"> </w:t>
                            </w:r>
                          </w:p>
                        </w:txbxContent>
                      </wps:txbx>
                      <wps:bodyPr rot="0" spcFirstLastPara="0" vertOverflow="overflow" horzOverflow="overflow" vert="horz" wrap="square" lIns="228600" tIns="228600" rIns="228600" bIns="228600" numCol="1" spcCol="0" rtlCol="0" fromWordArt="0" anchor="t" anchorCtr="0" forceAA="0" compatLnSpc="1">
                        <a:prstTxWarp prst="textNoShape">
                          <a:avLst/>
                        </a:prstTxWarp>
                        <a:noAutofit/>
                      </wps:bodyPr>
                    </wps:wsp>
                  </a:graphicData>
                </a:graphic>
              </wp:inline>
            </w:drawing>
          </mc:Choice>
          <mc:Fallback xmlns:a="http://schemas.openxmlformats.org/drawingml/2006/main">
            <w:pict w14:anchorId="67A9A82C">
              <v:rect id="Rectangle 11" style="width:473.4pt;height:281.85pt;visibility:visible;mso-wrap-style:square;mso-left-percent:-10001;mso-top-percent:-10001;mso-position-horizontal:absolute;mso-position-horizontal-relative:char;mso-position-vertical:absolute;mso-position-vertical-relative:line;mso-left-percent:-10001;mso-top-percent:-10001;v-text-anchor:top" o:spid="_x0000_s1029" fillcolor="#582655 [3213]" stroked="f" strokeweight="1pt" w14:anchorId="3D38251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GuTLggIAAHMFAAAOAAAAZHJzL2Uyb0RvYy54bWysVMFu2zAMvQ/YPwi6r7aztWuDOkWQIsOA&#10;og3WDj0rslQbkEVNUmJnXz9Ksp2lK3YY5oNMSeQj+UTy+qZvFdkL6xrQJS3OckqE5lA1+qWk35/W&#10;Hy4pcZ7piinQoqQH4ejN4v27687MxQxqUJWwBEG0m3empLX3Zp5ljteiZe4MjNB4KcG2zOPWvmSV&#10;ZR2ityqb5flF1oGtjAUunMPT23RJFxFfSsH9g5ROeKJKirH5uNq4bsOaLa7Z/MUyUzd8CIP9QxQt&#10;azQ6naBumWdkZ5s/oNqGW3Ag/RmHNgMpGy5iDphNkb/K5rFmRsRckBxnJprc/4Pl9/tHs7FIQ2fc&#10;3KEYsuilbcMf4yN9JOswkSV6TzgeXuTFrLhETjnefTz/fPXp6jzQmR3NjXX+i4CWBKGkFl8jksT2&#10;d84n1VEleHOgmmrdKBU3oQLESlmyZ/h2vi8G8BMtpYOuhmCVAMNJdswlSv6gRNBT+puQpKkw+lkM&#10;JJbZ0QnjXGhfpKuaVSL5Ps/xG72PYcVEI2BAluh/wh4ARs0EMmKnKAf9YCpilU7G+d8CS8aTRfQM&#10;2k/GbaPBvgWgMKvBc9IfSUrUBJZ8v+2Rm5LGVwwnW6gOG0sspK5xhq8bfMg75vyGWWwTfHxsff+A&#10;i1TQlRQGiZIa7M+3zoM+Vi/eUtJh25XU/dgxKyhRXzXW9Wx2eYFkE3+ysye77clO79oVYIUUOGgM&#10;jyLaW69GUVpon3FKLINnvGKao38sqVFc+TQQcMpwsVxGJexOw/ydfjQ8QAemQ6k+9c/MmqGePbbC&#10;PYxNyuavyjrpBksNy50H2cSaPzI7vAF2diymYQqF0fH7PmodZ+XiFwAAAP//AwBQSwMEFAAGAAgA&#10;AAAhABMp1+DeAAAABQEAAA8AAABkcnMvZG93bnJldi54bWxMj0FLw0AQhe+C/2EZwZvdtGqsMZtS&#10;BBGEWowF8bbNjtnQ7GzMbtP03zt6sZcHwxve+16+GF0rBuxD40nBdJKAQKq8aahWsHl/upqDCFGT&#10;0a0nVHDEAIvi/CzXmfEHesOhjLXgEAqZVmBj7DIpQ2XR6TDxHRJ7X753OvLZ19L0+sDhrpWzJEml&#10;0w1xg9UdPlqsduXeKVitp9/D7POjW1XBzF/t5lg/v5RKXV6MywcQEcf4/wy/+IwOBTNt/Z5MEK0C&#10;HhL/lL37m5RnbBXcptd3IItcntIXPwAAAP//AwBQSwECLQAUAAYACAAAACEAtoM4kv4AAADhAQAA&#10;EwAAAAAAAAAAAAAAAAAAAAAAW0NvbnRlbnRfVHlwZXNdLnhtbFBLAQItABQABgAIAAAAIQA4/SH/&#10;1gAAAJQBAAALAAAAAAAAAAAAAAAAAC8BAABfcmVscy8ucmVsc1BLAQItABQABgAIAAAAIQBeGuTL&#10;ggIAAHMFAAAOAAAAAAAAAAAAAAAAAC4CAABkcnMvZTJvRG9jLnhtbFBLAQItABQABgAIAAAAIQAT&#10;Kdfg3gAAAAUBAAAPAAAAAAAAAAAAAAAAANwEAABkcnMvZG93bnJldi54bWxQSwUGAAAAAAQABADz&#10;AAAA5wUAAAAA&#10;">
                <v:textbox inset="18pt,18pt,18pt,18pt">
                  <w:txbxContent>
                    <w:p w:rsidR="005A1214" w:rsidP="005A1214" w:rsidRDefault="005A1214" w14:paraId="5A39BBE3" w14:textId="77777777">
                      <w:pPr>
                        <w:pStyle w:val="BodyText"/>
                        <w:jc w:val="center"/>
                        <w:rPr>
                          <w:b/>
                          <w:bCs/>
                        </w:rPr>
                      </w:pPr>
                    </w:p>
                    <w:p w:rsidR="005A1214" w:rsidP="005A1214" w:rsidRDefault="005A1214" w14:paraId="41C8F396" w14:textId="77777777">
                      <w:pPr>
                        <w:pStyle w:val="BodyText"/>
                        <w:jc w:val="center"/>
                        <w:rPr>
                          <w:b/>
                          <w:bCs/>
                        </w:rPr>
                      </w:pPr>
                    </w:p>
                    <w:p w:rsidR="005A1214" w:rsidP="005A1214" w:rsidRDefault="005A1214" w14:paraId="72A3D3EC" w14:textId="77777777">
                      <w:pPr>
                        <w:pStyle w:val="BodyText"/>
                        <w:jc w:val="center"/>
                        <w:rPr>
                          <w:b/>
                          <w:bCs/>
                        </w:rPr>
                      </w:pPr>
                    </w:p>
                    <w:p w:rsidRPr="005A1214" w:rsidR="008509AB" w:rsidP="005A1214" w:rsidRDefault="00943186" w14:paraId="6A5E818B" w14:textId="5E2E53AA">
                      <w:pPr>
                        <w:pStyle w:val="BodyText"/>
                        <w:jc w:val="center"/>
                        <w:rPr>
                          <w:b/>
                          <w:bCs/>
                        </w:rPr>
                      </w:pPr>
                      <w:r w:rsidRPr="005A1214">
                        <w:rPr>
                          <w:b/>
                          <w:bCs/>
                        </w:rPr>
                        <w:t>HALF PAGE AERIAL IMAGE</w:t>
                      </w:r>
                    </w:p>
                    <w:p w:rsidR="008509AB" w:rsidP="005A1214" w:rsidRDefault="008509AB" w14:paraId="0D0B940D" w14:textId="77777777">
                      <w:pPr>
                        <w:pStyle w:val="BodyText"/>
                      </w:pPr>
                    </w:p>
                    <w:p w:rsidRPr="00D85232" w:rsidR="008509AB" w:rsidP="005A1214" w:rsidRDefault="008509AB" w14:paraId="3DCB47F8" w14:textId="59E241B5">
                      <w:pPr>
                        <w:pStyle w:val="BodyText"/>
                        <w:rPr>
                          <w:i/>
                          <w:iCs/>
                          <w:caps/>
                          <w:color w:val="FFFFFF" w:themeColor="background1"/>
                        </w:rPr>
                      </w:pPr>
                      <w:r w:rsidRPr="00D85232">
                        <w:rPr>
                          <w:i/>
                          <w:iCs/>
                        </w:rPr>
                        <w:t>Insert image snapshot of the site showing building identity and location clearly. Reference source of aerial imagery (e.g. LINZ, Web Map Services) and orientate photo with north aligned to the top of the page</w:t>
                      </w:r>
                      <w:r w:rsidR="00004425">
                        <w:rPr>
                          <w:i/>
                          <w:iCs/>
                        </w:rPr>
                        <w:t xml:space="preserve"> </w:t>
                      </w:r>
                    </w:p>
                  </w:txbxContent>
                </v:textbox>
                <w10:anchorlock/>
              </v:rect>
            </w:pict>
          </mc:Fallback>
        </mc:AlternateContent>
      </w:r>
    </w:p>
    <w:p w14:paraId="56B7AF19" w14:textId="77777777" w:rsidR="00126CB4" w:rsidRPr="00126CB4" w:rsidRDefault="00126CB4" w:rsidP="00126CB4">
      <w:pPr>
        <w:pStyle w:val="BodyText"/>
      </w:pPr>
    </w:p>
    <w:p w14:paraId="24FB68FB" w14:textId="4E0274D5" w:rsidR="0070357F" w:rsidRDefault="00B666BD" w:rsidP="007B74C0">
      <w:pPr>
        <w:pStyle w:val="Heading2"/>
      </w:pPr>
      <w:bookmarkStart w:id="9" w:name="_Toc220480128"/>
      <w:r>
        <w:t>Geotechnical Site Conditions</w:t>
      </w:r>
      <w:bookmarkEnd w:id="9"/>
      <w:r w:rsidR="00DB6311">
        <w:t xml:space="preserve"> </w:t>
      </w:r>
      <w:r>
        <w:t xml:space="preserve"> </w:t>
      </w:r>
    </w:p>
    <w:p w14:paraId="2C620AC5" w14:textId="2F039948" w:rsidR="00965312" w:rsidRPr="005A1214" w:rsidRDefault="00BE26F4" w:rsidP="005A1214">
      <w:pPr>
        <w:pStyle w:val="BodyText"/>
      </w:pPr>
      <w:r w:rsidRPr="005A1214">
        <w:t xml:space="preserve">The geotechnical report prepared by </w:t>
      </w:r>
      <w:r w:rsidRPr="005A1214">
        <w:rPr>
          <w:highlight w:val="lightGray"/>
        </w:rPr>
        <w:t>&lt;Consultant Y&gt;</w:t>
      </w:r>
      <w:r w:rsidRPr="005A1214">
        <w:t xml:space="preserve"> </w:t>
      </w:r>
      <w:r w:rsidR="00116D21" w:rsidRPr="005A1214">
        <w:t xml:space="preserve">titled </w:t>
      </w:r>
      <w:r w:rsidR="00116D21" w:rsidRPr="005A1214">
        <w:rPr>
          <w:highlight w:val="lightGray"/>
        </w:rPr>
        <w:t>&lt;’title’&gt;</w:t>
      </w:r>
      <w:r w:rsidR="00116D21" w:rsidRPr="005A1214">
        <w:t xml:space="preserve"> dated </w:t>
      </w:r>
      <w:r w:rsidR="00116D21" w:rsidRPr="005A1214">
        <w:rPr>
          <w:highlight w:val="lightGray"/>
        </w:rPr>
        <w:t>&lt;</w:t>
      </w:r>
      <w:proofErr w:type="gramStart"/>
      <w:r w:rsidR="00116D21" w:rsidRPr="005A1214">
        <w:rPr>
          <w:highlight w:val="lightGray"/>
        </w:rPr>
        <w:t>xx month</w:t>
      </w:r>
      <w:proofErr w:type="gramEnd"/>
      <w:r w:rsidR="00116D21" w:rsidRPr="005A1214">
        <w:rPr>
          <w:highlight w:val="lightGray"/>
        </w:rPr>
        <w:t xml:space="preserve"> </w:t>
      </w:r>
      <w:proofErr w:type="spellStart"/>
      <w:r w:rsidR="00116D21" w:rsidRPr="005A1214">
        <w:rPr>
          <w:highlight w:val="lightGray"/>
        </w:rPr>
        <w:t>xxxx</w:t>
      </w:r>
      <w:proofErr w:type="spellEnd"/>
      <w:r w:rsidR="00116D21" w:rsidRPr="005A1214">
        <w:rPr>
          <w:highlight w:val="lightGray"/>
        </w:rPr>
        <w:t>&gt;</w:t>
      </w:r>
      <w:r w:rsidR="00116D21" w:rsidRPr="005A1214">
        <w:t xml:space="preserve"> has been </w:t>
      </w:r>
      <w:r w:rsidR="003174AD" w:rsidRPr="005A1214">
        <w:t xml:space="preserve">used for this assessment. </w:t>
      </w:r>
      <w:r w:rsidR="00DD1130" w:rsidRPr="005A1214">
        <w:t>A f</w:t>
      </w:r>
      <w:r w:rsidR="003174AD" w:rsidRPr="005A1214">
        <w:t xml:space="preserve">ull list of sources is found in Appendix </w:t>
      </w:r>
      <w:r w:rsidR="005A7150" w:rsidRPr="005A1214">
        <w:t>B</w:t>
      </w:r>
      <w:r w:rsidR="003174AD" w:rsidRPr="005A1214">
        <w:t xml:space="preserve">. </w:t>
      </w:r>
      <w:r w:rsidR="00B007BB" w:rsidRPr="005A1214">
        <w:fldChar w:fldCharType="begin"/>
      </w:r>
      <w:r w:rsidR="00B007BB" w:rsidRPr="005A1214">
        <w:instrText xml:space="preserve"> REF _Ref215134784 \h  \* MERGEFORMAT </w:instrText>
      </w:r>
      <w:r w:rsidR="00B007BB" w:rsidRPr="005A1214">
        <w:fldChar w:fldCharType="separate"/>
      </w:r>
      <w:r w:rsidR="00CE6562">
        <w:t>Table 3</w:t>
      </w:r>
      <w:r w:rsidR="00B007BB" w:rsidRPr="005A1214">
        <w:fldChar w:fldCharType="end"/>
      </w:r>
      <w:r w:rsidR="00B007BB" w:rsidRPr="005A1214">
        <w:t xml:space="preserve"> </w:t>
      </w:r>
      <w:r w:rsidR="00DD1130" w:rsidRPr="005A1214">
        <w:t xml:space="preserve">provides a summary of geotechnical conditions and parameters for the site. </w:t>
      </w:r>
    </w:p>
    <w:p w14:paraId="364CDC9A" w14:textId="0168D8F1" w:rsidR="003527E5" w:rsidRPr="003527E5" w:rsidRDefault="003527E5" w:rsidP="005A1214">
      <w:pPr>
        <w:pStyle w:val="Caption"/>
        <w:keepNext/>
      </w:pPr>
      <w:bookmarkStart w:id="10" w:name="_Ref215134784"/>
      <w:r>
        <w:t xml:space="preserve">Table </w:t>
      </w:r>
      <w:r>
        <w:fldChar w:fldCharType="begin"/>
      </w:r>
      <w:r>
        <w:instrText xml:space="preserve"> SEQ Table \* ARABIC </w:instrText>
      </w:r>
      <w:r>
        <w:fldChar w:fldCharType="separate"/>
      </w:r>
      <w:r w:rsidR="00CE6562">
        <w:rPr>
          <w:noProof/>
        </w:rPr>
        <w:t>3</w:t>
      </w:r>
      <w:r>
        <w:fldChar w:fldCharType="end"/>
      </w:r>
      <w:bookmarkEnd w:id="10"/>
      <w:r>
        <w:t>: Summary of Geotechnical Parameters for the Seismic Assessment</w:t>
      </w:r>
    </w:p>
    <w:tbl>
      <w:tblPr>
        <w:tblW w:w="949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989"/>
        <w:gridCol w:w="3270"/>
        <w:gridCol w:w="3234"/>
      </w:tblGrid>
      <w:tr w:rsidR="00C40FD0" w:rsidRPr="00752AA1" w14:paraId="4319C631" w14:textId="77777777" w:rsidTr="00075233">
        <w:tc>
          <w:tcPr>
            <w:tcW w:w="2989" w:type="dxa"/>
            <w:shd w:val="clear" w:color="auto" w:fill="582655" w:themeFill="text1"/>
          </w:tcPr>
          <w:p w14:paraId="691530DE" w14:textId="48930203" w:rsidR="00C40FD0" w:rsidRPr="005A1214" w:rsidRDefault="00C40FD0" w:rsidP="005A1214">
            <w:pPr>
              <w:pStyle w:val="BodyText"/>
              <w:rPr>
                <w:rFonts w:eastAsia="Calibri"/>
                <w:b/>
                <w:bCs/>
              </w:rPr>
            </w:pPr>
            <w:r w:rsidRPr="005A1214">
              <w:rPr>
                <w:b/>
                <w:bCs/>
                <w:lang w:val="en-GB"/>
              </w:rPr>
              <w:t xml:space="preserve">Geotechnical Parameter </w:t>
            </w:r>
          </w:p>
        </w:tc>
        <w:tc>
          <w:tcPr>
            <w:tcW w:w="3270" w:type="dxa"/>
            <w:shd w:val="clear" w:color="auto" w:fill="582655" w:themeFill="text1"/>
          </w:tcPr>
          <w:p w14:paraId="1C5D9F75" w14:textId="2CAF1647" w:rsidR="00C40FD0" w:rsidRPr="005A1214" w:rsidRDefault="00C40FD0" w:rsidP="005A1214">
            <w:pPr>
              <w:pStyle w:val="BodyText"/>
              <w:rPr>
                <w:b/>
                <w:bCs/>
                <w:lang w:val="en-GB"/>
              </w:rPr>
            </w:pPr>
            <w:r w:rsidRPr="005A1214">
              <w:rPr>
                <w:b/>
                <w:bCs/>
                <w:lang w:val="en-GB"/>
              </w:rPr>
              <w:t>Description</w:t>
            </w:r>
          </w:p>
        </w:tc>
        <w:tc>
          <w:tcPr>
            <w:tcW w:w="3234" w:type="dxa"/>
            <w:shd w:val="clear" w:color="auto" w:fill="582655" w:themeFill="text1"/>
          </w:tcPr>
          <w:p w14:paraId="6D00B200" w14:textId="4FCC7976" w:rsidR="00C40FD0" w:rsidRPr="005A1214" w:rsidRDefault="00C40FD0" w:rsidP="005A1214">
            <w:pPr>
              <w:pStyle w:val="BodyText"/>
              <w:rPr>
                <w:rFonts w:eastAsia="Calibri"/>
                <w:b/>
                <w:bCs/>
              </w:rPr>
            </w:pPr>
            <w:r w:rsidRPr="005A1214">
              <w:rPr>
                <w:rFonts w:eastAsia="Calibri"/>
                <w:b/>
                <w:bCs/>
              </w:rPr>
              <w:t>Comment</w:t>
            </w:r>
          </w:p>
        </w:tc>
      </w:tr>
      <w:tr w:rsidR="00675561" w:rsidRPr="00752AA1" w14:paraId="74692D0F" w14:textId="77777777" w:rsidTr="00075233">
        <w:trPr>
          <w:trHeight w:val="132"/>
        </w:trPr>
        <w:tc>
          <w:tcPr>
            <w:tcW w:w="2989" w:type="dxa"/>
          </w:tcPr>
          <w:p w14:paraId="18885E98" w14:textId="044CAF17" w:rsidR="00675561" w:rsidRDefault="00675561" w:rsidP="005A1214">
            <w:pPr>
              <w:pStyle w:val="BodyText"/>
              <w:rPr>
                <w:rFonts w:eastAsia="Calibri"/>
              </w:rPr>
            </w:pPr>
            <w:r>
              <w:rPr>
                <w:rFonts w:eastAsia="Calibri"/>
              </w:rPr>
              <w:t xml:space="preserve">Ground conditions </w:t>
            </w:r>
          </w:p>
        </w:tc>
        <w:tc>
          <w:tcPr>
            <w:tcW w:w="3270" w:type="dxa"/>
          </w:tcPr>
          <w:p w14:paraId="42A1AE1B" w14:textId="15F2E698" w:rsidR="00675561" w:rsidRPr="00C40FD0" w:rsidRDefault="00C871F2" w:rsidP="005A1214">
            <w:pPr>
              <w:pStyle w:val="BodyText"/>
              <w:rPr>
                <w:rFonts w:eastAsia="Calibri"/>
                <w:highlight w:val="lightGray"/>
              </w:rPr>
            </w:pPr>
            <w:r>
              <w:rPr>
                <w:rFonts w:eastAsia="Calibri"/>
                <w:highlight w:val="lightGray"/>
              </w:rPr>
              <w:t xml:space="preserve">&lt;e.g. </w:t>
            </w:r>
            <w:r w:rsidR="008B2381">
              <w:rPr>
                <w:rFonts w:eastAsia="Calibri"/>
                <w:highlight w:val="lightGray"/>
              </w:rPr>
              <w:t>Medium dense silt deposits on dense sandy gravels&gt;</w:t>
            </w:r>
          </w:p>
        </w:tc>
        <w:tc>
          <w:tcPr>
            <w:tcW w:w="3234" w:type="dxa"/>
          </w:tcPr>
          <w:p w14:paraId="4FA12730" w14:textId="74C4751A" w:rsidR="00675561" w:rsidRPr="00752AA1" w:rsidRDefault="009E4504" w:rsidP="005A1214">
            <w:pPr>
              <w:pStyle w:val="BodyText"/>
              <w:rPr>
                <w:rFonts w:eastAsia="Calibri"/>
              </w:rPr>
            </w:pPr>
            <w:r w:rsidRPr="00857DCA">
              <w:rPr>
                <w:rFonts w:eastAsia="Calibri"/>
                <w:highlight w:val="lightGray"/>
              </w:rPr>
              <w:t xml:space="preserve">&lt;e.g. based of </w:t>
            </w:r>
            <w:r w:rsidR="00857DCA" w:rsidRPr="00857DCA">
              <w:rPr>
                <w:rFonts w:eastAsia="Calibri"/>
                <w:highlight w:val="lightGray"/>
              </w:rPr>
              <w:t xml:space="preserve">1 </w:t>
            </w:r>
            <w:r w:rsidRPr="00857DCA">
              <w:rPr>
                <w:rFonts w:eastAsia="Calibri"/>
                <w:highlight w:val="lightGray"/>
              </w:rPr>
              <w:t>bore hole</w:t>
            </w:r>
            <w:r w:rsidR="00857DCA" w:rsidRPr="00857DCA">
              <w:rPr>
                <w:rFonts w:eastAsia="Calibri"/>
                <w:highlight w:val="lightGray"/>
              </w:rPr>
              <w:t xml:space="preserve"> at the site and 2 bore holes withing 50m&gt;</w:t>
            </w:r>
          </w:p>
        </w:tc>
      </w:tr>
      <w:tr w:rsidR="00C10D8C" w:rsidRPr="00752AA1" w14:paraId="1F9DA49B" w14:textId="77777777" w:rsidTr="00075233">
        <w:trPr>
          <w:trHeight w:val="132"/>
        </w:trPr>
        <w:tc>
          <w:tcPr>
            <w:tcW w:w="2989" w:type="dxa"/>
          </w:tcPr>
          <w:p w14:paraId="4FA31979" w14:textId="75B55EDE" w:rsidR="00C10D8C" w:rsidRDefault="00C10D8C" w:rsidP="005A1214">
            <w:pPr>
              <w:pStyle w:val="BodyText"/>
              <w:rPr>
                <w:rFonts w:eastAsia="Calibri"/>
              </w:rPr>
            </w:pPr>
            <w:r>
              <w:rPr>
                <w:rFonts w:eastAsia="Calibri"/>
              </w:rPr>
              <w:t xml:space="preserve">Assessment category </w:t>
            </w:r>
          </w:p>
        </w:tc>
        <w:tc>
          <w:tcPr>
            <w:tcW w:w="3270" w:type="dxa"/>
          </w:tcPr>
          <w:p w14:paraId="3F152866" w14:textId="6EC85543" w:rsidR="00C10D8C" w:rsidRDefault="00C10D8C" w:rsidP="005A1214">
            <w:pPr>
              <w:pStyle w:val="BodyText"/>
              <w:rPr>
                <w:rFonts w:eastAsia="Calibri"/>
                <w:highlight w:val="lightGray"/>
              </w:rPr>
            </w:pPr>
            <w:r>
              <w:rPr>
                <w:rFonts w:eastAsia="Calibri"/>
                <w:highlight w:val="lightGray"/>
              </w:rPr>
              <w:t>&lt;structurally dominated, interactive, geotechnically dominated&gt;</w:t>
            </w:r>
          </w:p>
        </w:tc>
        <w:tc>
          <w:tcPr>
            <w:tcW w:w="3234" w:type="dxa"/>
          </w:tcPr>
          <w:p w14:paraId="29BBAB0C" w14:textId="5EB0F8B8" w:rsidR="00C10D8C" w:rsidRPr="00857DCA" w:rsidRDefault="001417DB" w:rsidP="005A1214">
            <w:pPr>
              <w:pStyle w:val="BodyText"/>
              <w:rPr>
                <w:rFonts w:eastAsia="Calibri"/>
                <w:highlight w:val="lightGray"/>
              </w:rPr>
            </w:pPr>
            <w:r w:rsidRPr="00857DCA">
              <w:rPr>
                <w:rFonts w:eastAsia="Calibri"/>
                <w:highlight w:val="lightGray"/>
              </w:rPr>
              <w:t xml:space="preserve">&lt;e.g. </w:t>
            </w:r>
            <w:r w:rsidR="00D70B22">
              <w:rPr>
                <w:rFonts w:eastAsia="Calibri"/>
                <w:highlight w:val="lightGray"/>
              </w:rPr>
              <w:t>This assessment is governed by slope stability</w:t>
            </w:r>
            <w:r w:rsidRPr="00857DCA">
              <w:rPr>
                <w:rFonts w:eastAsia="Calibri"/>
                <w:highlight w:val="lightGray"/>
              </w:rPr>
              <w:t>&gt;</w:t>
            </w:r>
          </w:p>
        </w:tc>
      </w:tr>
      <w:tr w:rsidR="00C40FD0" w:rsidRPr="00752AA1" w14:paraId="4C034BAA" w14:textId="77777777" w:rsidTr="00075233">
        <w:trPr>
          <w:trHeight w:val="132"/>
        </w:trPr>
        <w:tc>
          <w:tcPr>
            <w:tcW w:w="2989" w:type="dxa"/>
          </w:tcPr>
          <w:p w14:paraId="4ED52C27" w14:textId="043CB69B" w:rsidR="00C40FD0" w:rsidRPr="00752AA1" w:rsidRDefault="00C40FD0" w:rsidP="005A1214">
            <w:pPr>
              <w:pStyle w:val="BodyText"/>
              <w:rPr>
                <w:rFonts w:eastAsia="Calibri"/>
              </w:rPr>
            </w:pPr>
            <w:r>
              <w:rPr>
                <w:rFonts w:eastAsia="Calibri"/>
              </w:rPr>
              <w:lastRenderedPageBreak/>
              <w:t xml:space="preserve">Subsoil Class </w:t>
            </w:r>
          </w:p>
        </w:tc>
        <w:tc>
          <w:tcPr>
            <w:tcW w:w="3270" w:type="dxa"/>
          </w:tcPr>
          <w:p w14:paraId="7DF55EDF" w14:textId="70C8DAD7" w:rsidR="00C40FD0" w:rsidRPr="00C40FD0" w:rsidRDefault="00C40FD0" w:rsidP="005A1214">
            <w:pPr>
              <w:pStyle w:val="BodyText"/>
              <w:rPr>
                <w:rFonts w:eastAsia="Calibri"/>
                <w:highlight w:val="lightGray"/>
              </w:rPr>
            </w:pPr>
            <w:r w:rsidRPr="00C40FD0">
              <w:rPr>
                <w:rFonts w:eastAsia="Calibri"/>
                <w:highlight w:val="lightGray"/>
              </w:rPr>
              <w:t>&lt;D&gt;</w:t>
            </w:r>
          </w:p>
        </w:tc>
        <w:tc>
          <w:tcPr>
            <w:tcW w:w="3234" w:type="dxa"/>
          </w:tcPr>
          <w:p w14:paraId="630BB2A7" w14:textId="714B4CA9" w:rsidR="00C40FD0" w:rsidRPr="00752AA1" w:rsidRDefault="00C40FD0" w:rsidP="005A1214">
            <w:pPr>
              <w:pStyle w:val="BodyText"/>
              <w:rPr>
                <w:rFonts w:eastAsia="Calibri"/>
              </w:rPr>
            </w:pPr>
          </w:p>
        </w:tc>
      </w:tr>
      <w:tr w:rsidR="00C40FD0" w:rsidRPr="00752AA1" w14:paraId="23693005" w14:textId="77777777" w:rsidTr="00075233">
        <w:trPr>
          <w:trHeight w:val="70"/>
        </w:trPr>
        <w:tc>
          <w:tcPr>
            <w:tcW w:w="2989" w:type="dxa"/>
          </w:tcPr>
          <w:p w14:paraId="357A9E36" w14:textId="7F5F1F6C" w:rsidR="00C40FD0" w:rsidRDefault="00392C15" w:rsidP="005A1214">
            <w:pPr>
              <w:pStyle w:val="BodyText"/>
              <w:rPr>
                <w:rFonts w:eastAsia="Calibri"/>
              </w:rPr>
            </w:pPr>
            <w:r>
              <w:rPr>
                <w:rFonts w:eastAsia="Calibri"/>
              </w:rPr>
              <w:t xml:space="preserve">Ultimate bearing capacity </w:t>
            </w:r>
          </w:p>
        </w:tc>
        <w:tc>
          <w:tcPr>
            <w:tcW w:w="3270" w:type="dxa"/>
          </w:tcPr>
          <w:p w14:paraId="48E99C02" w14:textId="3FAF41C9" w:rsidR="00C40FD0" w:rsidRPr="00752AA1" w:rsidRDefault="00392C15" w:rsidP="005A1214">
            <w:pPr>
              <w:pStyle w:val="BodyText"/>
              <w:rPr>
                <w:rFonts w:eastAsia="Calibri"/>
              </w:rPr>
            </w:pPr>
            <w:r w:rsidRPr="00392C15">
              <w:rPr>
                <w:rFonts w:eastAsia="Calibri"/>
                <w:highlight w:val="lightGray"/>
              </w:rPr>
              <w:t>&lt;XXX</w:t>
            </w:r>
            <w:r>
              <w:rPr>
                <w:rFonts w:eastAsia="Calibri"/>
                <w:highlight w:val="lightGray"/>
              </w:rPr>
              <w:t xml:space="preserve"> </w:t>
            </w:r>
            <w:r w:rsidRPr="00392C15">
              <w:rPr>
                <w:rFonts w:eastAsia="Calibri"/>
                <w:highlight w:val="lightGray"/>
              </w:rPr>
              <w:t>kPa&gt;</w:t>
            </w:r>
          </w:p>
        </w:tc>
        <w:tc>
          <w:tcPr>
            <w:tcW w:w="3234" w:type="dxa"/>
          </w:tcPr>
          <w:p w14:paraId="3C145535" w14:textId="7C815E0E" w:rsidR="00C40FD0" w:rsidRPr="009B0659" w:rsidRDefault="009B0659" w:rsidP="005A1214">
            <w:pPr>
              <w:pStyle w:val="BodyText"/>
              <w:rPr>
                <w:rFonts w:eastAsia="Calibri"/>
                <w:highlight w:val="lightGray"/>
              </w:rPr>
            </w:pPr>
            <w:r w:rsidRPr="009B0659">
              <w:rPr>
                <w:rFonts w:eastAsia="Calibri"/>
                <w:highlight w:val="lightGray"/>
              </w:rPr>
              <w:t>&lt;e.g. Strength reduction factor = 1.0 for assessment&gt;</w:t>
            </w:r>
          </w:p>
        </w:tc>
      </w:tr>
      <w:tr w:rsidR="00C40FD0" w:rsidRPr="00752AA1" w14:paraId="53856E3D" w14:textId="77777777" w:rsidTr="00075233">
        <w:trPr>
          <w:trHeight w:val="77"/>
        </w:trPr>
        <w:tc>
          <w:tcPr>
            <w:tcW w:w="2989" w:type="dxa"/>
          </w:tcPr>
          <w:p w14:paraId="1563F2E1" w14:textId="00DE6820" w:rsidR="00C40FD0" w:rsidRDefault="00D6280A" w:rsidP="005A1214">
            <w:pPr>
              <w:pStyle w:val="BodyText"/>
              <w:rPr>
                <w:rFonts w:eastAsia="Calibri"/>
              </w:rPr>
            </w:pPr>
            <w:r>
              <w:rPr>
                <w:rFonts w:eastAsia="Calibri"/>
              </w:rPr>
              <w:t xml:space="preserve">Liquefaction effect including settlements </w:t>
            </w:r>
          </w:p>
        </w:tc>
        <w:tc>
          <w:tcPr>
            <w:tcW w:w="3270" w:type="dxa"/>
          </w:tcPr>
          <w:p w14:paraId="6342BB24" w14:textId="2FB8A9ED" w:rsidR="00C40FD0" w:rsidRPr="00752AA1" w:rsidRDefault="00D6280A" w:rsidP="005A1214">
            <w:pPr>
              <w:pStyle w:val="BodyText"/>
              <w:rPr>
                <w:rFonts w:eastAsia="Calibri"/>
              </w:rPr>
            </w:pPr>
            <w:r w:rsidRPr="0041201E">
              <w:rPr>
                <w:rFonts w:eastAsia="Calibri"/>
                <w:highlight w:val="lightGray"/>
              </w:rPr>
              <w:t>&lt;</w:t>
            </w:r>
            <w:r w:rsidR="004A4B59" w:rsidRPr="0041201E">
              <w:rPr>
                <w:rFonts w:eastAsia="Calibri"/>
                <w:highlight w:val="lightGray"/>
              </w:rPr>
              <w:t>e.g. Susceptible</w:t>
            </w:r>
            <w:r w:rsidRPr="0041201E">
              <w:rPr>
                <w:rFonts w:eastAsia="Calibri"/>
                <w:highlight w:val="lightGray"/>
              </w:rPr>
              <w:t xml:space="preserve"> </w:t>
            </w:r>
            <w:r w:rsidR="0041201E">
              <w:rPr>
                <w:rFonts w:eastAsia="Calibri"/>
                <w:highlight w:val="lightGray"/>
              </w:rPr>
              <w:t>to liquefaction</w:t>
            </w:r>
            <w:r w:rsidR="00457E9F">
              <w:rPr>
                <w:rFonts w:eastAsia="Calibri"/>
                <w:highlight w:val="lightGray"/>
              </w:rPr>
              <w:t>.</w:t>
            </w:r>
            <w:r w:rsidRPr="0041201E">
              <w:rPr>
                <w:rFonts w:eastAsia="Calibri"/>
                <w:highlight w:val="lightGray"/>
              </w:rPr>
              <w:t xml:space="preserve"> </w:t>
            </w:r>
            <w:r w:rsidR="004A4B59" w:rsidRPr="0041201E">
              <w:rPr>
                <w:rFonts w:eastAsia="Calibri"/>
                <w:highlight w:val="lightGray"/>
              </w:rPr>
              <w:t xml:space="preserve">45mm settlement at ULS including </w:t>
            </w:r>
            <w:r w:rsidR="0041201E" w:rsidRPr="0041201E">
              <w:rPr>
                <w:rFonts w:eastAsia="Calibri"/>
                <w:highlight w:val="lightGray"/>
              </w:rPr>
              <w:t>35mm per 6 m of differential settlement. Low risk of lateral spread&gt;</w:t>
            </w:r>
          </w:p>
        </w:tc>
        <w:tc>
          <w:tcPr>
            <w:tcW w:w="3234" w:type="dxa"/>
          </w:tcPr>
          <w:p w14:paraId="36696B05" w14:textId="2B5E7F34" w:rsidR="00C40FD0" w:rsidRPr="00752AA1" w:rsidRDefault="00C40FD0" w:rsidP="005A1214">
            <w:pPr>
              <w:pStyle w:val="BodyText"/>
              <w:rPr>
                <w:rFonts w:eastAsia="Calibri"/>
              </w:rPr>
            </w:pPr>
          </w:p>
        </w:tc>
      </w:tr>
      <w:tr w:rsidR="0041201E" w:rsidRPr="00752AA1" w14:paraId="3CB58CFA" w14:textId="77777777" w:rsidTr="00075233">
        <w:trPr>
          <w:trHeight w:val="77"/>
        </w:trPr>
        <w:tc>
          <w:tcPr>
            <w:tcW w:w="2989" w:type="dxa"/>
          </w:tcPr>
          <w:p w14:paraId="0B6A0145" w14:textId="293E97F2" w:rsidR="0041201E" w:rsidRDefault="0041201E" w:rsidP="005A1214">
            <w:pPr>
              <w:pStyle w:val="BodyText"/>
              <w:rPr>
                <w:rFonts w:eastAsia="Calibri"/>
              </w:rPr>
            </w:pPr>
            <w:r>
              <w:rPr>
                <w:rFonts w:eastAsia="Calibri"/>
              </w:rPr>
              <w:t xml:space="preserve">Potential geohazards </w:t>
            </w:r>
          </w:p>
        </w:tc>
        <w:tc>
          <w:tcPr>
            <w:tcW w:w="3270" w:type="dxa"/>
          </w:tcPr>
          <w:p w14:paraId="7CBF6165" w14:textId="2406CC82" w:rsidR="0041201E" w:rsidRPr="0041201E" w:rsidRDefault="0041201E" w:rsidP="005A1214">
            <w:pPr>
              <w:pStyle w:val="BodyText"/>
              <w:rPr>
                <w:rFonts w:eastAsia="Calibri"/>
                <w:highlight w:val="lightGray"/>
              </w:rPr>
            </w:pPr>
            <w:r>
              <w:rPr>
                <w:rFonts w:eastAsia="Calibri"/>
                <w:highlight w:val="lightGray"/>
              </w:rPr>
              <w:t xml:space="preserve">&lt;e.g. </w:t>
            </w:r>
            <w:r w:rsidR="000A401D">
              <w:rPr>
                <w:rFonts w:eastAsia="Calibri"/>
                <w:highlight w:val="lightGray"/>
              </w:rPr>
              <w:t>soil/foundation</w:t>
            </w:r>
            <w:r w:rsidR="00F10555">
              <w:rPr>
                <w:rFonts w:eastAsia="Calibri"/>
                <w:highlight w:val="lightGray"/>
              </w:rPr>
              <w:t xml:space="preserve"> deformations, land instability causing loss of support for the building</w:t>
            </w:r>
            <w:r>
              <w:rPr>
                <w:rFonts w:eastAsia="Calibri"/>
                <w:highlight w:val="lightGray"/>
              </w:rPr>
              <w:t>,</w:t>
            </w:r>
            <w:r w:rsidR="00F10555">
              <w:rPr>
                <w:rFonts w:eastAsia="Calibri"/>
                <w:highlight w:val="lightGray"/>
              </w:rPr>
              <w:t xml:space="preserve"> </w:t>
            </w:r>
            <w:r>
              <w:rPr>
                <w:rFonts w:eastAsia="Calibri"/>
                <w:highlight w:val="lightGray"/>
              </w:rPr>
              <w:t xml:space="preserve">fault rupture near </w:t>
            </w:r>
            <w:r w:rsidR="00C854DF">
              <w:rPr>
                <w:rFonts w:eastAsia="Calibri"/>
                <w:highlight w:val="lightGray"/>
              </w:rPr>
              <w:t xml:space="preserve">the </w:t>
            </w:r>
            <w:r>
              <w:rPr>
                <w:rFonts w:eastAsia="Calibri"/>
                <w:highlight w:val="lightGray"/>
              </w:rPr>
              <w:t>building</w:t>
            </w:r>
            <w:r w:rsidR="00823B50">
              <w:rPr>
                <w:rFonts w:eastAsia="Calibri"/>
                <w:highlight w:val="lightGray"/>
              </w:rPr>
              <w:t xml:space="preserve"> etc&gt;</w:t>
            </w:r>
          </w:p>
        </w:tc>
        <w:tc>
          <w:tcPr>
            <w:tcW w:w="3234" w:type="dxa"/>
          </w:tcPr>
          <w:p w14:paraId="55085BC6" w14:textId="77777777" w:rsidR="0041201E" w:rsidRPr="00752AA1" w:rsidRDefault="0041201E" w:rsidP="005A1214">
            <w:pPr>
              <w:pStyle w:val="BodyText"/>
              <w:rPr>
                <w:rFonts w:eastAsia="Calibri"/>
              </w:rPr>
            </w:pPr>
          </w:p>
        </w:tc>
      </w:tr>
    </w:tbl>
    <w:p w14:paraId="4A55B433" w14:textId="77777777" w:rsidR="00DD1130" w:rsidRPr="00965312" w:rsidRDefault="00DD1130" w:rsidP="00965312">
      <w:pPr>
        <w:pStyle w:val="BodyText"/>
      </w:pPr>
    </w:p>
    <w:p w14:paraId="3FBA0986" w14:textId="0BFA42DC" w:rsidR="005D2C00" w:rsidRDefault="005D2C00" w:rsidP="00C319F5">
      <w:r w:rsidRPr="00CA51F9">
        <w:rPr>
          <w:rFonts w:eastAsia="Times New Roman" w:cs="Arial"/>
          <w:noProof/>
          <w:color w:val="000000"/>
          <w:highlight w:val="lightGray"/>
          <w:lang w:val="en-US" w:eastAsia="en-NZ"/>
        </w:rPr>
        <mc:AlternateContent>
          <mc:Choice Requires="wps">
            <w:drawing>
              <wp:inline distT="0" distB="0" distL="0" distR="0" wp14:anchorId="1AE3A9BF" wp14:editId="6D2C5ABA">
                <wp:extent cx="6019137" cy="795647"/>
                <wp:effectExtent l="0" t="0" r="20320" b="24130"/>
                <wp:docPr id="1244000612"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019137" cy="795647"/>
                        </a:xfrm>
                        <a:prstGeom prst="rect">
                          <a:avLst/>
                        </a:prstGeom>
                        <a:solidFill>
                          <a:schemeClr val="bg1">
                            <a:lumMod val="95000"/>
                          </a:schemeClr>
                        </a:solidFill>
                        <a:ln w="9525">
                          <a:solidFill>
                            <a:schemeClr val="tx1"/>
                          </a:solidFill>
                          <a:miter lim="800000"/>
                          <a:headEnd/>
                          <a:tailEnd/>
                        </a:ln>
                      </wps:spPr>
                      <wps:txbx>
                        <w:txbxContent>
                          <w:p w14:paraId="583E6484" w14:textId="77777777" w:rsidR="005D2C00" w:rsidRDefault="005D2C00" w:rsidP="005D2C00">
                            <w:pPr>
                              <w:pStyle w:val="MoEQuote"/>
                              <w:spacing w:before="120"/>
                              <w:ind w:left="0"/>
                              <w:rPr>
                                <w:i/>
                                <w:iCs/>
                                <w:sz w:val="20"/>
                                <w:szCs w:val="20"/>
                              </w:rPr>
                            </w:pPr>
                            <w:r w:rsidRPr="00103F6C">
                              <w:rPr>
                                <w:i/>
                                <w:iCs/>
                                <w:sz w:val="20"/>
                                <w:szCs w:val="20"/>
                              </w:rPr>
                              <w:t xml:space="preserve">Commentary: </w:t>
                            </w:r>
                          </w:p>
                          <w:p w14:paraId="26858D8D" w14:textId="10E6262F" w:rsidR="005D2C00" w:rsidRDefault="005D2C00" w:rsidP="005D2C00">
                            <w:pPr>
                              <w:rPr>
                                <w:rFonts w:cstheme="minorBidi"/>
                                <w:i/>
                                <w:iCs/>
                                <w:color w:val="582655" w:themeColor="text1"/>
                                <w:sz w:val="20"/>
                              </w:rPr>
                            </w:pPr>
                            <w:r w:rsidRPr="001D1D87">
                              <w:rPr>
                                <w:rFonts w:cstheme="minorBidi"/>
                                <w:i/>
                                <w:iCs/>
                                <w:color w:val="582655" w:themeColor="text1"/>
                                <w:sz w:val="20"/>
                              </w:rPr>
                              <w:t xml:space="preserve">Provide an overview of the geotechnical conditions and parameters including the </w:t>
                            </w:r>
                            <w:r w:rsidR="00C854DF">
                              <w:rPr>
                                <w:rFonts w:cstheme="minorBidi"/>
                                <w:i/>
                                <w:iCs/>
                                <w:color w:val="582655" w:themeColor="text1"/>
                                <w:sz w:val="20"/>
                              </w:rPr>
                              <w:t>geotechnical hazards</w:t>
                            </w:r>
                            <w:r w:rsidRPr="001D1D87">
                              <w:rPr>
                                <w:rFonts w:cstheme="minorBidi"/>
                                <w:i/>
                                <w:iCs/>
                                <w:color w:val="582655" w:themeColor="text1"/>
                                <w:sz w:val="20"/>
                              </w:rPr>
                              <w:t xml:space="preserve">. </w:t>
                            </w:r>
                            <w:r w:rsidR="000713C2">
                              <w:rPr>
                                <w:rFonts w:cstheme="minorBidi"/>
                                <w:i/>
                                <w:iCs/>
                                <w:color w:val="582655" w:themeColor="text1"/>
                                <w:sz w:val="20"/>
                              </w:rPr>
                              <w:t xml:space="preserve">The parameters in the table are not exhaustive. </w:t>
                            </w:r>
                            <w:r w:rsidRPr="00C7487E">
                              <w:rPr>
                                <w:rFonts w:cstheme="minorBidi"/>
                                <w:i/>
                                <w:iCs/>
                                <w:color w:val="582655" w:themeColor="text1"/>
                                <w:sz w:val="20"/>
                              </w:rPr>
                              <w:t xml:space="preserve"> </w:t>
                            </w:r>
                          </w:p>
                          <w:p w14:paraId="6C942FCA" w14:textId="77777777" w:rsidR="005D2C00" w:rsidRPr="001D1D87" w:rsidRDefault="005D2C00" w:rsidP="005D2C00">
                            <w:pPr>
                              <w:rPr>
                                <w:rFonts w:cstheme="minorBidi"/>
                                <w:i/>
                                <w:iCs/>
                                <w:color w:val="582655" w:themeColor="text1"/>
                                <w:sz w:val="20"/>
                              </w:rPr>
                            </w:pPr>
                          </w:p>
                        </w:txbxContent>
                      </wps:txbx>
                      <wps:bodyPr rot="0" vert="horz" wrap="square" lIns="91440" tIns="45720" rIns="91440" bIns="45720" anchor="t" anchorCtr="0">
                        <a:noAutofit/>
                      </wps:bodyPr>
                    </wps:wsp>
                  </a:graphicData>
                </a:graphic>
              </wp:inline>
            </w:drawing>
          </mc:Choice>
          <mc:Fallback xmlns:a="http://schemas.openxmlformats.org/drawingml/2006/main">
            <w:pict w14:anchorId="63DBE399">
              <v:shape id="_x0000_s1030" style="width:473.95pt;height:62.65pt;visibility:visible;mso-wrap-style:square;mso-left-percent:-10001;mso-top-percent:-10001;mso-position-horizontal:absolute;mso-position-horizontal-relative:char;mso-position-vertical:absolute;mso-position-vertical-relative:line;mso-left-percent:-10001;mso-top-percent:-10001;v-text-anchor:top" fillcolor="#f2f2f2 [3052]" strokecolor="#582655 [3213]"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8SwigKwIAAEgEAAAOAAAAZHJzL2Uyb0RvYy54bWysVNtu2zAMfR+wfxD0vtjOcmmMOEWXrsOA&#10;7gJ0+wBZlmNhkqhJSuzs60vJaZp1wB6GvQikKB8eHpJeXw9akYNwXoKpaDHJKRGGQyPNrqLfv929&#10;uaLEB2YapsCIih6Fp9eb16/WvS3FFDpQjXAEQYwve1vRLgRbZpnnndDMT8AKg8EWnGYBXbfLGsd6&#10;RNcqm+b5IuvBNdYBF97j7e0YpJuE37aChy9t60UgqqLILaTTpbOOZ7ZZs3LnmO0kP9Fg/8BCM2kw&#10;6RnqlgVG9k7+AaUld+ChDRMOOoO2lVykGrCaIn9RzUPHrEi1oDjenmXy/w+Wfz482K+OhOEdDNjA&#10;VIS398B/eGJg2zGzEzfOQd8J1mDiIkqW9daXp0+j1L70EaTuP0GDTWb7AAloaJ2OqmCdBNGxAcez&#10;6GIIhOPlIi9WxdslJRxjy9V8MVumFKx8+to6Hz4I0CQaFXXY1ITODvc+RDasfHoSk3lQsrmTSiUn&#10;DpLYKkcODEeg3o0Vqr1GquPdap7naRAQJ81dfJ5Qf0NShvQVXc2n81Gjv2QJw6jSCy5aBpx1JXVF&#10;rzDlmJSVUdj3pkmTGJhUo41klDkpHcUdZQ5DPRDZoGpRoyh8Dc0RpXcwjjauIhoduF+U9DjWFfU/&#10;98wJStRHg+1bFbNZ3IPkzObLKTruMlJfRpjhCFXRQMlobkPanaisgRtscytTB56ZnCjjuCYJT6sV&#10;9+HST6+efwCbRwAAAP//AwBQSwMEFAAGAAgAAAAhAHrAhkfbAAAABQEAAA8AAABkcnMvZG93bnJl&#10;di54bWxMj8FOwzAQRO9I/IO1lbig1qFAoSFOBZU4cmhBiKNrL0nUeB1sJ03/vlsucBlpNaOZt8Vq&#10;dK0YMMTGk4KbWQYCyXjbUKXg4/11+ggiJk1Wt55QwREjrMrLi0Ln1h9og8M2VYJLKOZaQZ1Sl0sZ&#10;TY1Ox5nvkNj79sHpxGeopA36wOWulfMsW0inG+KFWne4rtHst71TYD/DeLRr474G89P1L9fDW8ik&#10;UleT8fkJRMIx/YXhjM/oUDLTzvdko2gV8CPpV9lb3j0sQew4NL+/BVkW8j99eQIAAP//AwBQSwEC&#10;LQAUAAYACAAAACEAtoM4kv4AAADhAQAAEwAAAAAAAAAAAAAAAAAAAAAAW0NvbnRlbnRfVHlwZXNd&#10;LnhtbFBLAQItABQABgAIAAAAIQA4/SH/1gAAAJQBAAALAAAAAAAAAAAAAAAAAC8BAABfcmVscy8u&#10;cmVsc1BLAQItABQABgAIAAAAIQD8SwigKwIAAEgEAAAOAAAAAAAAAAAAAAAAAC4CAABkcnMvZTJv&#10;RG9jLnhtbFBLAQItABQABgAIAAAAIQB6wIZH2wAAAAUBAAAPAAAAAAAAAAAAAAAAAIUEAABkcnMv&#10;ZG93bnJldi54bWxQSwUGAAAAAAQABADzAAAAjQUAAAAA&#10;" w14:anchorId="1AE3A9BF">
                <v:textbox>
                  <w:txbxContent>
                    <w:p w:rsidR="005D2C00" w:rsidP="005D2C00" w:rsidRDefault="005D2C00" w14:paraId="35EEB3DE" w14:textId="77777777">
                      <w:pPr>
                        <w:pStyle w:val="MoEQuote"/>
                        <w:spacing w:before="120"/>
                        <w:ind w:left="0"/>
                        <w:rPr>
                          <w:i/>
                          <w:iCs/>
                          <w:sz w:val="20"/>
                          <w:szCs w:val="20"/>
                        </w:rPr>
                      </w:pPr>
                      <w:r w:rsidRPr="00103F6C">
                        <w:rPr>
                          <w:i/>
                          <w:iCs/>
                          <w:sz w:val="20"/>
                          <w:szCs w:val="20"/>
                        </w:rPr>
                        <w:t xml:space="preserve">Commentary: </w:t>
                      </w:r>
                    </w:p>
                    <w:p w:rsidR="005D2C00" w:rsidP="005D2C00" w:rsidRDefault="005D2C00" w14:paraId="3E125802" w14:textId="10E6262F">
                      <w:pPr>
                        <w:rPr>
                          <w:rFonts w:cstheme="minorBidi"/>
                          <w:i/>
                          <w:iCs/>
                          <w:color w:val="582655" w:themeColor="text1"/>
                          <w:sz w:val="20"/>
                        </w:rPr>
                      </w:pPr>
                      <w:r w:rsidRPr="001D1D87">
                        <w:rPr>
                          <w:rFonts w:cstheme="minorBidi"/>
                          <w:i/>
                          <w:iCs/>
                          <w:color w:val="582655" w:themeColor="text1"/>
                          <w:sz w:val="20"/>
                        </w:rPr>
                        <w:t xml:space="preserve">Provide an overview of the geotechnical conditions and parameters including the </w:t>
                      </w:r>
                      <w:r w:rsidR="00C854DF">
                        <w:rPr>
                          <w:rFonts w:cstheme="minorBidi"/>
                          <w:i/>
                          <w:iCs/>
                          <w:color w:val="582655" w:themeColor="text1"/>
                          <w:sz w:val="20"/>
                        </w:rPr>
                        <w:t>geotechnical hazards</w:t>
                      </w:r>
                      <w:r w:rsidRPr="001D1D87">
                        <w:rPr>
                          <w:rFonts w:cstheme="minorBidi"/>
                          <w:i/>
                          <w:iCs/>
                          <w:color w:val="582655" w:themeColor="text1"/>
                          <w:sz w:val="20"/>
                        </w:rPr>
                        <w:t xml:space="preserve">. </w:t>
                      </w:r>
                      <w:r w:rsidR="000713C2">
                        <w:rPr>
                          <w:rFonts w:cstheme="minorBidi"/>
                          <w:i/>
                          <w:iCs/>
                          <w:color w:val="582655" w:themeColor="text1"/>
                          <w:sz w:val="20"/>
                        </w:rPr>
                        <w:t xml:space="preserve">The parameters in the table are not exhaustive. </w:t>
                      </w:r>
                      <w:r w:rsidRPr="00C7487E">
                        <w:rPr>
                          <w:rFonts w:cstheme="minorBidi"/>
                          <w:i/>
                          <w:iCs/>
                          <w:color w:val="582655" w:themeColor="text1"/>
                          <w:sz w:val="20"/>
                        </w:rPr>
                        <w:t xml:space="preserve"> </w:t>
                      </w:r>
                    </w:p>
                    <w:p w:rsidRPr="001D1D87" w:rsidR="005D2C00" w:rsidP="005D2C00" w:rsidRDefault="005D2C00" w14:paraId="0E27B00A" w14:textId="77777777">
                      <w:pPr>
                        <w:rPr>
                          <w:rFonts w:cstheme="minorBidi"/>
                          <w:i/>
                          <w:iCs/>
                          <w:color w:val="582655" w:themeColor="text1"/>
                          <w:sz w:val="20"/>
                        </w:rPr>
                      </w:pPr>
                    </w:p>
                  </w:txbxContent>
                </v:textbox>
                <w10:anchorlock/>
              </v:shape>
            </w:pict>
          </mc:Fallback>
        </mc:AlternateContent>
      </w:r>
    </w:p>
    <w:p w14:paraId="713B5155" w14:textId="77777777" w:rsidR="005D2C00" w:rsidRDefault="005D2C00" w:rsidP="00C319F5"/>
    <w:p w14:paraId="63FD60F7" w14:textId="5F0C2D86" w:rsidR="005C08BF" w:rsidRDefault="005C08BF" w:rsidP="00C319F5">
      <w:r>
        <w:br w:type="page"/>
      </w:r>
    </w:p>
    <w:p w14:paraId="54391659" w14:textId="77777777" w:rsidR="000315D5" w:rsidRDefault="000315D5" w:rsidP="000315D5">
      <w:pPr>
        <w:pStyle w:val="Heading1"/>
      </w:pPr>
      <w:bookmarkStart w:id="11" w:name="_Toc220480129"/>
      <w:r>
        <w:lastRenderedPageBreak/>
        <w:t>Building Description</w:t>
      </w:r>
      <w:bookmarkEnd w:id="11"/>
      <w:r>
        <w:t xml:space="preserve"> </w:t>
      </w:r>
    </w:p>
    <w:p w14:paraId="06EF5DD9" w14:textId="6179233E" w:rsidR="000315D5" w:rsidRDefault="007B74C0" w:rsidP="000315D5">
      <w:pPr>
        <w:pStyle w:val="Heading2"/>
      </w:pPr>
      <w:bookmarkStart w:id="12" w:name="_Toc220480130"/>
      <w:r>
        <w:t>Building Overview</w:t>
      </w:r>
      <w:bookmarkEnd w:id="12"/>
      <w:r w:rsidR="00B70114">
        <w:t xml:space="preserve"> </w:t>
      </w:r>
    </w:p>
    <w:p w14:paraId="51FA0269" w14:textId="4A2A0046" w:rsidR="00965312" w:rsidRDefault="00965312" w:rsidP="00965312">
      <w:pPr>
        <w:pStyle w:val="BodyText"/>
      </w:pPr>
      <w:r w:rsidRPr="00CA51F9">
        <w:rPr>
          <w:rFonts w:eastAsia="Times New Roman" w:cs="Arial"/>
          <w:noProof/>
          <w:color w:val="000000"/>
          <w:highlight w:val="lightGray"/>
          <w:lang w:val="en-US" w:eastAsia="en-NZ"/>
        </w:rPr>
        <mc:AlternateContent>
          <mc:Choice Requires="wps">
            <w:drawing>
              <wp:inline distT="0" distB="0" distL="0" distR="0" wp14:anchorId="48596907" wp14:editId="048DFB57">
                <wp:extent cx="5939790" cy="1762963"/>
                <wp:effectExtent l="0" t="0" r="22860" b="27940"/>
                <wp:docPr id="2029657070" name="Text Box 2"/>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a:xfrm>
                          <a:off x="0" y="0"/>
                          <a:ext cx="5939790" cy="1762963"/>
                        </a:xfrm>
                        <a:prstGeom prst="rect">
                          <a:avLst/>
                        </a:prstGeom>
                        <a:solidFill>
                          <a:schemeClr val="bg1">
                            <a:lumMod val="95000"/>
                          </a:schemeClr>
                        </a:solidFill>
                        <a:ln w="9525">
                          <a:solidFill>
                            <a:schemeClr val="tx1"/>
                          </a:solidFill>
                          <a:miter/>
                        </a:ln>
                      </wps:spPr>
                      <wps:txbx>
                        <w:txbxContent>
                          <w:p w14:paraId="3B8DF1A1" w14:textId="77777777" w:rsidR="003E5C4C" w:rsidRDefault="003E5C4C">
                            <w:pPr>
                              <w:spacing w:line="276" w:lineRule="auto"/>
                              <w:rPr>
                                <w:rFonts w:cs="Arial"/>
                                <w:i/>
                                <w:iCs/>
                                <w:color w:val="582655"/>
                                <w:sz w:val="20"/>
                              </w:rPr>
                            </w:pPr>
                            <w:r>
                              <w:rPr>
                                <w:rFonts w:cs="Arial"/>
                                <w:i/>
                                <w:iCs/>
                                <w:color w:val="582655"/>
                                <w:sz w:val="20"/>
                              </w:rPr>
                              <w:t xml:space="preserve">Commentary: </w:t>
                            </w:r>
                          </w:p>
                          <w:p w14:paraId="4F7B8AD9" w14:textId="155AEA6D" w:rsidR="003E5C4C" w:rsidRDefault="003E5C4C">
                            <w:pPr>
                              <w:spacing w:line="276" w:lineRule="auto"/>
                              <w:rPr>
                                <w:rFonts w:cs="Arial"/>
                                <w:i/>
                                <w:iCs/>
                                <w:color w:val="582655"/>
                                <w:sz w:val="20"/>
                              </w:rPr>
                            </w:pPr>
                            <w:r>
                              <w:rPr>
                                <w:rFonts w:cs="Arial"/>
                                <w:i/>
                                <w:iCs/>
                                <w:color w:val="582655"/>
                                <w:sz w:val="20"/>
                              </w:rPr>
                              <w:t>Provide a succinct summary of the building, including the number of storeys (excluding mezzanine or part basements), building construction type, year of design/construction etc. Note any structural alterations, including the approximate year(s) of upgrade if known, and provide details of the modifications.</w:t>
                            </w:r>
                            <w:r w:rsidR="00981339">
                              <w:rPr>
                                <w:rFonts w:cs="Arial"/>
                                <w:i/>
                                <w:iCs/>
                                <w:color w:val="582655"/>
                                <w:sz w:val="20"/>
                              </w:rPr>
                              <w:t xml:space="preserve"> Provide photos to support this section </w:t>
                            </w:r>
                          </w:p>
                          <w:p w14:paraId="518A8D1C" w14:textId="77777777" w:rsidR="003E5C4C" w:rsidRDefault="003E5C4C">
                            <w:pPr>
                              <w:spacing w:line="276" w:lineRule="auto"/>
                              <w:rPr>
                                <w:rFonts w:cs="Arial"/>
                                <w:i/>
                                <w:iCs/>
                                <w:color w:val="582655"/>
                                <w:sz w:val="20"/>
                              </w:rPr>
                            </w:pPr>
                            <w:r>
                              <w:rPr>
                                <w:rFonts w:cs="Arial"/>
                                <w:i/>
                                <w:iCs/>
                                <w:color w:val="582655"/>
                                <w:sz w:val="20"/>
                              </w:rPr>
                              <w:t> </w:t>
                            </w:r>
                          </w:p>
                          <w:p w14:paraId="7A8F39C4" w14:textId="2FDE5535" w:rsidR="003E5C4C" w:rsidRPr="004A3C37" w:rsidRDefault="003E5C4C" w:rsidP="004A3C37">
                            <w:pPr>
                              <w:spacing w:line="276" w:lineRule="auto"/>
                              <w:rPr>
                                <w:rFonts w:cs="Arial"/>
                                <w:i/>
                                <w:iCs/>
                                <w:color w:val="582655"/>
                                <w:sz w:val="20"/>
                              </w:rPr>
                            </w:pPr>
                            <w:r>
                              <w:rPr>
                                <w:rFonts w:cs="Arial"/>
                                <w:i/>
                                <w:iCs/>
                                <w:color w:val="582655"/>
                                <w:sz w:val="20"/>
                              </w:rPr>
                              <w:t>It is recommended that the gross floor area and year of design/construction are validated and do not solely rely on Ministry data.</w:t>
                            </w:r>
                          </w:p>
                        </w:txbxContent>
                      </wps:txbx>
                      <wps:bodyPr wrap="square" lIns="91440" tIns="45720" rIns="91440" bIns="45720" anchor="t">
                        <a:noAutofit/>
                      </wps:bodyPr>
                    </wps:wsp>
                  </a:graphicData>
                </a:graphic>
              </wp:inline>
            </w:drawing>
          </mc:Choice>
          <mc:Fallback xmlns:a="http://schemas.openxmlformats.org/drawingml/2006/main">
            <w:pict w14:anchorId="53F777A0">
              <v:rect id="_x0000_s1031" style="width:467.7pt;height:138.8pt;visibility:visible;mso-wrap-style:square;mso-left-percent:-10001;mso-top-percent:-10001;mso-position-horizontal:absolute;mso-position-horizontal-relative:char;mso-position-vertical:absolute;mso-position-vertical-relative:line;mso-left-percent:-10001;mso-top-percent:-10001;v-text-anchor:top" fillcolor="#f2f2f2 [3052]" strokecolor="#582655 [3213]" w14:anchorId="48596907"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fa3S9QEAAOoDAAAOAAAAZHJzL2Uyb0RvYy54bWysU9tu2zAMfR+wfxD0vthOc5mNOEXRosOA&#10;bi3Q7QMUWY6FyaJGKbH796PkNM22t2EvgkmKR4eHx5vrsTfsqNBrsDUvZjlnykpotN3X/Pu3+w8f&#10;OfNB2EYYsKrmL8rz6+37d5vBVWoOHZhGISMQ66vB1bwLwVVZ5mWneuFn4JSlYgvYi0Ah7rMGxUDo&#10;vcnmeb7KBsDGIUjlPWXvpiLfJvy2VTI8tq1XgZmaE7eQTkznLp7ZdiOqPQrXaXmiIf6BRS+0pUfP&#10;UHciCHZA/RdUryWChzbMJPQZtK2WKs1A0xT5H9M8d8KpNAuJ491ZJv//YOXX47N7wkjduweQPzyz&#10;cNsJu1c3iDB0SjT0XBGFygbnq3NDDPypdWyxjxA0DxuTuC9ncdUYmKTksrwq1yXtQFKtWK/m5eoq&#10;oYrqtd2hD58U9Cx+1Bxpe0lUcXzwIRIQ1euVRBiMbu61MSmIjlG3BtlR0K53+yK1mkP/BZopVy7z&#10;PG2ccJLB4vWE6i+RjGVDzcvlfJkQfqud2ybEME7CEN4lQq+DwomvsSfdJqmiaGHcjUw3NV/H8WNm&#10;B83LE7KBbFhz//MgUHFmPlsSviwWi+jbFCyW6zkFeFnZXVaElR2QuyfZLNwcArQ6Sff2zokQGSrN&#10;fjJ/dOxlnG69/aLbXwAAAP//AwBQSwMEFAAGAAgAAAAhAHgQ+8TbAAAABQEAAA8AAABkcnMvZG93&#10;bnJldi54bWxMj8FOwzAQRO9I/IO1SNyoQ0uaksapEFIRFw4UPmATbx2LeB3Fbhr+HsOFXlYazWjm&#10;bbWbXS8mGoP1rOB+kYEgbr22bBR8fuzvNiBCRNbYeyYF3xRgV19fVVhqf+Z3mg7RiFTCoUQFXYxD&#10;KWVoO3IYFn4gTt7Rjw5jkqOResRzKne9XGbZWjq0nBY6HOi5o/brcHIK5jx/MZMfi715yzZhZe1r&#10;g1ap25v5aQsi0hz/w/CLn9ChTkyNP7EOoleQHol/N3mPq/wBRKNgWRRrkHUlL+nrHwAAAP//AwBQ&#10;SwECLQAUAAYACAAAACEAtoM4kv4AAADhAQAAEwAAAAAAAAAAAAAAAAAAAAAAW0NvbnRlbnRfVHlw&#10;ZXNdLnhtbFBLAQItABQABgAIAAAAIQA4/SH/1gAAAJQBAAALAAAAAAAAAAAAAAAAAC8BAABfcmVs&#10;cy8ucmVsc1BLAQItABQABgAIAAAAIQAWfa3S9QEAAOoDAAAOAAAAAAAAAAAAAAAAAC4CAABkcnMv&#10;ZTJvRG9jLnhtbFBLAQItABQABgAIAAAAIQB4EPvE2wAAAAUBAAAPAAAAAAAAAAAAAAAAAE8EAABk&#10;cnMvZG93bnJldi54bWxQSwUGAAAAAAQABADzAAAAVwUAAAAA&#10;">
                <v:textbox>
                  <w:txbxContent>
                    <w:p w:rsidR="003E5C4C" w:rsidRDefault="003E5C4C" w14:paraId="732C9E3B" w14:textId="77777777">
                      <w:pPr>
                        <w:spacing w:line="276" w:lineRule="auto"/>
                        <w:rPr>
                          <w:rFonts w:cs="Arial"/>
                          <w:i/>
                          <w:iCs/>
                          <w:color w:val="582655"/>
                          <w:sz w:val="20"/>
                        </w:rPr>
                      </w:pPr>
                      <w:r>
                        <w:rPr>
                          <w:rFonts w:cs="Arial"/>
                          <w:i/>
                          <w:iCs/>
                          <w:color w:val="582655"/>
                          <w:sz w:val="20"/>
                        </w:rPr>
                        <w:t xml:space="preserve">Commentary: </w:t>
                      </w:r>
                    </w:p>
                    <w:p w:rsidR="003E5C4C" w:rsidRDefault="003E5C4C" w14:paraId="5D6BFFD8" w14:textId="155AEA6D">
                      <w:pPr>
                        <w:spacing w:line="276" w:lineRule="auto"/>
                        <w:rPr>
                          <w:rFonts w:cs="Arial"/>
                          <w:i/>
                          <w:iCs/>
                          <w:color w:val="582655"/>
                          <w:sz w:val="20"/>
                        </w:rPr>
                      </w:pPr>
                      <w:r>
                        <w:rPr>
                          <w:rFonts w:cs="Arial"/>
                          <w:i/>
                          <w:iCs/>
                          <w:color w:val="582655"/>
                          <w:sz w:val="20"/>
                        </w:rPr>
                        <w:t>Provide a succinct summary of the building, including the number of storeys (excluding mezzanine or part basements), building construction type, year of design/construction etc. Note any structural alterations, including the approximate year(s) of upgrade if known, and provide details of the modifications.</w:t>
                      </w:r>
                      <w:r w:rsidR="00981339">
                        <w:rPr>
                          <w:rFonts w:cs="Arial"/>
                          <w:i/>
                          <w:iCs/>
                          <w:color w:val="582655"/>
                          <w:sz w:val="20"/>
                        </w:rPr>
                        <w:t xml:space="preserve"> Provide photos to support this section </w:t>
                      </w:r>
                    </w:p>
                    <w:p w:rsidR="003E5C4C" w:rsidRDefault="003E5C4C" w14:paraId="6E7BEAA2" w14:textId="77777777">
                      <w:pPr>
                        <w:spacing w:line="276" w:lineRule="auto"/>
                        <w:rPr>
                          <w:rFonts w:cs="Arial"/>
                          <w:i/>
                          <w:iCs/>
                          <w:color w:val="582655"/>
                          <w:sz w:val="20"/>
                        </w:rPr>
                      </w:pPr>
                      <w:r>
                        <w:rPr>
                          <w:rFonts w:cs="Arial"/>
                          <w:i/>
                          <w:iCs/>
                          <w:color w:val="582655"/>
                          <w:sz w:val="20"/>
                        </w:rPr>
                        <w:t> </w:t>
                      </w:r>
                    </w:p>
                    <w:p w:rsidRPr="004A3C37" w:rsidR="003E5C4C" w:rsidP="004A3C37" w:rsidRDefault="003E5C4C" w14:paraId="53C912EA" w14:textId="2FDE5535">
                      <w:pPr>
                        <w:spacing w:line="276" w:lineRule="auto"/>
                        <w:rPr>
                          <w:rFonts w:cs="Arial"/>
                          <w:i/>
                          <w:iCs/>
                          <w:color w:val="582655"/>
                          <w:sz w:val="20"/>
                        </w:rPr>
                      </w:pPr>
                      <w:r>
                        <w:rPr>
                          <w:rFonts w:cs="Arial"/>
                          <w:i/>
                          <w:iCs/>
                          <w:color w:val="582655"/>
                          <w:sz w:val="20"/>
                        </w:rPr>
                        <w:t>It is recommended that the gross floor area and year of design/construction are validated and do not solely rely on Ministry data.</w:t>
                      </w:r>
                    </w:p>
                  </w:txbxContent>
                </v:textbox>
                <w10:anchorlock/>
              </v:rect>
            </w:pict>
          </mc:Fallback>
        </mc:AlternateContent>
      </w:r>
    </w:p>
    <w:p w14:paraId="35140EB9" w14:textId="77777777" w:rsidR="005C32D7" w:rsidRDefault="00981339" w:rsidP="005C32D7">
      <w:pPr>
        <w:pStyle w:val="BodyText"/>
        <w:keepNext/>
      </w:pPr>
      <w:r w:rsidRPr="00E87E8E">
        <w:rPr>
          <w:noProof/>
          <w:color w:val="582655" w:themeColor="text1"/>
          <w:sz w:val="32"/>
          <w:szCs w:val="32"/>
        </w:rPr>
        <mc:AlternateContent>
          <mc:Choice Requires="wps">
            <w:drawing>
              <wp:inline distT="0" distB="0" distL="0" distR="0" wp14:anchorId="2C2CD20F" wp14:editId="1BCD223C">
                <wp:extent cx="6012180" cy="3257550"/>
                <wp:effectExtent l="0" t="0" r="7620" b="0"/>
                <wp:docPr id="1694683903" name="Rectangle 11"/>
                <wp:cNvGraphicFramePr/>
                <a:graphic xmlns:a="http://schemas.openxmlformats.org/drawingml/2006/main">
                  <a:graphicData uri="http://schemas.microsoft.com/office/word/2010/wordprocessingShape">
                    <wps:wsp>
                      <wps:cNvSpPr/>
                      <wps:spPr>
                        <a:xfrm>
                          <a:off x="0" y="0"/>
                          <a:ext cx="6012180" cy="3257550"/>
                        </a:xfrm>
                        <a:prstGeom prst="rect">
                          <a:avLst/>
                        </a:prstGeom>
                        <a:solidFill>
                          <a:schemeClr val="tx1"/>
                        </a:solidFill>
                        <a:ln>
                          <a:noFill/>
                        </a:ln>
                      </wps:spPr>
                      <wps:style>
                        <a:lnRef idx="2">
                          <a:schemeClr val="accent1">
                            <a:shade val="50000"/>
                          </a:schemeClr>
                        </a:lnRef>
                        <a:fillRef idx="1">
                          <a:schemeClr val="accent1"/>
                        </a:fillRef>
                        <a:effectRef idx="0">
                          <a:schemeClr val="accent1"/>
                        </a:effectRef>
                        <a:fontRef idx="minor">
                          <a:schemeClr val="lt1"/>
                        </a:fontRef>
                      </wps:style>
                      <wps:txbx>
                        <w:txbxContent>
                          <w:p w14:paraId="19CF614F" w14:textId="05B226F5" w:rsidR="00981339" w:rsidRPr="00075233" w:rsidRDefault="00981339" w:rsidP="00981339">
                            <w:pPr>
                              <w:pStyle w:val="NoSpacing"/>
                              <w:spacing w:before="1920"/>
                              <w:ind w:left="357"/>
                              <w:jc w:val="center"/>
                              <w:rPr>
                                <w:rFonts w:ascii="Arial" w:hAnsi="Arial" w:cs="Arial"/>
                                <w:i/>
                                <w:iCs/>
                                <w:caps/>
                                <w:color w:val="FFFFFF" w:themeColor="background1"/>
                              </w:rPr>
                            </w:pPr>
                            <w:r w:rsidRPr="00075233">
                              <w:rPr>
                                <w:rFonts w:ascii="Arial" w:hAnsi="Arial" w:cs="Arial"/>
                                <w:caps/>
                                <w:color w:val="FFFFFF" w:themeColor="background1"/>
                                <w:lang w:val="en-NZ"/>
                              </w:rPr>
                              <w:t xml:space="preserve">half page Photo – Elevation </w:t>
                            </w:r>
                            <w:r w:rsidRPr="00075233">
                              <w:rPr>
                                <w:rFonts w:ascii="Arial" w:hAnsi="Arial" w:cs="Arial"/>
                                <w:i/>
                                <w:iCs/>
                              </w:rPr>
                              <w:t xml:space="preserve"> </w:t>
                            </w:r>
                          </w:p>
                        </w:txbxContent>
                      </wps:txbx>
                      <wps:bodyPr rot="0" spcFirstLastPara="0" vertOverflow="overflow" horzOverflow="overflow" vert="horz" wrap="square" lIns="228600" tIns="228600" rIns="228600" bIns="228600" numCol="1" spcCol="0" rtlCol="0" fromWordArt="0" anchor="t" anchorCtr="0" forceAA="0" compatLnSpc="1">
                        <a:prstTxWarp prst="textNoShape">
                          <a:avLst/>
                        </a:prstTxWarp>
                        <a:noAutofit/>
                      </wps:bodyPr>
                    </wps:wsp>
                  </a:graphicData>
                </a:graphic>
              </wp:inline>
            </w:drawing>
          </mc:Choice>
          <mc:Fallback xmlns:a="http://schemas.openxmlformats.org/drawingml/2006/main">
            <w:pict w14:anchorId="2B66C019">
              <v:rect id="_x0000_s1032" style="width:473.4pt;height:256.5pt;visibility:visible;mso-wrap-style:square;mso-left-percent:-10001;mso-top-percent:-10001;mso-position-horizontal:absolute;mso-position-horizontal-relative:char;mso-position-vertical:absolute;mso-position-vertical-relative:line;mso-left-percent:-10001;mso-top-percent:-10001;v-text-anchor:top" fillcolor="#582655 [3213]" stroked="f" strokeweight="1pt" w14:anchorId="2C2CD20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eWPgwIAAHMFAAAOAAAAZHJzL2Uyb0RvYy54bWysVEtv2zAMvg/YfxB0X/0Y0gVBnSJo0WFA&#10;0RZrh54VWaoFyKImKbGzXz9KfqTpih2G5eBQIvmR/ETy4rJvNdkL5xWYihZnOSXCcKiVeanoj6eb&#10;T0tKfGCmZhqMqOhBeHq5/vjhorMrUUIDuhaOIIjxq85WtAnBrrLM80a0zJ+BFQaVElzLAh7dS1Y7&#10;1iF6q7Myz8+zDlxtHXDhPd5eD0q6TvhSCh7upfQiEF1RzC2kr0vfbfxm6wu2enHMNoqPabB/yKJl&#10;ymDQGeqaBUZ2Tv0B1SruwIMMZxzaDKRUXKQasJoif1PNY8OsSLUgOd7ONPn/B8vv9o/2wSENnfUr&#10;j2Ksopeujf+YH+kTWYeZLNEHwvHyPC/KYomcctR9LhdfFotEZ3Z0t86HrwJaEoWKOnyNRBLb3/qA&#10;IdF0MonRPGhV3yit0yF2gLjSjuwZvl3oi/hW6HFipU20NRC9BnW8yY61JCkctIh22nwXkqgasy9T&#10;IqnNjkEY58KEYlA1rBZD7EWOvyn6lFbKJQFGZInxZ+wRYLIcQCbsIcvRPrqK1KWzc/63xAbn2SNF&#10;BhNm51YZcO8BaKxqjDzYTyQN1ESWQr/tkZuKLqNlvNlCfXhwxMEwNd7yG4UPect8eGAOxwQfH0c/&#10;3ONHaugqCqNESQPu13v30R67F7WUdDh2FfU/d8wJSvQ3g31dlstzJJuEk5M7OW1PTmbXXgF2SIGL&#10;xvIkor8LehKlg/YZt8QmRkYVMxzjY0tN4lUYFgJuGS42m2SE02lZuDWPlkfoyHRs1af+mTk79nPA&#10;UbiDaUjZ6k1bD7bR08BmF0Cq1PNHZsc3wMlOzTRuobg6Xp+T1XFXrn8DAAD//wMAUEsDBBQABgAI&#10;AAAAIQAAJA7D3gAAAAUBAAAPAAAAZHJzL2Rvd25yZXYueG1sTI9BS8NAEIXvQv/DMoI3u0nVUmM2&#10;RQQRhFqMBfG2zY7Z0OxszG7T9N937EUvD4Y3vPe9fDm6VgzYh8aTgnSagECqvGmoVrD5eL5egAhR&#10;k9GtJ1RwxADLYnKR68z4A73jUMZacAiFTCuwMXaZlKGy6HSY+g6JvW/fOx357Gtpen3gcNfKWZLM&#10;pdMNcYPVHT5ZrHbl3ilYrdOfYfb12a2qYBZvdnOsX15Lpa4ux8cHEBHH+PcMv/iMDgUzbf2eTBCt&#10;Ah4Sz8re/e2cZ2wV3KU3Ccgil//pixMAAAD//wMAUEsBAi0AFAAGAAgAAAAhALaDOJL+AAAA4QEA&#10;ABMAAAAAAAAAAAAAAAAAAAAAAFtDb250ZW50X1R5cGVzXS54bWxQSwECLQAUAAYACAAAACEAOP0h&#10;/9YAAACUAQAACwAAAAAAAAAAAAAAAAAvAQAAX3JlbHMvLnJlbHNQSwECLQAUAAYACAAAACEA4/3l&#10;j4MCAABzBQAADgAAAAAAAAAAAAAAAAAuAgAAZHJzL2Uyb0RvYy54bWxQSwECLQAUAAYACAAAACEA&#10;ACQOw94AAAAFAQAADwAAAAAAAAAAAAAAAADdBAAAZHJzL2Rvd25yZXYueG1sUEsFBgAAAAAEAAQA&#10;8wAAAOgFAAAAAA==&#10;">
                <v:textbox inset="18pt,18pt,18pt,18pt">
                  <w:txbxContent>
                    <w:p w:rsidRPr="00075233" w:rsidR="00981339" w:rsidP="00981339" w:rsidRDefault="00981339" w14:paraId="0D6738F0" w14:textId="05B226F5">
                      <w:pPr>
                        <w:pStyle w:val="NoSpacing"/>
                        <w:spacing w:before="1920"/>
                        <w:ind w:left="357"/>
                        <w:jc w:val="center"/>
                        <w:rPr>
                          <w:rFonts w:ascii="Arial" w:hAnsi="Arial" w:cs="Arial"/>
                          <w:i/>
                          <w:iCs/>
                          <w:caps/>
                          <w:color w:val="FFFFFF" w:themeColor="background1"/>
                        </w:rPr>
                      </w:pPr>
                      <w:r w:rsidRPr="00075233">
                        <w:rPr>
                          <w:rFonts w:ascii="Arial" w:hAnsi="Arial" w:cs="Arial"/>
                          <w:caps/>
                          <w:color w:val="FFFFFF" w:themeColor="background1"/>
                          <w:lang w:val="en-NZ"/>
                        </w:rPr>
                        <w:t xml:space="preserve">half page Photo – Elevation </w:t>
                      </w:r>
                      <w:r w:rsidRPr="00075233">
                        <w:rPr>
                          <w:rFonts w:ascii="Arial" w:hAnsi="Arial" w:cs="Arial"/>
                          <w:i/>
                          <w:iCs/>
                        </w:rPr>
                        <w:t xml:space="preserve"> </w:t>
                      </w:r>
                    </w:p>
                  </w:txbxContent>
                </v:textbox>
                <w10:anchorlock/>
              </v:rect>
            </w:pict>
          </mc:Fallback>
        </mc:AlternateContent>
      </w:r>
    </w:p>
    <w:p w14:paraId="66127D66" w14:textId="606B1BA5" w:rsidR="00981339" w:rsidRPr="00965312" w:rsidRDefault="005C32D7" w:rsidP="005C32D7">
      <w:pPr>
        <w:pStyle w:val="Caption"/>
      </w:pPr>
      <w:r>
        <w:t xml:space="preserve">Figure </w:t>
      </w:r>
      <w:r>
        <w:fldChar w:fldCharType="begin"/>
      </w:r>
      <w:r>
        <w:instrText xml:space="preserve"> SEQ Figure \* ARABIC </w:instrText>
      </w:r>
      <w:r>
        <w:fldChar w:fldCharType="separate"/>
      </w:r>
      <w:r w:rsidR="00CE6562">
        <w:rPr>
          <w:noProof/>
        </w:rPr>
        <w:t>2</w:t>
      </w:r>
      <w:r>
        <w:fldChar w:fldCharType="end"/>
      </w:r>
      <w:r>
        <w:t xml:space="preserve">: </w:t>
      </w:r>
      <w:r w:rsidRPr="005C32D7">
        <w:rPr>
          <w:highlight w:val="lightGray"/>
        </w:rPr>
        <w:t>&lt;Northern&gt;</w:t>
      </w:r>
      <w:r>
        <w:t xml:space="preserve"> Elevation</w:t>
      </w:r>
    </w:p>
    <w:p w14:paraId="03D58034" w14:textId="251E0DCE" w:rsidR="00996B56" w:rsidRDefault="00C319F5" w:rsidP="00996B56">
      <w:pPr>
        <w:pStyle w:val="Heading2"/>
      </w:pPr>
      <w:bookmarkStart w:id="13" w:name="_Toc220480131"/>
      <w:r>
        <w:t>Site Walk-Over and Building Condition</w:t>
      </w:r>
      <w:bookmarkEnd w:id="13"/>
      <w:r>
        <w:t xml:space="preserve"> </w:t>
      </w:r>
    </w:p>
    <w:p w14:paraId="7D701831" w14:textId="56C9413A" w:rsidR="00C319F5" w:rsidRPr="005A1214" w:rsidRDefault="00C319F5" w:rsidP="005A1214">
      <w:pPr>
        <w:pStyle w:val="BodyText"/>
      </w:pPr>
      <w:r w:rsidRPr="005A1214">
        <w:t xml:space="preserve">A </w:t>
      </w:r>
      <w:r w:rsidR="00C7487E" w:rsidRPr="005A1214">
        <w:t>&lt;</w:t>
      </w:r>
      <w:r w:rsidRPr="005A1214">
        <w:t>non-intrusive</w:t>
      </w:r>
      <w:r w:rsidR="00C7487E" w:rsidRPr="005A1214">
        <w:t>/intrusive&gt;</w:t>
      </w:r>
      <w:r w:rsidRPr="005A1214">
        <w:t>, visual site walk-over was completed by</w:t>
      </w:r>
      <w:r w:rsidR="00803C3B" w:rsidRPr="005A1214">
        <w:t xml:space="preserve"> a</w:t>
      </w:r>
      <w:r w:rsidRPr="005A1214">
        <w:t xml:space="preserve"> structural engineer on </w:t>
      </w:r>
      <w:r w:rsidR="00803C3B" w:rsidRPr="005A1214">
        <w:rPr>
          <w:highlight w:val="lightGray"/>
        </w:rPr>
        <w:t>&lt;XX</w:t>
      </w:r>
      <w:r w:rsidR="00BC1A29">
        <w:rPr>
          <w:highlight w:val="lightGray"/>
        </w:rPr>
        <w:t>/</w:t>
      </w:r>
      <w:r w:rsidR="00803C3B" w:rsidRPr="005A1214">
        <w:rPr>
          <w:highlight w:val="lightGray"/>
        </w:rPr>
        <w:t>XX</w:t>
      </w:r>
      <w:r w:rsidR="00BC1A29">
        <w:rPr>
          <w:highlight w:val="lightGray"/>
        </w:rPr>
        <w:t>/</w:t>
      </w:r>
      <w:r w:rsidR="00803C3B" w:rsidRPr="005A1214">
        <w:rPr>
          <w:highlight w:val="lightGray"/>
        </w:rPr>
        <w:t>X</w:t>
      </w:r>
      <w:r w:rsidR="00BC1A29">
        <w:rPr>
          <w:highlight w:val="lightGray"/>
        </w:rPr>
        <w:t>XX</w:t>
      </w:r>
      <w:r w:rsidR="00803C3B" w:rsidRPr="005A1214">
        <w:rPr>
          <w:highlight w:val="lightGray"/>
        </w:rPr>
        <w:t>X&gt;</w:t>
      </w:r>
      <w:r w:rsidR="00803C3B" w:rsidRPr="005A1214">
        <w:t>.</w:t>
      </w:r>
      <w:r w:rsidRPr="005A1214">
        <w:t xml:space="preserve"> </w:t>
      </w:r>
      <w:r w:rsidR="006E5699" w:rsidRPr="005A1214">
        <w:t>The purpose of the inspection was to verify the structural layout, where possible, against available structural drawing information.</w:t>
      </w:r>
    </w:p>
    <w:p w14:paraId="439F1801" w14:textId="0E59264C" w:rsidR="00965312" w:rsidRDefault="00965312" w:rsidP="00C319F5">
      <w:pPr>
        <w:pStyle w:val="BodyText"/>
      </w:pPr>
      <w:r w:rsidRPr="00CA51F9">
        <w:rPr>
          <w:rFonts w:eastAsia="Times New Roman" w:cs="Arial"/>
          <w:noProof/>
          <w:color w:val="000000"/>
          <w:highlight w:val="lightGray"/>
          <w:lang w:val="en-US" w:eastAsia="en-NZ"/>
        </w:rPr>
        <w:lastRenderedPageBreak/>
        <mc:AlternateContent>
          <mc:Choice Requires="wps">
            <w:drawing>
              <wp:inline distT="0" distB="0" distL="0" distR="0" wp14:anchorId="0D1EE46A" wp14:editId="3D52248C">
                <wp:extent cx="5939790" cy="2424224"/>
                <wp:effectExtent l="0" t="0" r="22860" b="14605"/>
                <wp:docPr id="1873323205" name="Text Box 2"/>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a:xfrm>
                          <a:off x="0" y="0"/>
                          <a:ext cx="5939790" cy="2424224"/>
                        </a:xfrm>
                        <a:prstGeom prst="rect">
                          <a:avLst/>
                        </a:prstGeom>
                        <a:solidFill>
                          <a:schemeClr val="bg1">
                            <a:lumMod val="95000"/>
                          </a:schemeClr>
                        </a:solidFill>
                        <a:ln w="9525">
                          <a:solidFill>
                            <a:schemeClr val="tx1"/>
                          </a:solidFill>
                          <a:miter/>
                        </a:ln>
                      </wps:spPr>
                      <wps:txbx>
                        <w:txbxContent>
                          <w:p w14:paraId="24508674" w14:textId="77777777" w:rsidR="003E5C4C" w:rsidRDefault="003E5C4C">
                            <w:pPr>
                              <w:spacing w:line="276" w:lineRule="auto"/>
                              <w:rPr>
                                <w:rFonts w:cs="Arial"/>
                                <w:i/>
                                <w:iCs/>
                                <w:color w:val="582655"/>
                                <w:sz w:val="20"/>
                              </w:rPr>
                            </w:pPr>
                            <w:r>
                              <w:rPr>
                                <w:rFonts w:cs="Arial"/>
                                <w:i/>
                                <w:iCs/>
                                <w:color w:val="582655"/>
                                <w:sz w:val="20"/>
                              </w:rPr>
                              <w:t xml:space="preserve">Commentary: </w:t>
                            </w:r>
                          </w:p>
                          <w:p w14:paraId="4042C677" w14:textId="472EE764" w:rsidR="003E5C4C" w:rsidRDefault="003E5C4C">
                            <w:pPr>
                              <w:spacing w:line="276" w:lineRule="auto"/>
                              <w:rPr>
                                <w:rFonts w:cs="Arial"/>
                                <w:i/>
                                <w:iCs/>
                                <w:color w:val="582655"/>
                                <w:sz w:val="20"/>
                              </w:rPr>
                            </w:pPr>
                            <w:r>
                              <w:rPr>
                                <w:rFonts w:cs="Arial"/>
                                <w:i/>
                                <w:iCs/>
                                <w:color w:val="582655"/>
                                <w:sz w:val="20"/>
                              </w:rPr>
                              <w:t xml:space="preserve">Provide a statement on the alignment between the available existing information and the site observations. Note any discrepancies. List any intrusive investigations and what was found. This can be a summary with further detail and photos provided in Appendix </w:t>
                            </w:r>
                            <w:r w:rsidR="00AA7C29">
                              <w:rPr>
                                <w:rFonts w:cs="Arial"/>
                                <w:i/>
                                <w:iCs/>
                                <w:color w:val="582655"/>
                                <w:sz w:val="20"/>
                              </w:rPr>
                              <w:t>B</w:t>
                            </w:r>
                            <w:r>
                              <w:rPr>
                                <w:rFonts w:cs="Arial"/>
                                <w:i/>
                                <w:iCs/>
                                <w:color w:val="582655"/>
                                <w:sz w:val="20"/>
                              </w:rPr>
                              <w:t xml:space="preserve">. </w:t>
                            </w:r>
                          </w:p>
                          <w:p w14:paraId="5CC49128" w14:textId="77777777" w:rsidR="003E5C4C" w:rsidRDefault="003E5C4C">
                            <w:pPr>
                              <w:spacing w:line="276" w:lineRule="auto"/>
                              <w:rPr>
                                <w:rFonts w:cs="Arial"/>
                                <w:i/>
                                <w:iCs/>
                                <w:color w:val="582655"/>
                                <w:sz w:val="20"/>
                              </w:rPr>
                            </w:pPr>
                            <w:r>
                              <w:rPr>
                                <w:rFonts w:cs="Arial"/>
                                <w:i/>
                                <w:iCs/>
                                <w:color w:val="582655"/>
                                <w:sz w:val="20"/>
                              </w:rPr>
                              <w:t> </w:t>
                            </w:r>
                          </w:p>
                          <w:p w14:paraId="7C0181C5" w14:textId="77777777" w:rsidR="003E5C4C" w:rsidRDefault="003E5C4C">
                            <w:pPr>
                              <w:spacing w:line="276" w:lineRule="auto"/>
                              <w:rPr>
                                <w:rFonts w:cs="Arial"/>
                                <w:i/>
                                <w:iCs/>
                                <w:sz w:val="20"/>
                              </w:rPr>
                            </w:pPr>
                            <w:r>
                              <w:rPr>
                                <w:rFonts w:cs="Arial"/>
                                <w:i/>
                                <w:iCs/>
                                <w:sz w:val="20"/>
                              </w:rPr>
                              <w:t>Example text:</w:t>
                            </w:r>
                          </w:p>
                          <w:p w14:paraId="60DC6564" w14:textId="77777777" w:rsidR="003E5C4C" w:rsidRDefault="003E5C4C">
                            <w:pPr>
                              <w:spacing w:line="276" w:lineRule="auto"/>
                              <w:rPr>
                                <w:rFonts w:cs="Arial"/>
                                <w:i/>
                                <w:iCs/>
                                <w:sz w:val="20"/>
                              </w:rPr>
                            </w:pPr>
                            <w:r>
                              <w:rPr>
                                <w:rFonts w:cs="Arial"/>
                                <w:i/>
                                <w:iCs/>
                                <w:sz w:val="20"/>
                              </w:rPr>
                              <w:t>It was found that the building generally aligned with the available existing documentation with the following exceptions:</w:t>
                            </w:r>
                          </w:p>
                          <w:p w14:paraId="022A8CDE" w14:textId="77777777" w:rsidR="003E5C4C" w:rsidRDefault="003E5C4C">
                            <w:pPr>
                              <w:spacing w:line="276" w:lineRule="auto"/>
                              <w:rPr>
                                <w:rFonts w:cs="Arial"/>
                                <w:i/>
                                <w:iCs/>
                                <w:sz w:val="20"/>
                              </w:rPr>
                            </w:pPr>
                            <w:r>
                              <w:rPr>
                                <w:rFonts w:cs="Arial"/>
                                <w:i/>
                                <w:iCs/>
                                <w:sz w:val="20"/>
                              </w:rPr>
                              <w:t>&lt;observation&gt;</w:t>
                            </w:r>
                          </w:p>
                          <w:p w14:paraId="5BFFDC54" w14:textId="5F6207A3" w:rsidR="003E5C4C" w:rsidRPr="00B0599F" w:rsidRDefault="003E5C4C">
                            <w:pPr>
                              <w:spacing w:line="276" w:lineRule="auto"/>
                              <w:rPr>
                                <w:rFonts w:cs="Arial"/>
                                <w:i/>
                                <w:iCs/>
                                <w:sz w:val="20"/>
                              </w:rPr>
                            </w:pPr>
                            <w:r>
                              <w:rPr>
                                <w:rFonts w:cs="Arial"/>
                                <w:i/>
                                <w:iCs/>
                                <w:sz w:val="20"/>
                              </w:rPr>
                              <w:t>&lt;observation&gt;</w:t>
                            </w:r>
                          </w:p>
                        </w:txbxContent>
                      </wps:txbx>
                      <wps:bodyPr wrap="square" lIns="91440" tIns="45720" rIns="91440" bIns="45720" anchor="t">
                        <a:noAutofit/>
                      </wps:bodyPr>
                    </wps:wsp>
                  </a:graphicData>
                </a:graphic>
              </wp:inline>
            </w:drawing>
          </mc:Choice>
          <mc:Fallback xmlns:a="http://schemas.openxmlformats.org/drawingml/2006/main">
            <w:pict w14:anchorId="6DB3FF76">
              <v:rect id="_x0000_s1033" style="width:467.7pt;height:190.9pt;visibility:visible;mso-wrap-style:square;mso-left-percent:-10001;mso-top-percent:-10001;mso-position-horizontal:absolute;mso-position-horizontal-relative:char;mso-position-vertical:absolute;mso-position-vertical-relative:line;mso-left-percent:-10001;mso-top-percent:-10001;v-text-anchor:top" fillcolor="#f2f2f2 [3052]" strokecolor="#582655 [3213]" w14:anchorId="0D1EE46A"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6Hb38wEAAOoDAAAOAAAAZHJzL2Uyb0RvYy54bWysU2Fv0zAQ/Y7Ef7D8nSYNLSNR02naNIQ0&#10;2KTBD3Adp7FwfObsNum/5+x0WYFvCFWyene+d++eXzbXY2/YUaHXYGu+XOScKSuh0XZf8+/f7t99&#10;5MwHYRthwKqan5Tn19u3bzaDq1QBHZhGISMQ66vB1bwLwVVZ5mWneuEX4JSlYgvYi0Ah7rMGxUDo&#10;vcmKPP+QDYCNQ5DKe8reTUW+Tfhtq2R4bFuvAjM1J24hnZjOXTyz7UZUexSu0/JMQ/wDi15oS0Nn&#10;qDsRBDug/guq1xLBQxsWEvoM2lZLlXagbZb5H9s8d8KptAuJ490sk/9/sPLr8dk9YaTu3QPIH55Z&#10;uO2E3asbRBg6JRoat4xCZYPz1dwQA39uHVvsIwTtw8Yk7mkWV42BSUquy/flVUlvIKlWrOhXrBKq&#10;qF7aHfrwSUHP4p+aI71eElUcH3yIBET1ciURBqObe21MCqJj1K1BdhT01rv9MrWaQ/8FmilXrvM8&#10;vTjhJIPF6wnVXyIZy4aal+tinRB+q81tE2IYJ2EI7xKh10HhxNfYs26TVFG0MO5GphsaEdePmR00&#10;pydkA9mw5v7nQaDizHy2JHy5XK2ib1OwWl8VFOBlZXdZEVZ2QO6eZLNwcwjQ6iTd65wzITJU2v1s&#10;/ujYyzjdev1Et78AAAD//wMAUEsDBBQABgAIAAAAIQDVcJiP2gAAAAUBAAAPAAAAZHJzL2Rvd25y&#10;ZXYueG1sTI/BTsMwEETvSPyDtUjcqFNCIA1xKoRUxIVDCx+wibeORbyOYjcNf4/hApeVRjOaeVtv&#10;FzeImaZgPStYrzIQxJ3Xlo2Cj/fdTQkiRGSNg2dS8EUBts3lRY2V9mfe03yIRqQSDhUq6GMcKylD&#10;15PDsPIjcfKOfnIYk5yM1BOeU7kb5G2W3UuHltNCjyM999R9Hk5OwVIUL2b208POvGVlyK19bdEq&#10;dX21PD2CiLTEvzD84Cd0aBJT60+sgxgUpEfi703eJi/uQLQK8nJdgmxq+Z+++QYAAP//AwBQSwEC&#10;LQAUAAYACAAAACEAtoM4kv4AAADhAQAAEwAAAAAAAAAAAAAAAAAAAAAAW0NvbnRlbnRfVHlwZXNd&#10;LnhtbFBLAQItABQABgAIAAAAIQA4/SH/1gAAAJQBAAALAAAAAAAAAAAAAAAAAC8BAABfcmVscy8u&#10;cmVsc1BLAQItABQABgAIAAAAIQDt6Hb38wEAAOoDAAAOAAAAAAAAAAAAAAAAAC4CAABkcnMvZTJv&#10;RG9jLnhtbFBLAQItABQABgAIAAAAIQDVcJiP2gAAAAUBAAAPAAAAAAAAAAAAAAAAAE0EAABkcnMv&#10;ZG93bnJldi54bWxQSwUGAAAAAAQABADzAAAAVAUAAAAA&#10;">
                <v:textbox>
                  <w:txbxContent>
                    <w:p w:rsidR="003E5C4C" w:rsidRDefault="003E5C4C" w14:paraId="3EABC935" w14:textId="77777777">
                      <w:pPr>
                        <w:spacing w:line="276" w:lineRule="auto"/>
                        <w:rPr>
                          <w:rFonts w:cs="Arial"/>
                          <w:i/>
                          <w:iCs/>
                          <w:color w:val="582655"/>
                          <w:sz w:val="20"/>
                        </w:rPr>
                      </w:pPr>
                      <w:r>
                        <w:rPr>
                          <w:rFonts w:cs="Arial"/>
                          <w:i/>
                          <w:iCs/>
                          <w:color w:val="582655"/>
                          <w:sz w:val="20"/>
                        </w:rPr>
                        <w:t xml:space="preserve">Commentary: </w:t>
                      </w:r>
                    </w:p>
                    <w:p w:rsidR="003E5C4C" w:rsidRDefault="003E5C4C" w14:paraId="744160F9" w14:textId="472EE764">
                      <w:pPr>
                        <w:spacing w:line="276" w:lineRule="auto"/>
                        <w:rPr>
                          <w:rFonts w:cs="Arial"/>
                          <w:i/>
                          <w:iCs/>
                          <w:color w:val="582655"/>
                          <w:sz w:val="20"/>
                        </w:rPr>
                      </w:pPr>
                      <w:r>
                        <w:rPr>
                          <w:rFonts w:cs="Arial"/>
                          <w:i/>
                          <w:iCs/>
                          <w:color w:val="582655"/>
                          <w:sz w:val="20"/>
                        </w:rPr>
                        <w:t xml:space="preserve">Provide a statement on the alignment between the available existing information and the site observations. Note any discrepancies. List any intrusive investigations and what was found. This can be a summary with further detail and photos provided in Appendix </w:t>
                      </w:r>
                      <w:r w:rsidR="00AA7C29">
                        <w:rPr>
                          <w:rFonts w:cs="Arial"/>
                          <w:i/>
                          <w:iCs/>
                          <w:color w:val="582655"/>
                          <w:sz w:val="20"/>
                        </w:rPr>
                        <w:t>B</w:t>
                      </w:r>
                      <w:r>
                        <w:rPr>
                          <w:rFonts w:cs="Arial"/>
                          <w:i/>
                          <w:iCs/>
                          <w:color w:val="582655"/>
                          <w:sz w:val="20"/>
                        </w:rPr>
                        <w:t xml:space="preserve">. </w:t>
                      </w:r>
                    </w:p>
                    <w:p w:rsidR="003E5C4C" w:rsidRDefault="003E5C4C" w14:paraId="63E4A9CD" w14:textId="77777777">
                      <w:pPr>
                        <w:spacing w:line="276" w:lineRule="auto"/>
                        <w:rPr>
                          <w:rFonts w:cs="Arial"/>
                          <w:i/>
                          <w:iCs/>
                          <w:color w:val="582655"/>
                          <w:sz w:val="20"/>
                        </w:rPr>
                      </w:pPr>
                      <w:r>
                        <w:rPr>
                          <w:rFonts w:cs="Arial"/>
                          <w:i/>
                          <w:iCs/>
                          <w:color w:val="582655"/>
                          <w:sz w:val="20"/>
                        </w:rPr>
                        <w:t> </w:t>
                      </w:r>
                    </w:p>
                    <w:p w:rsidR="003E5C4C" w:rsidRDefault="003E5C4C" w14:paraId="0A098452" w14:textId="77777777">
                      <w:pPr>
                        <w:spacing w:line="276" w:lineRule="auto"/>
                        <w:rPr>
                          <w:rFonts w:cs="Arial"/>
                          <w:i/>
                          <w:iCs/>
                          <w:sz w:val="20"/>
                        </w:rPr>
                      </w:pPr>
                      <w:r>
                        <w:rPr>
                          <w:rFonts w:cs="Arial"/>
                          <w:i/>
                          <w:iCs/>
                          <w:sz w:val="20"/>
                        </w:rPr>
                        <w:t>Example text:</w:t>
                      </w:r>
                    </w:p>
                    <w:p w:rsidR="003E5C4C" w:rsidRDefault="003E5C4C" w14:paraId="59C4DA4E" w14:textId="77777777">
                      <w:pPr>
                        <w:spacing w:line="276" w:lineRule="auto"/>
                        <w:rPr>
                          <w:rFonts w:cs="Arial"/>
                          <w:i/>
                          <w:iCs/>
                          <w:sz w:val="20"/>
                        </w:rPr>
                      </w:pPr>
                      <w:r>
                        <w:rPr>
                          <w:rFonts w:cs="Arial"/>
                          <w:i/>
                          <w:iCs/>
                          <w:sz w:val="20"/>
                        </w:rPr>
                        <w:t>It was found that the building generally aligned with the available existing documentation with the following exceptions:</w:t>
                      </w:r>
                    </w:p>
                    <w:p w:rsidR="003E5C4C" w:rsidRDefault="003E5C4C" w14:paraId="5DF0F2DC" w14:textId="77777777">
                      <w:pPr>
                        <w:spacing w:line="276" w:lineRule="auto"/>
                        <w:rPr>
                          <w:rFonts w:cs="Arial"/>
                          <w:i/>
                          <w:iCs/>
                          <w:sz w:val="20"/>
                        </w:rPr>
                      </w:pPr>
                      <w:r>
                        <w:rPr>
                          <w:rFonts w:cs="Arial"/>
                          <w:i/>
                          <w:iCs/>
                          <w:sz w:val="20"/>
                        </w:rPr>
                        <w:t>&lt;observation&gt;</w:t>
                      </w:r>
                    </w:p>
                    <w:p w:rsidRPr="00B0599F" w:rsidR="003E5C4C" w:rsidRDefault="003E5C4C" w14:paraId="7EA9B343" w14:textId="5F6207A3">
                      <w:pPr>
                        <w:spacing w:line="276" w:lineRule="auto"/>
                        <w:rPr>
                          <w:rFonts w:cs="Arial"/>
                          <w:i/>
                          <w:iCs/>
                          <w:sz w:val="20"/>
                        </w:rPr>
                      </w:pPr>
                      <w:r>
                        <w:rPr>
                          <w:rFonts w:cs="Arial"/>
                          <w:i/>
                          <w:iCs/>
                          <w:sz w:val="20"/>
                        </w:rPr>
                        <w:t>&lt;observation&gt;</w:t>
                      </w:r>
                    </w:p>
                  </w:txbxContent>
                </v:textbox>
                <w10:anchorlock/>
              </v:rect>
            </w:pict>
          </mc:Fallback>
        </mc:AlternateContent>
      </w:r>
    </w:p>
    <w:p w14:paraId="50BA5CB6" w14:textId="5924285C" w:rsidR="00965312" w:rsidRDefault="00965312" w:rsidP="00C319F5">
      <w:pPr>
        <w:pStyle w:val="BodyText"/>
      </w:pPr>
      <w:r w:rsidRPr="00CA51F9">
        <w:rPr>
          <w:rFonts w:eastAsia="Times New Roman" w:cs="Arial"/>
          <w:noProof/>
          <w:color w:val="000000"/>
          <w:highlight w:val="lightGray"/>
          <w:lang w:val="en-US" w:eastAsia="en-NZ"/>
        </w:rPr>
        <mc:AlternateContent>
          <mc:Choice Requires="wps">
            <w:drawing>
              <wp:inline distT="0" distB="0" distL="0" distR="0" wp14:anchorId="5B2D2411" wp14:editId="691612C3">
                <wp:extent cx="5940000" cy="2190307"/>
                <wp:effectExtent l="0" t="0" r="22860" b="19685"/>
                <wp:docPr id="1504023232"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940000" cy="2190307"/>
                        </a:xfrm>
                        <a:prstGeom prst="rect">
                          <a:avLst/>
                        </a:prstGeom>
                        <a:solidFill>
                          <a:schemeClr val="bg1">
                            <a:lumMod val="95000"/>
                          </a:schemeClr>
                        </a:solidFill>
                        <a:ln w="9525">
                          <a:solidFill>
                            <a:schemeClr val="tx1"/>
                          </a:solidFill>
                          <a:miter lim="800000"/>
                          <a:headEnd/>
                          <a:tailEnd/>
                        </a:ln>
                      </wps:spPr>
                      <wps:txbx>
                        <w:txbxContent>
                          <w:p w14:paraId="161B3980" w14:textId="77777777" w:rsidR="00965312" w:rsidRDefault="00965312" w:rsidP="00965312">
                            <w:pPr>
                              <w:rPr>
                                <w:rFonts w:cstheme="minorBidi"/>
                                <w:i/>
                                <w:iCs/>
                                <w:color w:val="582655" w:themeColor="text1"/>
                                <w:sz w:val="20"/>
                              </w:rPr>
                            </w:pPr>
                            <w:r w:rsidRPr="00837176">
                              <w:rPr>
                                <w:rFonts w:cstheme="minorBidi"/>
                                <w:i/>
                                <w:iCs/>
                                <w:color w:val="582655" w:themeColor="text1"/>
                                <w:sz w:val="20"/>
                              </w:rPr>
                              <w:t xml:space="preserve">Commentary: </w:t>
                            </w:r>
                          </w:p>
                          <w:p w14:paraId="2D7997CD" w14:textId="71D6F15C" w:rsidR="00965312" w:rsidRDefault="00965312" w:rsidP="00965312">
                            <w:pPr>
                              <w:rPr>
                                <w:rFonts w:cstheme="minorBidi"/>
                                <w:i/>
                                <w:iCs/>
                                <w:color w:val="582655" w:themeColor="text1"/>
                                <w:sz w:val="20"/>
                              </w:rPr>
                            </w:pPr>
                            <w:r>
                              <w:rPr>
                                <w:rFonts w:cstheme="minorBidi"/>
                                <w:i/>
                                <w:iCs/>
                                <w:color w:val="582655" w:themeColor="text1"/>
                                <w:sz w:val="20"/>
                              </w:rPr>
                              <w:t xml:space="preserve">Provide a summary of the building condition including any observations made during the site walk-over. This can be a summary with further detail and photos provided in Appendix </w:t>
                            </w:r>
                            <w:r w:rsidR="00AA7C29">
                              <w:rPr>
                                <w:rFonts w:cstheme="minorBidi"/>
                                <w:i/>
                                <w:iCs/>
                                <w:color w:val="582655" w:themeColor="text1"/>
                                <w:sz w:val="20"/>
                              </w:rPr>
                              <w:t>B</w:t>
                            </w:r>
                            <w:r>
                              <w:rPr>
                                <w:rFonts w:cstheme="minorBidi"/>
                                <w:i/>
                                <w:iCs/>
                                <w:color w:val="582655" w:themeColor="text1"/>
                                <w:sz w:val="20"/>
                              </w:rPr>
                              <w:t>.</w:t>
                            </w:r>
                          </w:p>
                          <w:p w14:paraId="2CC16512" w14:textId="77777777" w:rsidR="00965312" w:rsidRDefault="00965312" w:rsidP="00965312">
                            <w:pPr>
                              <w:rPr>
                                <w:rFonts w:cstheme="minorBidi"/>
                                <w:i/>
                                <w:iCs/>
                                <w:color w:val="582655" w:themeColor="text1"/>
                                <w:sz w:val="20"/>
                              </w:rPr>
                            </w:pPr>
                          </w:p>
                          <w:p w14:paraId="124F35F7" w14:textId="77777777" w:rsidR="00965312" w:rsidRPr="00803C3B" w:rsidRDefault="00965312" w:rsidP="00965312">
                            <w:pPr>
                              <w:rPr>
                                <w:rFonts w:cstheme="minorBidi"/>
                                <w:i/>
                                <w:iCs/>
                                <w:sz w:val="20"/>
                              </w:rPr>
                            </w:pPr>
                            <w:r w:rsidRPr="00803C3B">
                              <w:rPr>
                                <w:rFonts w:cstheme="minorBidi"/>
                                <w:i/>
                                <w:iCs/>
                                <w:sz w:val="20"/>
                              </w:rPr>
                              <w:t xml:space="preserve">Example text: </w:t>
                            </w:r>
                          </w:p>
                          <w:p w14:paraId="03D5F0B8" w14:textId="77777777" w:rsidR="00965312" w:rsidRPr="00803C3B" w:rsidRDefault="00965312" w:rsidP="00965312">
                            <w:pPr>
                              <w:rPr>
                                <w:rFonts w:cstheme="minorBidi"/>
                                <w:i/>
                                <w:iCs/>
                                <w:sz w:val="20"/>
                              </w:rPr>
                            </w:pPr>
                            <w:r w:rsidRPr="00803C3B">
                              <w:rPr>
                                <w:rFonts w:cstheme="minorBidi"/>
                                <w:i/>
                                <w:iCs/>
                                <w:sz w:val="20"/>
                              </w:rPr>
                              <w:t xml:space="preserve">The structure was found to be in &lt;good/fair/poor/very poor&gt; condition. The following observations on the building condition were made </w:t>
                            </w:r>
                          </w:p>
                          <w:p w14:paraId="418067DC" w14:textId="77777777" w:rsidR="00965312" w:rsidRPr="003945DC" w:rsidRDefault="00965312" w:rsidP="00965312">
                            <w:pPr>
                              <w:pStyle w:val="MoEBulletedList"/>
                              <w:rPr>
                                <w:i/>
                                <w:iCs/>
                                <w:szCs w:val="20"/>
                              </w:rPr>
                            </w:pPr>
                            <w:r w:rsidRPr="003945DC">
                              <w:rPr>
                                <w:i/>
                                <w:iCs/>
                                <w:szCs w:val="20"/>
                              </w:rPr>
                              <w:t>&lt;observation&gt;</w:t>
                            </w:r>
                          </w:p>
                          <w:p w14:paraId="761D326B" w14:textId="77777777" w:rsidR="00965312" w:rsidRPr="003945DC" w:rsidRDefault="00965312" w:rsidP="00965312">
                            <w:pPr>
                              <w:pStyle w:val="MoEBulletedList"/>
                              <w:rPr>
                                <w:i/>
                                <w:iCs/>
                                <w:szCs w:val="20"/>
                              </w:rPr>
                            </w:pPr>
                            <w:r w:rsidRPr="003945DC">
                              <w:rPr>
                                <w:i/>
                                <w:iCs/>
                                <w:szCs w:val="20"/>
                              </w:rPr>
                              <w:t>&lt;observation&gt;</w:t>
                            </w:r>
                          </w:p>
                        </w:txbxContent>
                      </wps:txbx>
                      <wps:bodyPr rot="0" vert="horz" wrap="square" lIns="91440" tIns="45720" rIns="91440" bIns="45720" anchor="t" anchorCtr="0">
                        <a:noAutofit/>
                      </wps:bodyPr>
                    </wps:wsp>
                  </a:graphicData>
                </a:graphic>
              </wp:inline>
            </w:drawing>
          </mc:Choice>
          <mc:Fallback xmlns:a="http://schemas.openxmlformats.org/drawingml/2006/main">
            <w:pict w14:anchorId="37288484">
              <v:shape id="_x0000_s1034" style="width:467.7pt;height:172.45pt;visibility:visible;mso-wrap-style:square;mso-left-percent:-10001;mso-top-percent:-10001;mso-position-horizontal:absolute;mso-position-horizontal-relative:char;mso-position-vertical:absolute;mso-position-vertical-relative:line;mso-left-percent:-10001;mso-top-percent:-10001;v-text-anchor:top" fillcolor="#f2f2f2 [3052]" strokecolor="#582655 [3213]"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FR3XKAIAAEoEAAAOAAAAZHJzL2Uyb0RvYy54bWysVG1v2yAQ/j5p/wHxfbGTJWtjxam6dJ0m&#10;dS9Stx+AAcdowDEgsbtfvwO7adZJ+zDNHxDHwXN3zz3nzdVgNDlKHxTYms5nJSXSchDK7mv67evt&#10;q0tKQmRWMA1W1vRBBnq1ffli07tKLqADLaQnCGJD1buadjG6qigC76RhYQZOWnS24A2LaPp9ITzr&#10;Ed3oYlGWb4oevHAeuAwBT29GJ91m/LaVPH5u2yAj0TXF3GJefV6btBbbDav2nrlO8SkN9g9ZGKYs&#10;Bj1B3bDIyMGrP6CM4h4CtHHGwRTQtorLXANWMy+fVXPfMSdzLUhOcCeawv+D5Z+O9+6LJ3F4CwM2&#10;MBcR3B3w74FY2HXM7uW199B3kgkMPE+UFb0L1fQ0UR2qkECa/iMIbDI7RMhAQ+tNYgXrJIiODXg4&#10;kS6HSDgertbLEj9KOPoW83X5urzIMVj1+Nz5EN9LMCRtauqxqxmeHe9CTOmw6vFKihZAK3GrtM5G&#10;UpLcaU+ODDXQ7McS9cFgruPZepXijzhZeOl6Rv0NSVvS13S9WqxGkv4SJQ4jTc9yMSqi2LUyNb1M&#10;NU/yS8y+syJLMTKlxz0Wpe1EdWJ35DkOzUCUwD7kx4n6BsQDku9hFDcOI2468D8p6VHYNQ0/DsxL&#10;SvQHiw1cz5fLNAnZWK4uFmj4c09z7mGWI1RNIyXjdhfz9CRqLVxjo1uVW/CUyZQzCjZzOA1Xmohz&#10;O996+gVsfwEAAP//AwBQSwMEFAAGAAgAAAAhAP/Wef7bAAAABQEAAA8AAABkcnMvZG93bnJldi54&#10;bWxMj8FOwzAQRO9I/Qdrkbgg6pSmiIY4FVTiyIEWIY5be0ki4nWwnTT9ewyXcllpNKOZt+Vmsp0Y&#10;yYfWsYLFPANBrJ1puVbwtn++uQcRIrLBzjEpOFGATTW7KLEw7sivNO5iLVIJhwIVNDH2hZRBN2Qx&#10;zF1PnLxP5y3GJH0tjcdjKredvM2yO2mx5bTQYE/bhvTXbrAKzLufTmar7ceov/vh6Xp88ZlU6upy&#10;enwAEWmK5zD84id0qBLTwQ1sgugUpEfi303eernKQRwULPN8DbIq5X/66gcAAP//AwBQSwECLQAU&#10;AAYACAAAACEAtoM4kv4AAADhAQAAEwAAAAAAAAAAAAAAAAAAAAAAW0NvbnRlbnRfVHlwZXNdLnht&#10;bFBLAQItABQABgAIAAAAIQA4/SH/1gAAAJQBAAALAAAAAAAAAAAAAAAAAC8BAABfcmVscy8ucmVs&#10;c1BLAQItABQABgAIAAAAIQCjFR3XKAIAAEoEAAAOAAAAAAAAAAAAAAAAAC4CAABkcnMvZTJvRG9j&#10;LnhtbFBLAQItABQABgAIAAAAIQD/1nn+2wAAAAUBAAAPAAAAAAAAAAAAAAAAAIIEAABkcnMvZG93&#10;bnJldi54bWxQSwUGAAAAAAQABADzAAAAigUAAAAA&#10;" w14:anchorId="5B2D2411">
                <v:textbox>
                  <w:txbxContent>
                    <w:p w:rsidR="00965312" w:rsidP="00965312" w:rsidRDefault="00965312" w14:paraId="7BB568F9" w14:textId="77777777">
                      <w:pPr>
                        <w:rPr>
                          <w:rFonts w:cstheme="minorBidi"/>
                          <w:i/>
                          <w:iCs/>
                          <w:color w:val="582655" w:themeColor="text1"/>
                          <w:sz w:val="20"/>
                        </w:rPr>
                      </w:pPr>
                      <w:r w:rsidRPr="00837176">
                        <w:rPr>
                          <w:rFonts w:cstheme="minorBidi"/>
                          <w:i/>
                          <w:iCs/>
                          <w:color w:val="582655" w:themeColor="text1"/>
                          <w:sz w:val="20"/>
                        </w:rPr>
                        <w:t xml:space="preserve">Commentary: </w:t>
                      </w:r>
                    </w:p>
                    <w:p w:rsidR="00965312" w:rsidP="00965312" w:rsidRDefault="00965312" w14:paraId="28BDD658" w14:textId="71D6F15C">
                      <w:pPr>
                        <w:rPr>
                          <w:rFonts w:cstheme="minorBidi"/>
                          <w:i/>
                          <w:iCs/>
                          <w:color w:val="582655" w:themeColor="text1"/>
                          <w:sz w:val="20"/>
                        </w:rPr>
                      </w:pPr>
                      <w:r>
                        <w:rPr>
                          <w:rFonts w:cstheme="minorBidi"/>
                          <w:i/>
                          <w:iCs/>
                          <w:color w:val="582655" w:themeColor="text1"/>
                          <w:sz w:val="20"/>
                        </w:rPr>
                        <w:t xml:space="preserve">Provide a summary of the building condition including any observations made during the site walk-over. This can be a summary with further detail and photos provided in Appendix </w:t>
                      </w:r>
                      <w:r w:rsidR="00AA7C29">
                        <w:rPr>
                          <w:rFonts w:cstheme="minorBidi"/>
                          <w:i/>
                          <w:iCs/>
                          <w:color w:val="582655" w:themeColor="text1"/>
                          <w:sz w:val="20"/>
                        </w:rPr>
                        <w:t>B</w:t>
                      </w:r>
                      <w:r>
                        <w:rPr>
                          <w:rFonts w:cstheme="minorBidi"/>
                          <w:i/>
                          <w:iCs/>
                          <w:color w:val="582655" w:themeColor="text1"/>
                          <w:sz w:val="20"/>
                        </w:rPr>
                        <w:t>.</w:t>
                      </w:r>
                    </w:p>
                    <w:p w:rsidR="00965312" w:rsidP="00965312" w:rsidRDefault="00965312" w14:paraId="60061E4C" w14:textId="77777777">
                      <w:pPr>
                        <w:rPr>
                          <w:rFonts w:cstheme="minorBidi"/>
                          <w:i/>
                          <w:iCs/>
                          <w:color w:val="582655" w:themeColor="text1"/>
                          <w:sz w:val="20"/>
                        </w:rPr>
                      </w:pPr>
                    </w:p>
                    <w:p w:rsidRPr="00803C3B" w:rsidR="00965312" w:rsidP="00965312" w:rsidRDefault="00965312" w14:paraId="3E270A0B" w14:textId="77777777">
                      <w:pPr>
                        <w:rPr>
                          <w:rFonts w:cstheme="minorBidi"/>
                          <w:i/>
                          <w:iCs/>
                          <w:sz w:val="20"/>
                        </w:rPr>
                      </w:pPr>
                      <w:r w:rsidRPr="00803C3B">
                        <w:rPr>
                          <w:rFonts w:cstheme="minorBidi"/>
                          <w:i/>
                          <w:iCs/>
                          <w:sz w:val="20"/>
                        </w:rPr>
                        <w:t xml:space="preserve">Example text: </w:t>
                      </w:r>
                    </w:p>
                    <w:p w:rsidRPr="00803C3B" w:rsidR="00965312" w:rsidP="00965312" w:rsidRDefault="00965312" w14:paraId="362B8A11" w14:textId="77777777">
                      <w:pPr>
                        <w:rPr>
                          <w:rFonts w:cstheme="minorBidi"/>
                          <w:i/>
                          <w:iCs/>
                          <w:sz w:val="20"/>
                        </w:rPr>
                      </w:pPr>
                      <w:r w:rsidRPr="00803C3B">
                        <w:rPr>
                          <w:rFonts w:cstheme="minorBidi"/>
                          <w:i/>
                          <w:iCs/>
                          <w:sz w:val="20"/>
                        </w:rPr>
                        <w:t xml:space="preserve">The structure was found to be in &lt;good/fair/poor/very poor&gt; condition. The following observations on the building condition were made </w:t>
                      </w:r>
                    </w:p>
                    <w:p w:rsidRPr="003945DC" w:rsidR="00965312" w:rsidP="00965312" w:rsidRDefault="00965312" w14:paraId="193C40DB" w14:textId="77777777">
                      <w:pPr>
                        <w:pStyle w:val="MoEBulletedList"/>
                        <w:rPr>
                          <w:i/>
                          <w:iCs/>
                          <w:szCs w:val="20"/>
                        </w:rPr>
                      </w:pPr>
                      <w:r w:rsidRPr="003945DC">
                        <w:rPr>
                          <w:i/>
                          <w:iCs/>
                          <w:szCs w:val="20"/>
                        </w:rPr>
                        <w:t>&lt;observation&gt;</w:t>
                      </w:r>
                    </w:p>
                    <w:p w:rsidRPr="003945DC" w:rsidR="00965312" w:rsidP="00965312" w:rsidRDefault="00965312" w14:paraId="064DF768" w14:textId="77777777">
                      <w:pPr>
                        <w:pStyle w:val="MoEBulletedList"/>
                        <w:rPr>
                          <w:i/>
                          <w:iCs/>
                          <w:szCs w:val="20"/>
                        </w:rPr>
                      </w:pPr>
                      <w:r w:rsidRPr="003945DC">
                        <w:rPr>
                          <w:i/>
                          <w:iCs/>
                          <w:szCs w:val="20"/>
                        </w:rPr>
                        <w:t>&lt;observation&gt;</w:t>
                      </w:r>
                    </w:p>
                  </w:txbxContent>
                </v:textbox>
                <w10:anchorlock/>
              </v:shape>
            </w:pict>
          </mc:Fallback>
        </mc:AlternateContent>
      </w:r>
    </w:p>
    <w:p w14:paraId="4B31F4D2" w14:textId="7054C8E6" w:rsidR="00C319F5" w:rsidRPr="005A1214" w:rsidRDefault="00C319F5" w:rsidP="005A1214">
      <w:pPr>
        <w:pStyle w:val="BodyText"/>
      </w:pPr>
      <w:r w:rsidRPr="005A1214">
        <w:t xml:space="preserve">Site photographs and </w:t>
      </w:r>
      <w:r w:rsidR="006E5699" w:rsidRPr="005A1214">
        <w:t>additional</w:t>
      </w:r>
      <w:r w:rsidRPr="005A1214">
        <w:t xml:space="preserve"> detail</w:t>
      </w:r>
      <w:r w:rsidR="006E5699" w:rsidRPr="005A1214">
        <w:t>s</w:t>
      </w:r>
      <w:r w:rsidRPr="005A1214">
        <w:t xml:space="preserve"> </w:t>
      </w:r>
      <w:r w:rsidR="00803C3B" w:rsidRPr="005A1214">
        <w:t>from</w:t>
      </w:r>
      <w:r w:rsidRPr="005A1214">
        <w:t xml:space="preserve"> the site walk-over </w:t>
      </w:r>
      <w:r w:rsidR="00803C3B" w:rsidRPr="005A1214">
        <w:t>are provided in</w:t>
      </w:r>
      <w:r w:rsidRPr="005A1214">
        <w:t xml:space="preserve"> Appendix </w:t>
      </w:r>
      <w:r w:rsidR="00075233" w:rsidRPr="005A1214">
        <w:t>B</w:t>
      </w:r>
      <w:r w:rsidR="003945DC" w:rsidRPr="005A1214">
        <w:t>.</w:t>
      </w:r>
    </w:p>
    <w:p w14:paraId="390994DF" w14:textId="04BE1304" w:rsidR="00B70114" w:rsidRDefault="00B70114" w:rsidP="00B70114">
      <w:pPr>
        <w:pStyle w:val="Heading2"/>
      </w:pPr>
      <w:bookmarkStart w:id="14" w:name="_Toc220480132"/>
      <w:r>
        <w:t>Gravity Load Resisting System</w:t>
      </w:r>
      <w:bookmarkEnd w:id="14"/>
      <w:r>
        <w:t xml:space="preserve"> </w:t>
      </w:r>
    </w:p>
    <w:p w14:paraId="7470A21B" w14:textId="0B37273E" w:rsidR="00B70114" w:rsidRDefault="007E077E" w:rsidP="007E077E">
      <w:pPr>
        <w:pStyle w:val="BodyText"/>
      </w:pPr>
      <w:r w:rsidRPr="00CA51F9">
        <w:rPr>
          <w:rFonts w:eastAsia="Times New Roman" w:cs="Arial"/>
          <w:noProof/>
          <w:color w:val="000000"/>
          <w:highlight w:val="lightGray"/>
          <w:lang w:val="en-US" w:eastAsia="en-NZ"/>
        </w:rPr>
        <mc:AlternateContent>
          <mc:Choice Requires="wps">
            <w:drawing>
              <wp:inline distT="0" distB="0" distL="0" distR="0" wp14:anchorId="141B8422" wp14:editId="7EA8D63A">
                <wp:extent cx="5940000" cy="689610"/>
                <wp:effectExtent l="0" t="0" r="22860" b="15240"/>
                <wp:docPr id="1661016464"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940000" cy="689610"/>
                        </a:xfrm>
                        <a:prstGeom prst="rect">
                          <a:avLst/>
                        </a:prstGeom>
                        <a:solidFill>
                          <a:schemeClr val="bg1">
                            <a:lumMod val="95000"/>
                          </a:schemeClr>
                        </a:solidFill>
                        <a:ln w="9525">
                          <a:solidFill>
                            <a:schemeClr val="tx1"/>
                          </a:solidFill>
                          <a:miter lim="800000"/>
                          <a:headEnd/>
                          <a:tailEnd/>
                        </a:ln>
                      </wps:spPr>
                      <wps:txbx>
                        <w:txbxContent>
                          <w:p w14:paraId="54D7E3DF" w14:textId="77777777" w:rsidR="007E077E" w:rsidRDefault="007E077E" w:rsidP="007E077E">
                            <w:pPr>
                              <w:rPr>
                                <w:rFonts w:cstheme="minorBidi"/>
                                <w:i/>
                                <w:iCs/>
                                <w:color w:val="582655" w:themeColor="text1"/>
                                <w:sz w:val="20"/>
                              </w:rPr>
                            </w:pPr>
                            <w:r w:rsidRPr="00837176">
                              <w:rPr>
                                <w:rFonts w:cstheme="minorBidi"/>
                                <w:i/>
                                <w:iCs/>
                                <w:color w:val="582655" w:themeColor="text1"/>
                                <w:sz w:val="20"/>
                              </w:rPr>
                              <w:t xml:space="preserve">Commentary: </w:t>
                            </w:r>
                          </w:p>
                          <w:p w14:paraId="794DC789" w14:textId="71C0CF2E" w:rsidR="007E077E" w:rsidRPr="00236DB3" w:rsidRDefault="007E077E" w:rsidP="007E077E">
                            <w:pPr>
                              <w:rPr>
                                <w:rFonts w:cstheme="minorBidi"/>
                                <w:i/>
                                <w:iCs/>
                                <w:color w:val="582655" w:themeColor="text1"/>
                                <w:sz w:val="20"/>
                              </w:rPr>
                            </w:pPr>
                            <w:r>
                              <w:rPr>
                                <w:rFonts w:cstheme="minorBidi"/>
                                <w:i/>
                                <w:iCs/>
                                <w:color w:val="582655" w:themeColor="text1"/>
                                <w:sz w:val="20"/>
                              </w:rPr>
                              <w:t xml:space="preserve">Provide a succinct summary of the gravity load resisting system. </w:t>
                            </w:r>
                            <w:r w:rsidR="00F11A60">
                              <w:rPr>
                                <w:rFonts w:cstheme="minorBidi"/>
                                <w:i/>
                                <w:iCs/>
                                <w:color w:val="582655" w:themeColor="text1"/>
                                <w:sz w:val="20"/>
                              </w:rPr>
                              <w:t xml:space="preserve">Provide </w:t>
                            </w:r>
                            <w:r w:rsidR="00F11A60" w:rsidRPr="00F81E54">
                              <w:rPr>
                                <w:rFonts w:cs="Arial"/>
                                <w:i/>
                                <w:iCs/>
                                <w:color w:val="582655"/>
                                <w:sz w:val="20"/>
                              </w:rPr>
                              <w:t xml:space="preserve">annotated drawings, model images, and/or site photos to support </w:t>
                            </w:r>
                            <w:r w:rsidR="00F11A60">
                              <w:rPr>
                                <w:rFonts w:cs="Arial"/>
                                <w:i/>
                                <w:iCs/>
                                <w:color w:val="582655"/>
                                <w:sz w:val="20"/>
                              </w:rPr>
                              <w:t xml:space="preserve">the </w:t>
                            </w:r>
                            <w:r w:rsidR="00F11A60" w:rsidRPr="00F81E54">
                              <w:rPr>
                                <w:rFonts w:cs="Arial"/>
                                <w:i/>
                                <w:iCs/>
                                <w:color w:val="582655"/>
                                <w:sz w:val="20"/>
                              </w:rPr>
                              <w:t>description</w:t>
                            </w:r>
                          </w:p>
                        </w:txbxContent>
                      </wps:txbx>
                      <wps:bodyPr rot="0" vert="horz" wrap="square" lIns="91440" tIns="45720" rIns="91440" bIns="45720" anchor="t" anchorCtr="0">
                        <a:noAutofit/>
                      </wps:bodyPr>
                    </wps:wsp>
                  </a:graphicData>
                </a:graphic>
              </wp:inline>
            </w:drawing>
          </mc:Choice>
          <mc:Fallback xmlns:a="http://schemas.openxmlformats.org/drawingml/2006/main">
            <w:pict w14:anchorId="61A91705">
              <v:shape id="_x0000_s1035" style="width:467.7pt;height:54.3pt;visibility:visible;mso-wrap-style:square;mso-left-percent:-10001;mso-top-percent:-10001;mso-position-horizontal:absolute;mso-position-horizontal-relative:char;mso-position-vertical:absolute;mso-position-vertical-relative:line;mso-left-percent:-10001;mso-top-percent:-10001;v-text-anchor:top" fillcolor="#f2f2f2 [3052]" strokecolor="#582655 [3213]"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q0U9JwIAAEkEAAAOAAAAZHJzL2Uyb0RvYy54bWysVFFv0zAQfkfiP1h+p2mrtqxR02l0DCGN&#10;gTT4AY7tNBa2z9huk/LrOTtZV4bEAyIPls9nf3f33XfZXPdGk6P0QYGt6GwypURaDkLZfUW/fb17&#10;c0VJiMwKpsHKip5koNfb1682nSvlHFrQQnqCIDaUnatoG6MriyLwVhoWJuCkRWcD3rCIpt8XwrMO&#10;0Y0u5tPpqujAC+eByxDw9HZw0m3GbxrJ4+emCTISXVHMLebV57VOa7HdsHLvmWsVH9Ng/5CFYcpi&#10;0DPULYuMHLz6A8oo7iFAEyccTAFNo7jMNWA1s+mLah5b5mSuBckJ7kxT+H+w/OH46L54Evt30GMD&#10;cxHB3QP/HoiFXcvsXt54D10rmcDAs0RZ0blQjk8T1aEMCaTuPoHAJrNDhAzUN94kVrBOgujYgNOZ&#10;dNlHwvFwuV5M8aOEo291tV7NclcKVj69dj7EDxIMSZuKemxqRmfH+xBTNqx8upKCBdBK3Cmts5GE&#10;JHfakyNDCdT7oUJ9MJjqcLZepvADTtZdup5Rf0PSlnQVXS/ny4Gjv0SJ/cDSi1yMiqh1rUxFr1LJ&#10;o/oSse+tyEqMTOlhj0VpOzKdyB1ojn3dEyWwDTlCYr4GcULuPQzaxlnETQv+JyUd6rqi4ceBeUmJ&#10;/mixf+vZYpEGIRuL5ds5Gv7SU196mOUIVdFIybDdxTw8iVoLN9jnRuUWPGcy5ox6zRyOs5UG4tLO&#10;t57/ANtfAAAA//8DAFBLAwQUAAYACAAAACEA4bB5UtsAAAAFAQAADwAAAGRycy9kb3ducmV2Lnht&#10;bEyPzU7DMBCE70h9B2srcUHULj9VCXEqqMSRAwUhjq69JFHjdbCdNH17Fi5wGWk1o5lvy83kOzFi&#10;TG0gDcuFAoFkg2up1vD2+nS5BpGyIWe6QKjhhAk21eysNIULR3rBcZdrwSWUCqOhybkvpEy2QW/S&#10;IvRI7H2G6E3mM9bSRXPkct/JK6VW0puWeKExPW4btIfd4DW49zid3Nb6j9F+9cPjxfgcldT6fD49&#10;3IPIOOW/MPzgMzpUzLQPA7kkOg38SP5V9u6ub29A7Dmk1iuQVSn/01ffAAAA//8DAFBLAQItABQA&#10;BgAIAAAAIQC2gziS/gAAAOEBAAATAAAAAAAAAAAAAAAAAAAAAABbQ29udGVudF9UeXBlc10ueG1s&#10;UEsBAi0AFAAGAAgAAAAhADj9If/WAAAAlAEAAAsAAAAAAAAAAAAAAAAALwEAAF9yZWxzLy5yZWxz&#10;UEsBAi0AFAAGAAgAAAAhAByrRT0nAgAASQQAAA4AAAAAAAAAAAAAAAAALgIAAGRycy9lMm9Eb2Mu&#10;eG1sUEsBAi0AFAAGAAgAAAAhAOGweVLbAAAABQEAAA8AAAAAAAAAAAAAAAAAgQQAAGRycy9kb3du&#10;cmV2LnhtbFBLBQYAAAAABAAEAPMAAACJBQAAAAA=&#10;" w14:anchorId="141B8422">
                <v:textbox>
                  <w:txbxContent>
                    <w:p w:rsidR="007E077E" w:rsidP="007E077E" w:rsidRDefault="007E077E" w14:paraId="6993AE9D" w14:textId="77777777">
                      <w:pPr>
                        <w:rPr>
                          <w:rFonts w:cstheme="minorBidi"/>
                          <w:i/>
                          <w:iCs/>
                          <w:color w:val="582655" w:themeColor="text1"/>
                          <w:sz w:val="20"/>
                        </w:rPr>
                      </w:pPr>
                      <w:r w:rsidRPr="00837176">
                        <w:rPr>
                          <w:rFonts w:cstheme="minorBidi"/>
                          <w:i/>
                          <w:iCs/>
                          <w:color w:val="582655" w:themeColor="text1"/>
                          <w:sz w:val="20"/>
                        </w:rPr>
                        <w:t xml:space="preserve">Commentary: </w:t>
                      </w:r>
                    </w:p>
                    <w:p w:rsidRPr="00236DB3" w:rsidR="007E077E" w:rsidP="007E077E" w:rsidRDefault="007E077E" w14:paraId="5CDD73A9" w14:textId="71C0CF2E">
                      <w:pPr>
                        <w:rPr>
                          <w:rFonts w:cstheme="minorBidi"/>
                          <w:i/>
                          <w:iCs/>
                          <w:color w:val="582655" w:themeColor="text1"/>
                          <w:sz w:val="20"/>
                        </w:rPr>
                      </w:pPr>
                      <w:r>
                        <w:rPr>
                          <w:rFonts w:cstheme="minorBidi"/>
                          <w:i/>
                          <w:iCs/>
                          <w:color w:val="582655" w:themeColor="text1"/>
                          <w:sz w:val="20"/>
                        </w:rPr>
                        <w:t xml:space="preserve">Provide a succinct summary of the gravity load resisting system. </w:t>
                      </w:r>
                      <w:r w:rsidR="00F11A60">
                        <w:rPr>
                          <w:rFonts w:cstheme="minorBidi"/>
                          <w:i/>
                          <w:iCs/>
                          <w:color w:val="582655" w:themeColor="text1"/>
                          <w:sz w:val="20"/>
                        </w:rPr>
                        <w:t xml:space="preserve">Provide </w:t>
                      </w:r>
                      <w:r w:rsidRPr="00F81E54" w:rsidR="00F11A60">
                        <w:rPr>
                          <w:rFonts w:cs="Arial"/>
                          <w:i/>
                          <w:iCs/>
                          <w:color w:val="582655"/>
                          <w:sz w:val="20"/>
                        </w:rPr>
                        <w:t xml:space="preserve">annotated drawings, model images, and/or site photos to support </w:t>
                      </w:r>
                      <w:r w:rsidR="00F11A60">
                        <w:rPr>
                          <w:rFonts w:cs="Arial"/>
                          <w:i/>
                          <w:iCs/>
                          <w:color w:val="582655"/>
                          <w:sz w:val="20"/>
                        </w:rPr>
                        <w:t xml:space="preserve">the </w:t>
                      </w:r>
                      <w:r w:rsidRPr="00F81E54" w:rsidR="00F11A60">
                        <w:rPr>
                          <w:rFonts w:cs="Arial"/>
                          <w:i/>
                          <w:iCs/>
                          <w:color w:val="582655"/>
                          <w:sz w:val="20"/>
                        </w:rPr>
                        <w:t>description</w:t>
                      </w:r>
                    </w:p>
                  </w:txbxContent>
                </v:textbox>
                <w10:anchorlock/>
              </v:shape>
            </w:pict>
          </mc:Fallback>
        </mc:AlternateContent>
      </w:r>
    </w:p>
    <w:p w14:paraId="65B48503" w14:textId="57549A8D" w:rsidR="00B70114" w:rsidRDefault="00B70114" w:rsidP="00B70114">
      <w:pPr>
        <w:pStyle w:val="Heading2"/>
      </w:pPr>
      <w:bookmarkStart w:id="15" w:name="_Toc220480133"/>
      <w:r>
        <w:t>Lateral Load Resisting System</w:t>
      </w:r>
      <w:r w:rsidR="00996B56">
        <w:t>s</w:t>
      </w:r>
      <w:bookmarkEnd w:id="15"/>
      <w:r>
        <w:t xml:space="preserve"> </w:t>
      </w:r>
    </w:p>
    <w:p w14:paraId="22D62054" w14:textId="046431AC" w:rsidR="00965312" w:rsidRPr="00965312" w:rsidRDefault="00965312" w:rsidP="00965312">
      <w:pPr>
        <w:pStyle w:val="BodyText"/>
      </w:pPr>
      <w:r w:rsidRPr="00CA51F9">
        <w:rPr>
          <w:rFonts w:eastAsia="Times New Roman" w:cs="Arial"/>
          <w:noProof/>
          <w:color w:val="000000"/>
          <w:highlight w:val="lightGray"/>
          <w:lang w:val="en-US" w:eastAsia="en-NZ"/>
        </w:rPr>
        <mc:AlternateContent>
          <mc:Choice Requires="wps">
            <w:drawing>
              <wp:inline distT="0" distB="0" distL="0" distR="0" wp14:anchorId="12D237E8" wp14:editId="25B76E07">
                <wp:extent cx="5940000" cy="689610"/>
                <wp:effectExtent l="0" t="0" r="22860" b="15240"/>
                <wp:docPr id="191410124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940000" cy="689610"/>
                        </a:xfrm>
                        <a:prstGeom prst="rect">
                          <a:avLst/>
                        </a:prstGeom>
                        <a:solidFill>
                          <a:schemeClr val="bg1">
                            <a:lumMod val="95000"/>
                          </a:schemeClr>
                        </a:solidFill>
                        <a:ln w="9525">
                          <a:solidFill>
                            <a:schemeClr val="tx1"/>
                          </a:solidFill>
                          <a:miter lim="800000"/>
                          <a:headEnd/>
                          <a:tailEnd/>
                        </a:ln>
                      </wps:spPr>
                      <wps:txbx>
                        <w:txbxContent>
                          <w:p w14:paraId="158A9CB5" w14:textId="77777777" w:rsidR="00965312" w:rsidRDefault="00965312" w:rsidP="00965312">
                            <w:pPr>
                              <w:rPr>
                                <w:rFonts w:cstheme="minorBidi"/>
                                <w:i/>
                                <w:iCs/>
                                <w:color w:val="582655" w:themeColor="text1"/>
                                <w:sz w:val="20"/>
                              </w:rPr>
                            </w:pPr>
                            <w:r w:rsidRPr="00837176">
                              <w:rPr>
                                <w:rFonts w:cstheme="minorBidi"/>
                                <w:i/>
                                <w:iCs/>
                                <w:color w:val="582655" w:themeColor="text1"/>
                                <w:sz w:val="20"/>
                              </w:rPr>
                              <w:t xml:space="preserve">Commentary: </w:t>
                            </w:r>
                          </w:p>
                          <w:p w14:paraId="01AA7C03" w14:textId="2E77849D" w:rsidR="00965312" w:rsidRPr="00236DB3" w:rsidRDefault="00965312" w:rsidP="00965312">
                            <w:pPr>
                              <w:rPr>
                                <w:rFonts w:cstheme="minorBidi"/>
                                <w:i/>
                                <w:iCs/>
                                <w:color w:val="582655" w:themeColor="text1"/>
                                <w:sz w:val="20"/>
                              </w:rPr>
                            </w:pPr>
                            <w:r>
                              <w:rPr>
                                <w:rFonts w:cstheme="minorBidi"/>
                                <w:i/>
                                <w:iCs/>
                                <w:color w:val="582655" w:themeColor="text1"/>
                                <w:sz w:val="20"/>
                              </w:rPr>
                              <w:t xml:space="preserve">Provide a succinct summary of the lateral load resisting system. </w:t>
                            </w:r>
                            <w:r w:rsidR="00F11A60">
                              <w:rPr>
                                <w:rFonts w:cstheme="minorBidi"/>
                                <w:i/>
                                <w:iCs/>
                                <w:color w:val="582655" w:themeColor="text1"/>
                                <w:sz w:val="20"/>
                              </w:rPr>
                              <w:t xml:space="preserve">Provide </w:t>
                            </w:r>
                            <w:r w:rsidR="00F11A60" w:rsidRPr="00F81E54">
                              <w:rPr>
                                <w:rFonts w:cs="Arial"/>
                                <w:i/>
                                <w:iCs/>
                                <w:color w:val="582655"/>
                                <w:sz w:val="20"/>
                              </w:rPr>
                              <w:t xml:space="preserve">annotated drawings, model images, and/or site photos to support </w:t>
                            </w:r>
                            <w:r w:rsidR="00F11A60">
                              <w:rPr>
                                <w:rFonts w:cs="Arial"/>
                                <w:i/>
                                <w:iCs/>
                                <w:color w:val="582655"/>
                                <w:sz w:val="20"/>
                              </w:rPr>
                              <w:t xml:space="preserve">the </w:t>
                            </w:r>
                            <w:r w:rsidR="00F11A60" w:rsidRPr="00F81E54">
                              <w:rPr>
                                <w:rFonts w:cs="Arial"/>
                                <w:i/>
                                <w:iCs/>
                                <w:color w:val="582655"/>
                                <w:sz w:val="20"/>
                              </w:rPr>
                              <w:t>description.</w:t>
                            </w:r>
                            <w:r w:rsidR="00F11A60">
                              <w:rPr>
                                <w:rFonts w:cs="Arial"/>
                                <w:i/>
                                <w:iCs/>
                                <w:color w:val="582655"/>
                                <w:sz w:val="20"/>
                              </w:rPr>
                              <w:t xml:space="preserve"> </w:t>
                            </w:r>
                            <w:r>
                              <w:rPr>
                                <w:rFonts w:cstheme="minorBidi"/>
                                <w:i/>
                                <w:iCs/>
                                <w:color w:val="582655" w:themeColor="text1"/>
                                <w:sz w:val="20"/>
                              </w:rPr>
                              <w:t xml:space="preserve">The subsections below are suggestions. </w:t>
                            </w:r>
                          </w:p>
                        </w:txbxContent>
                      </wps:txbx>
                      <wps:bodyPr rot="0" vert="horz" wrap="square" lIns="91440" tIns="45720" rIns="91440" bIns="45720" anchor="t" anchorCtr="0">
                        <a:noAutofit/>
                      </wps:bodyPr>
                    </wps:wsp>
                  </a:graphicData>
                </a:graphic>
              </wp:inline>
            </w:drawing>
          </mc:Choice>
          <mc:Fallback xmlns:a="http://schemas.openxmlformats.org/drawingml/2006/main">
            <w:pict w14:anchorId="688CFAB7">
              <v:shape id="_x0000_s1036" style="width:467.7pt;height:54.3pt;visibility:visible;mso-wrap-style:square;mso-left-percent:-10001;mso-top-percent:-10001;mso-position-horizontal:absolute;mso-position-horizontal-relative:char;mso-position-vertical:absolute;mso-position-vertical-relative:line;mso-left-percent:-10001;mso-top-percent:-10001;v-text-anchor:top" fillcolor="#f2f2f2 [3052]" strokecolor="#582655 [3213]"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rdYf8KAIAAEkEAAAOAAAAZHJzL2Uyb0RvYy54bWysVFFv0zAQfkfiP1h+p2mrtqxR02l0DCGN&#10;gTT4AY7tNBa2z9huk/LrOTtZV4bEAyIPls9nf3f33XfZXPdGk6P0QYGt6GwypURaDkLZfUW/fb17&#10;c0VJiMwKpsHKip5koNfb1682nSvlHFrQQnqCIDaUnatoG6MriyLwVhoWJuCkRWcD3rCIpt8XwrMO&#10;0Y0u5tPpqujAC+eByxDw9HZw0m3GbxrJ4+emCTISXVHMLebV57VOa7HdsHLvmWsVH9Ng/5CFYcpi&#10;0DPULYuMHLz6A8oo7iFAEyccTAFNo7jMNWA1s+mLah5b5mSuBckJ7kxT+H+w/OH46L54Evt30GMD&#10;cxHB3QP/HoiFXcvsXt54D10rmcDAs0RZ0blQjk8T1aEMCaTuPoHAJrNDhAzUN94kVrBOgujYgNOZ&#10;dNlHwvFwuV5M8aOEo291tV7NclcKVj69dj7EDxIMSZuKemxqRmfH+xBTNqx8upKCBdBK3Cmts5GE&#10;JHfakyNDCdT7oUJ9MJjqcLZepvADTtZdup5Rf0PSlnQVXS/ny4Gjv0SJ/cDSi1yMiqh1rUxFr1LJ&#10;o/oSse+tyEqMTOlhj0VpOzKdyB1ojn3dEyWwDfOUcWK+BnFC7j0M2sZZxE0L/iclHeq6ouHHgXlJ&#10;if5osX/r2WKRBiEbi+XbORr+0lNfepjlCFXRSMmw3cU8PIlaCzfY50blFjxnMuaMes0cjrOVBuLS&#10;zree/wDbXwAAAP//AwBQSwMEFAAGAAgAAAAhAOGweVLbAAAABQEAAA8AAABkcnMvZG93bnJldi54&#10;bWxMj81OwzAQhO9IfQdrK3FB1C4/VQlxKqjEkQMFIY6uvSRR43WwnTR9exYucBlpNaOZb8vN5Dsx&#10;YkxtIA3LhQKBZINrqdbw9vp0uQaRsiFnukCo4YQJNtXsrDSFC0d6wXGXa8EllAqjocm5L6RMtkFv&#10;0iL0SOx9huhN5jPW0kVz5HLfySulVtKblnihMT1uG7SH3eA1uPc4ndzW+o/RfvXD48X4HJXU+nw+&#10;PdyDyDjlvzD84DM6VMy0DwO5JDoN/Ej+Vfburm9vQOw5pNYrkFUp/9NX3wAAAP//AwBQSwECLQAU&#10;AAYACAAAACEAtoM4kv4AAADhAQAAEwAAAAAAAAAAAAAAAAAAAAAAW0NvbnRlbnRfVHlwZXNdLnht&#10;bFBLAQItABQABgAIAAAAIQA4/SH/1gAAAJQBAAALAAAAAAAAAAAAAAAAAC8BAABfcmVscy8ucmVs&#10;c1BLAQItABQABgAIAAAAIQArdYf8KAIAAEkEAAAOAAAAAAAAAAAAAAAAAC4CAABkcnMvZTJvRG9j&#10;LnhtbFBLAQItABQABgAIAAAAIQDhsHlS2wAAAAUBAAAPAAAAAAAAAAAAAAAAAIIEAABkcnMvZG93&#10;bnJldi54bWxQSwUGAAAAAAQABADzAAAAigUAAAAA&#10;" w14:anchorId="12D237E8">
                <v:textbox>
                  <w:txbxContent>
                    <w:p w:rsidR="00965312" w:rsidP="00965312" w:rsidRDefault="00965312" w14:paraId="71CE7D45" w14:textId="77777777">
                      <w:pPr>
                        <w:rPr>
                          <w:rFonts w:cstheme="minorBidi"/>
                          <w:i/>
                          <w:iCs/>
                          <w:color w:val="582655" w:themeColor="text1"/>
                          <w:sz w:val="20"/>
                        </w:rPr>
                      </w:pPr>
                      <w:r w:rsidRPr="00837176">
                        <w:rPr>
                          <w:rFonts w:cstheme="minorBidi"/>
                          <w:i/>
                          <w:iCs/>
                          <w:color w:val="582655" w:themeColor="text1"/>
                          <w:sz w:val="20"/>
                        </w:rPr>
                        <w:t xml:space="preserve">Commentary: </w:t>
                      </w:r>
                    </w:p>
                    <w:p w:rsidRPr="00236DB3" w:rsidR="00965312" w:rsidP="00965312" w:rsidRDefault="00965312" w14:paraId="1375FE30" w14:textId="2E77849D">
                      <w:pPr>
                        <w:rPr>
                          <w:rFonts w:cstheme="minorBidi"/>
                          <w:i/>
                          <w:iCs/>
                          <w:color w:val="582655" w:themeColor="text1"/>
                          <w:sz w:val="20"/>
                        </w:rPr>
                      </w:pPr>
                      <w:r>
                        <w:rPr>
                          <w:rFonts w:cstheme="minorBidi"/>
                          <w:i/>
                          <w:iCs/>
                          <w:color w:val="582655" w:themeColor="text1"/>
                          <w:sz w:val="20"/>
                        </w:rPr>
                        <w:t xml:space="preserve">Provide a succinct summary of the lateral load resisting system. </w:t>
                      </w:r>
                      <w:r w:rsidR="00F11A60">
                        <w:rPr>
                          <w:rFonts w:cstheme="minorBidi"/>
                          <w:i/>
                          <w:iCs/>
                          <w:color w:val="582655" w:themeColor="text1"/>
                          <w:sz w:val="20"/>
                        </w:rPr>
                        <w:t xml:space="preserve">Provide </w:t>
                      </w:r>
                      <w:r w:rsidRPr="00F81E54" w:rsidR="00F11A60">
                        <w:rPr>
                          <w:rFonts w:cs="Arial"/>
                          <w:i/>
                          <w:iCs/>
                          <w:color w:val="582655"/>
                          <w:sz w:val="20"/>
                        </w:rPr>
                        <w:t xml:space="preserve">annotated drawings, model images, and/or site photos to support </w:t>
                      </w:r>
                      <w:r w:rsidR="00F11A60">
                        <w:rPr>
                          <w:rFonts w:cs="Arial"/>
                          <w:i/>
                          <w:iCs/>
                          <w:color w:val="582655"/>
                          <w:sz w:val="20"/>
                        </w:rPr>
                        <w:t xml:space="preserve">the </w:t>
                      </w:r>
                      <w:r w:rsidRPr="00F81E54" w:rsidR="00F11A60">
                        <w:rPr>
                          <w:rFonts w:cs="Arial"/>
                          <w:i/>
                          <w:iCs/>
                          <w:color w:val="582655"/>
                          <w:sz w:val="20"/>
                        </w:rPr>
                        <w:t>description.</w:t>
                      </w:r>
                      <w:r w:rsidR="00F11A60">
                        <w:rPr>
                          <w:rFonts w:cs="Arial"/>
                          <w:i/>
                          <w:iCs/>
                          <w:color w:val="582655"/>
                          <w:sz w:val="20"/>
                        </w:rPr>
                        <w:t xml:space="preserve"> </w:t>
                      </w:r>
                      <w:r>
                        <w:rPr>
                          <w:rFonts w:cstheme="minorBidi"/>
                          <w:i/>
                          <w:iCs/>
                          <w:color w:val="582655" w:themeColor="text1"/>
                          <w:sz w:val="20"/>
                        </w:rPr>
                        <w:t xml:space="preserve">The subsections below are suggestions. </w:t>
                      </w:r>
                    </w:p>
                  </w:txbxContent>
                </v:textbox>
                <w10:anchorlock/>
              </v:shape>
            </w:pict>
          </mc:Fallback>
        </mc:AlternateContent>
      </w:r>
    </w:p>
    <w:p w14:paraId="7905AD4F" w14:textId="2EDCFBD2" w:rsidR="00B70114" w:rsidRDefault="00B70114" w:rsidP="00B70114">
      <w:pPr>
        <w:pStyle w:val="Heading3"/>
      </w:pPr>
      <w:bookmarkStart w:id="16" w:name="_Toc220480134"/>
      <w:r>
        <w:t>Transverse Direction</w:t>
      </w:r>
      <w:bookmarkEnd w:id="16"/>
    </w:p>
    <w:p w14:paraId="397670F4" w14:textId="3290351D" w:rsidR="00B70114" w:rsidRPr="005A1214" w:rsidRDefault="00B70114" w:rsidP="005A1214">
      <w:pPr>
        <w:pStyle w:val="BodyText"/>
      </w:pPr>
    </w:p>
    <w:p w14:paraId="70B34FE5" w14:textId="2DEF0DFF" w:rsidR="00B70114" w:rsidRDefault="00B70114" w:rsidP="00B70114">
      <w:pPr>
        <w:pStyle w:val="Heading3"/>
      </w:pPr>
      <w:bookmarkStart w:id="17" w:name="_Toc220480135"/>
      <w:r>
        <w:t>Longitudinal Direction</w:t>
      </w:r>
      <w:bookmarkEnd w:id="17"/>
      <w:r>
        <w:t xml:space="preserve"> </w:t>
      </w:r>
    </w:p>
    <w:p w14:paraId="1B8A586C" w14:textId="4BE6786C" w:rsidR="00B70114" w:rsidRPr="005A1214" w:rsidRDefault="00B70114" w:rsidP="005A1214">
      <w:pPr>
        <w:pStyle w:val="BodyText"/>
      </w:pPr>
    </w:p>
    <w:p w14:paraId="28E048C2" w14:textId="2959891E" w:rsidR="00B70114" w:rsidRDefault="00B70114" w:rsidP="00B70114">
      <w:pPr>
        <w:pStyle w:val="Heading3"/>
      </w:pPr>
      <w:bookmarkStart w:id="18" w:name="_Toc220480136"/>
      <w:r>
        <w:t>Foundations</w:t>
      </w:r>
      <w:bookmarkEnd w:id="18"/>
      <w:r>
        <w:t xml:space="preserve"> </w:t>
      </w:r>
    </w:p>
    <w:p w14:paraId="4F9E6490" w14:textId="77777777" w:rsidR="005A1214" w:rsidRPr="005A1214" w:rsidRDefault="005A1214" w:rsidP="005A1214">
      <w:pPr>
        <w:pStyle w:val="BodyText"/>
      </w:pPr>
    </w:p>
    <w:p w14:paraId="61A5B3A9" w14:textId="098F09D9" w:rsidR="000315D5" w:rsidRDefault="00B70114" w:rsidP="000315D5">
      <w:pPr>
        <w:pStyle w:val="Heading2"/>
      </w:pPr>
      <w:bookmarkStart w:id="19" w:name="_Toc220480137"/>
      <w:r>
        <w:t>Secondary Structural and Non-Structural Element</w:t>
      </w:r>
      <w:r w:rsidR="00BE36E2">
        <w:t>s</w:t>
      </w:r>
      <w:bookmarkEnd w:id="19"/>
      <w:r>
        <w:t xml:space="preserve"> </w:t>
      </w:r>
    </w:p>
    <w:p w14:paraId="1A3860D5" w14:textId="27914D02" w:rsidR="00965312" w:rsidRPr="00965312" w:rsidRDefault="00965312" w:rsidP="00965312">
      <w:pPr>
        <w:pStyle w:val="BodyText"/>
      </w:pPr>
      <w:r w:rsidRPr="00CA51F9">
        <w:rPr>
          <w:rFonts w:eastAsia="Times New Roman" w:cs="Arial"/>
          <w:noProof/>
          <w:color w:val="000000"/>
          <w:highlight w:val="lightGray"/>
          <w:lang w:val="en-US" w:eastAsia="en-NZ"/>
        </w:rPr>
        <mc:AlternateContent>
          <mc:Choice Requires="wps">
            <w:drawing>
              <wp:inline distT="0" distB="0" distL="0" distR="0" wp14:anchorId="0C43FCCD" wp14:editId="27460B5B">
                <wp:extent cx="5940000" cy="689610"/>
                <wp:effectExtent l="0" t="0" r="22860" b="15240"/>
                <wp:docPr id="44316922"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940000" cy="689610"/>
                        </a:xfrm>
                        <a:prstGeom prst="rect">
                          <a:avLst/>
                        </a:prstGeom>
                        <a:solidFill>
                          <a:schemeClr val="bg1">
                            <a:lumMod val="95000"/>
                          </a:schemeClr>
                        </a:solidFill>
                        <a:ln w="9525">
                          <a:solidFill>
                            <a:schemeClr val="tx1"/>
                          </a:solidFill>
                          <a:miter lim="800000"/>
                          <a:headEnd/>
                          <a:tailEnd/>
                        </a:ln>
                      </wps:spPr>
                      <wps:txbx>
                        <w:txbxContent>
                          <w:p w14:paraId="24A0685B" w14:textId="77777777" w:rsidR="00965312" w:rsidRDefault="00965312" w:rsidP="00965312">
                            <w:pPr>
                              <w:rPr>
                                <w:rFonts w:cstheme="minorBidi"/>
                                <w:i/>
                                <w:iCs/>
                                <w:color w:val="582655" w:themeColor="text1"/>
                                <w:sz w:val="20"/>
                              </w:rPr>
                            </w:pPr>
                            <w:r w:rsidRPr="00837176">
                              <w:rPr>
                                <w:rFonts w:cstheme="minorBidi"/>
                                <w:i/>
                                <w:iCs/>
                                <w:color w:val="582655" w:themeColor="text1"/>
                                <w:sz w:val="20"/>
                              </w:rPr>
                              <w:t xml:space="preserve">Commentary: </w:t>
                            </w:r>
                          </w:p>
                          <w:p w14:paraId="6AE28678" w14:textId="5CFC588B" w:rsidR="00F11A60" w:rsidRDefault="00965312" w:rsidP="00F11A60">
                            <w:pPr>
                              <w:spacing w:line="276" w:lineRule="auto"/>
                              <w:rPr>
                                <w:rFonts w:cs="Arial"/>
                                <w:i/>
                                <w:iCs/>
                                <w:color w:val="582655"/>
                                <w:sz w:val="20"/>
                              </w:rPr>
                            </w:pPr>
                            <w:r>
                              <w:rPr>
                                <w:rFonts w:cstheme="minorBidi"/>
                                <w:i/>
                                <w:iCs/>
                                <w:color w:val="582655" w:themeColor="text1"/>
                                <w:sz w:val="20"/>
                              </w:rPr>
                              <w:t xml:space="preserve">Provide a succinct summary of the secondary structural and non-structural elements. </w:t>
                            </w:r>
                            <w:r w:rsidR="00F11A60">
                              <w:rPr>
                                <w:rFonts w:cstheme="minorBidi"/>
                                <w:i/>
                                <w:iCs/>
                                <w:color w:val="582655" w:themeColor="text1"/>
                                <w:sz w:val="20"/>
                              </w:rPr>
                              <w:t xml:space="preserve">Provide </w:t>
                            </w:r>
                            <w:r w:rsidR="00F11A60" w:rsidRPr="00F81E54">
                              <w:rPr>
                                <w:rFonts w:cs="Arial"/>
                                <w:i/>
                                <w:iCs/>
                                <w:color w:val="582655"/>
                                <w:sz w:val="20"/>
                              </w:rPr>
                              <w:t xml:space="preserve">annotated drawings, model images, and/or site photos to support </w:t>
                            </w:r>
                            <w:r w:rsidR="00F11A60">
                              <w:rPr>
                                <w:rFonts w:cs="Arial"/>
                                <w:i/>
                                <w:iCs/>
                                <w:color w:val="582655"/>
                                <w:sz w:val="20"/>
                              </w:rPr>
                              <w:t xml:space="preserve">the </w:t>
                            </w:r>
                            <w:r w:rsidR="00F11A60" w:rsidRPr="00F81E54">
                              <w:rPr>
                                <w:rFonts w:cs="Arial"/>
                                <w:i/>
                                <w:iCs/>
                                <w:color w:val="582655"/>
                                <w:sz w:val="20"/>
                              </w:rPr>
                              <w:t>description</w:t>
                            </w:r>
                          </w:p>
                          <w:p w14:paraId="38D03BC2" w14:textId="0F4DAC7F" w:rsidR="00965312" w:rsidRPr="00236DB3" w:rsidRDefault="00965312" w:rsidP="00965312">
                            <w:pPr>
                              <w:rPr>
                                <w:rFonts w:cstheme="minorBidi"/>
                                <w:i/>
                                <w:iCs/>
                                <w:color w:val="582655" w:themeColor="text1"/>
                                <w:sz w:val="20"/>
                              </w:rPr>
                            </w:pPr>
                            <w:r>
                              <w:rPr>
                                <w:rFonts w:cstheme="minorBidi"/>
                                <w:i/>
                                <w:iCs/>
                                <w:color w:val="582655" w:themeColor="text1"/>
                                <w:sz w:val="20"/>
                              </w:rPr>
                              <w:t xml:space="preserve">to support the description where appropriate. </w:t>
                            </w:r>
                          </w:p>
                        </w:txbxContent>
                      </wps:txbx>
                      <wps:bodyPr rot="0" vert="horz" wrap="square" lIns="91440" tIns="45720" rIns="91440" bIns="45720" anchor="t" anchorCtr="0">
                        <a:noAutofit/>
                      </wps:bodyPr>
                    </wps:wsp>
                  </a:graphicData>
                </a:graphic>
              </wp:inline>
            </w:drawing>
          </mc:Choice>
          <mc:Fallback xmlns:a="http://schemas.openxmlformats.org/drawingml/2006/main">
            <w:pict w14:anchorId="5645423D">
              <v:shape id="_x0000_s1037" style="width:467.7pt;height:54.3pt;visibility:visible;mso-wrap-style:square;mso-left-percent:-10001;mso-top-percent:-10001;mso-position-horizontal:absolute;mso-position-horizontal-relative:char;mso-position-vertical:absolute;mso-position-vertical-relative:line;mso-left-percent:-10001;mso-top-percent:-10001;v-text-anchor:top" fillcolor="#f2f2f2 [3052]" strokecolor="#582655 [3213]"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wukKKQIAAEkEAAAOAAAAZHJzL2Uyb0RvYy54bWysVNuO2yAQfa/Uf0C8N07SJE2sOKtttltV&#10;2l6kbT8AA45RgaFAYm+/vgP2ZtOt1IeqfkAMA2dmzpzx9qo3mpykDwpsRWeTKSXSchDKHir67evt&#10;qzUlITIrmAYrK/ogA73avXyx7Vwp59CCFtITBLGh7FxF2xhdWRSBt9KwMAEnLTob8IZFNP2hEJ51&#10;iG50MZ9OV0UHXjgPXIaApzeDk+4yftNIHj83TZCR6IpibjGvPq91WovdlpUHz1yr+JgG+4csDFMW&#10;g56hblhk5OjVH1BGcQ8BmjjhYApoGsVlrgGrmU2fVXPfMidzLUhOcGeawv+D5Z9O9+6LJ7F/Cz02&#10;MBcR3B3w74FY2LfMHuS199C1kgkMPEuUFZ0L5fg0UR3KkEDq7iMIbDI7RshAfeNNYgXrJIiODXg4&#10;ky77SDgeLjeLKX6UcPSt1pvVLHelYOXja+dDfC/BkLSpqMemZnR2ugsxZcPKxyspWACtxK3SOhtJ&#10;SHKvPTkxlEB9GCrUR4OpDmebZQo/4GTdpesZ9TckbUlX0c1yvhw4+kuU2A8sPcvFqIha18pUdJ1K&#10;HtWXiH1nRVZiZEoPeyxK25HpRO5Ac+zrniiBbXidMk7M1yAekHsPg7ZxFnHTgv9JSYe6rmj4cWRe&#10;UqI/WOzfZrZYpEHIxmL5Zo6Gv/TUlx5mOUJVNFIybPcxD0+i1sI19rlRuQVPmYw5o14zh+NspYG4&#10;tPOtpz/A7hcAAAD//wMAUEsDBBQABgAIAAAAIQDhsHlS2wAAAAUBAAAPAAAAZHJzL2Rvd25yZXYu&#10;eG1sTI/NTsMwEITvSH0HaytxQdQuP1UJcSqoxJEDBSGOrr0kUeN1sJ00fXsWLnAZaTWjmW/LzeQ7&#10;MWJMbSANy4UCgWSDa6nW8Pb6dLkGkbIhZ7pAqOGECTbV7Kw0hQtHesFxl2vBJZQKo6HJuS+kTLZB&#10;b9Ii9EjsfYboTeYz1tJFc+Ry38krpVbSm5Z4oTE9bhu0h93gNbj3OJ3c1vqP0X71w+PF+ByV1Pp8&#10;Pj3cg8g45b8w/OAzOlTMtA8DuSQ6DfxI/lX27q5vb0DsOaTWK5BVKf/TV98AAAD//wMAUEsBAi0A&#10;FAAGAAgAAAAhALaDOJL+AAAA4QEAABMAAAAAAAAAAAAAAAAAAAAAAFtDb250ZW50X1R5cGVzXS54&#10;bWxQSwECLQAUAAYACAAAACEAOP0h/9YAAACUAQAACwAAAAAAAAAAAAAAAAAvAQAAX3JlbHMvLnJl&#10;bHNQSwECLQAUAAYACAAAACEA+cLpCikCAABJBAAADgAAAAAAAAAAAAAAAAAuAgAAZHJzL2Uyb0Rv&#10;Yy54bWxQSwECLQAUAAYACAAAACEA4bB5UtsAAAAFAQAADwAAAAAAAAAAAAAAAACDBAAAZHJzL2Rv&#10;d25yZXYueG1sUEsFBgAAAAAEAAQA8wAAAIsFAAAAAA==&#10;" w14:anchorId="0C43FCCD">
                <v:textbox>
                  <w:txbxContent>
                    <w:p w:rsidR="00965312" w:rsidP="00965312" w:rsidRDefault="00965312" w14:paraId="054165AE" w14:textId="77777777">
                      <w:pPr>
                        <w:rPr>
                          <w:rFonts w:cstheme="minorBidi"/>
                          <w:i/>
                          <w:iCs/>
                          <w:color w:val="582655" w:themeColor="text1"/>
                          <w:sz w:val="20"/>
                        </w:rPr>
                      </w:pPr>
                      <w:r w:rsidRPr="00837176">
                        <w:rPr>
                          <w:rFonts w:cstheme="minorBidi"/>
                          <w:i/>
                          <w:iCs/>
                          <w:color w:val="582655" w:themeColor="text1"/>
                          <w:sz w:val="20"/>
                        </w:rPr>
                        <w:t xml:space="preserve">Commentary: </w:t>
                      </w:r>
                    </w:p>
                    <w:p w:rsidR="00F11A60" w:rsidP="00F11A60" w:rsidRDefault="00965312" w14:paraId="3FC953B0" w14:textId="5CFC588B">
                      <w:pPr>
                        <w:spacing w:line="276" w:lineRule="auto"/>
                        <w:rPr>
                          <w:rFonts w:cs="Arial"/>
                          <w:i/>
                          <w:iCs/>
                          <w:color w:val="582655"/>
                          <w:sz w:val="20"/>
                        </w:rPr>
                      </w:pPr>
                      <w:r>
                        <w:rPr>
                          <w:rFonts w:cstheme="minorBidi"/>
                          <w:i/>
                          <w:iCs/>
                          <w:color w:val="582655" w:themeColor="text1"/>
                          <w:sz w:val="20"/>
                        </w:rPr>
                        <w:t xml:space="preserve">Provide a succinct summary of the secondary structural and non-structural elements. </w:t>
                      </w:r>
                      <w:r w:rsidR="00F11A60">
                        <w:rPr>
                          <w:rFonts w:cstheme="minorBidi"/>
                          <w:i/>
                          <w:iCs/>
                          <w:color w:val="582655" w:themeColor="text1"/>
                          <w:sz w:val="20"/>
                        </w:rPr>
                        <w:t xml:space="preserve">Provide </w:t>
                      </w:r>
                      <w:r w:rsidRPr="00F81E54" w:rsidR="00F11A60">
                        <w:rPr>
                          <w:rFonts w:cs="Arial"/>
                          <w:i/>
                          <w:iCs/>
                          <w:color w:val="582655"/>
                          <w:sz w:val="20"/>
                        </w:rPr>
                        <w:t xml:space="preserve">annotated drawings, model images, and/or site photos to support </w:t>
                      </w:r>
                      <w:r w:rsidR="00F11A60">
                        <w:rPr>
                          <w:rFonts w:cs="Arial"/>
                          <w:i/>
                          <w:iCs/>
                          <w:color w:val="582655"/>
                          <w:sz w:val="20"/>
                        </w:rPr>
                        <w:t xml:space="preserve">the </w:t>
                      </w:r>
                      <w:r w:rsidRPr="00F81E54" w:rsidR="00F11A60">
                        <w:rPr>
                          <w:rFonts w:cs="Arial"/>
                          <w:i/>
                          <w:iCs/>
                          <w:color w:val="582655"/>
                          <w:sz w:val="20"/>
                        </w:rPr>
                        <w:t>description</w:t>
                      </w:r>
                    </w:p>
                    <w:p w:rsidRPr="00236DB3" w:rsidR="00965312" w:rsidP="00965312" w:rsidRDefault="00965312" w14:paraId="17BF9309" w14:textId="0F4DAC7F">
                      <w:pPr>
                        <w:rPr>
                          <w:rFonts w:cstheme="minorBidi"/>
                          <w:i/>
                          <w:iCs/>
                          <w:color w:val="582655" w:themeColor="text1"/>
                          <w:sz w:val="20"/>
                        </w:rPr>
                      </w:pPr>
                      <w:r>
                        <w:rPr>
                          <w:rFonts w:cstheme="minorBidi"/>
                          <w:i/>
                          <w:iCs/>
                          <w:color w:val="582655" w:themeColor="text1"/>
                          <w:sz w:val="20"/>
                        </w:rPr>
                        <w:t xml:space="preserve">to support the description where appropriate. </w:t>
                      </w:r>
                    </w:p>
                  </w:txbxContent>
                </v:textbox>
                <w10:anchorlock/>
              </v:shape>
            </w:pict>
          </mc:Fallback>
        </mc:AlternateContent>
      </w:r>
    </w:p>
    <w:p w14:paraId="10804A0A" w14:textId="77777777" w:rsidR="00152841" w:rsidRPr="00152841" w:rsidRDefault="00152841" w:rsidP="00152841">
      <w:pPr>
        <w:pStyle w:val="BodyText"/>
      </w:pPr>
    </w:p>
    <w:p w14:paraId="79BC000C" w14:textId="77777777" w:rsidR="00152841" w:rsidRDefault="00152841" w:rsidP="000315D5">
      <w:pPr>
        <w:pStyle w:val="Heading1"/>
      </w:pPr>
      <w:bookmarkStart w:id="20" w:name="_Toc220480138"/>
      <w:r>
        <w:lastRenderedPageBreak/>
        <w:t>Detailed Seismic Assessment Results</w:t>
      </w:r>
      <w:bookmarkEnd w:id="20"/>
      <w:r>
        <w:t xml:space="preserve"> </w:t>
      </w:r>
    </w:p>
    <w:p w14:paraId="7180749D" w14:textId="337B45F7" w:rsidR="00DE318A" w:rsidRDefault="00996B56" w:rsidP="00996B56">
      <w:pPr>
        <w:pStyle w:val="Heading2"/>
      </w:pPr>
      <w:bookmarkStart w:id="21" w:name="_Toc220480139"/>
      <w:r>
        <w:t>Basis of Assessment Summary</w:t>
      </w:r>
      <w:bookmarkEnd w:id="21"/>
      <w:r>
        <w:t xml:space="preserve"> </w:t>
      </w:r>
    </w:p>
    <w:p w14:paraId="5D83F8B3" w14:textId="535A611B" w:rsidR="009D6EA9" w:rsidRDefault="009D6EA9" w:rsidP="00DE318A">
      <w:r w:rsidRPr="00CA51F9">
        <w:rPr>
          <w:rFonts w:eastAsia="Times New Roman" w:cs="Arial"/>
          <w:noProof/>
          <w:color w:val="000000"/>
          <w:highlight w:val="lightGray"/>
          <w:lang w:val="en-US" w:eastAsia="en-NZ"/>
        </w:rPr>
        <mc:AlternateContent>
          <mc:Choice Requires="wps">
            <w:drawing>
              <wp:inline distT="0" distB="0" distL="0" distR="0" wp14:anchorId="4D4C2FE9" wp14:editId="5BBF0FDD">
                <wp:extent cx="5940000" cy="534670"/>
                <wp:effectExtent l="0" t="0" r="22860" b="17780"/>
                <wp:docPr id="1614999499"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940000" cy="534670"/>
                        </a:xfrm>
                        <a:prstGeom prst="rect">
                          <a:avLst/>
                        </a:prstGeom>
                        <a:solidFill>
                          <a:schemeClr val="bg1">
                            <a:lumMod val="95000"/>
                          </a:schemeClr>
                        </a:solidFill>
                        <a:ln w="9525">
                          <a:solidFill>
                            <a:schemeClr val="tx1"/>
                          </a:solidFill>
                          <a:miter lim="800000"/>
                          <a:headEnd/>
                          <a:tailEnd/>
                        </a:ln>
                      </wps:spPr>
                      <wps:txbx>
                        <w:txbxContent>
                          <w:p w14:paraId="40012939" w14:textId="77777777" w:rsidR="009D6EA9" w:rsidRDefault="009D6EA9" w:rsidP="009D6EA9">
                            <w:pPr>
                              <w:rPr>
                                <w:rFonts w:cstheme="minorBidi"/>
                                <w:i/>
                                <w:iCs/>
                                <w:color w:val="582655" w:themeColor="text1"/>
                                <w:sz w:val="20"/>
                              </w:rPr>
                            </w:pPr>
                            <w:r w:rsidRPr="00837176">
                              <w:rPr>
                                <w:rFonts w:cstheme="minorBidi"/>
                                <w:i/>
                                <w:iCs/>
                                <w:color w:val="582655" w:themeColor="text1"/>
                                <w:sz w:val="20"/>
                              </w:rPr>
                              <w:t xml:space="preserve">Commentary: </w:t>
                            </w:r>
                          </w:p>
                          <w:p w14:paraId="07975311" w14:textId="4F62FE7E" w:rsidR="009D6EA9" w:rsidRPr="00803C3B" w:rsidRDefault="009D6EA9" w:rsidP="009D6EA9">
                            <w:pPr>
                              <w:rPr>
                                <w:rFonts w:cstheme="minorBidi"/>
                                <w:i/>
                                <w:iCs/>
                                <w:color w:val="582655" w:themeColor="text1"/>
                                <w:sz w:val="20"/>
                              </w:rPr>
                            </w:pPr>
                            <w:r>
                              <w:rPr>
                                <w:rFonts w:cstheme="minorBidi"/>
                                <w:i/>
                                <w:iCs/>
                                <w:color w:val="582655" w:themeColor="text1"/>
                                <w:sz w:val="20"/>
                              </w:rPr>
                              <w:t xml:space="preserve">Provide a summary of the basis of assessment. Detail to be provided in Appendix </w:t>
                            </w:r>
                            <w:r w:rsidR="00AA7C29">
                              <w:rPr>
                                <w:rFonts w:cstheme="minorBidi"/>
                                <w:i/>
                                <w:iCs/>
                                <w:color w:val="582655" w:themeColor="text1"/>
                                <w:sz w:val="20"/>
                              </w:rPr>
                              <w:t>C</w:t>
                            </w:r>
                          </w:p>
                        </w:txbxContent>
                      </wps:txbx>
                      <wps:bodyPr rot="0" vert="horz" wrap="square" lIns="91440" tIns="45720" rIns="91440" bIns="45720" anchor="t" anchorCtr="0">
                        <a:noAutofit/>
                      </wps:bodyPr>
                    </wps:wsp>
                  </a:graphicData>
                </a:graphic>
              </wp:inline>
            </w:drawing>
          </mc:Choice>
          <mc:Fallback xmlns:a="http://schemas.openxmlformats.org/drawingml/2006/main">
            <w:pict w14:anchorId="70257A2C">
              <v:shape id="_x0000_s1038" style="width:467.7pt;height:42.1pt;visibility:visible;mso-wrap-style:square;mso-left-percent:-10001;mso-top-percent:-10001;mso-position-horizontal:absolute;mso-position-horizontal-relative:char;mso-position-vertical:absolute;mso-position-vertical-relative:line;mso-left-percent:-10001;mso-top-percent:-10001;v-text-anchor:top" fillcolor="#f2f2f2 [3052]" strokecolor="#582655 [3213]"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DBWJKQIAAEkEAAAOAAAAZHJzL2Uyb0RvYy54bWysVNtu2zAMfR+wfxD0vjjJ7LYx4hRdug4D&#10;ugvQ7QNkWY6FSaImKbGzry8lu2nWAXsY5gdBFKVD8vDQ6+tBK3IQzkswFV3M5pQIw6GRZlfR79/u&#10;3lxR4gMzDVNgREWPwtPrzetX696WYgkdqEY4giDGl72taBeCLbPM805o5mdghUFnC06zgKbbZY1j&#10;PaJrlS3n84usB9dYB1x4j6e3o5NuEn7bCh6+tK0XgaiKYm4hrS6tdVyzzZqVO8dsJ/mUBvuHLDST&#10;BoOeoG5ZYGTv5B9QWnIHHtow46AzaFvJRaoBq1nMX1Tz0DErUi1Ijrcnmvz/g+WfDw/2qyNheAcD&#10;NjAV4e098B+eGNh2zOzEjXPQd4I1GHgRKct668vpaaTalz6C1P0naLDJbB8gAQ2t05EVrJMgOjbg&#10;eCJdDIFwPCxW+Rw/Sjj6irf5xWXqSsbKp9fW+fBBgCZxU1GHTU3o7HDvQ8yGlU9XYjAPSjZ3Uqlk&#10;RCGJrXLkwFAC9W6sUO01pjqerYoYfsRJuovXE+pvSMqQvqKrYlmMHP0lShhGll7komVArSupK3oV&#10;S57UF4l9b5qkxMCkGvdYlDIT05HckeYw1AORDbYhjxlH5mtojsi9g1HbOIu46cD9oqRHXVfU/9wz&#10;JyhRHw32b7XI8zgIyciLyyUa7txTn3uY4QhV0UDJuN2GNDyRWgM32OdWphY8ZzLljHpNHE6zFQfi&#10;3E63nv8Am0cAAAD//wMAUEsDBBQABgAIAAAAIQAk5Et+2wAAAAQBAAAPAAAAZHJzL2Rvd25yZXYu&#10;eG1sTI/BTsMwEETvSP0HaytxQa3TUqoS4lRQiSMHCkIct/aSRI3XwXbS9O8xXMplpdGMZt4W29G2&#10;YiAfGscKFvMMBLF2puFKwfvb82wDIkRkg61jUnCmANtyclVgbtyJX2nYx0qkEg45Kqhj7HIpg67J&#10;Ypi7jjh5X85bjEn6ShqPp1RuW7nMsrW02HBaqLGjXU36uO+tAvPhx7PZafs56O+uf7oZXnwmlbqe&#10;jo8PICKN8RKGX/yEDmViOrieTRCtgvRI/LvJu7+9W4E4KNisliDLQv6HL38AAAD//wMAUEsBAi0A&#10;FAAGAAgAAAAhALaDOJL+AAAA4QEAABMAAAAAAAAAAAAAAAAAAAAAAFtDb250ZW50X1R5cGVzXS54&#10;bWxQSwECLQAUAAYACAAAACEAOP0h/9YAAACUAQAACwAAAAAAAAAAAAAAAAAvAQAAX3JlbHMvLnJl&#10;bHNQSwECLQAUAAYACAAAACEAGwwViSkCAABJBAAADgAAAAAAAAAAAAAAAAAuAgAAZHJzL2Uyb0Rv&#10;Yy54bWxQSwECLQAUAAYACAAAACEAJORLftsAAAAEAQAADwAAAAAAAAAAAAAAAACDBAAAZHJzL2Rv&#10;d25yZXYueG1sUEsFBgAAAAAEAAQA8wAAAIsFAAAAAA==&#10;" w14:anchorId="4D4C2FE9">
                <v:textbox>
                  <w:txbxContent>
                    <w:p w:rsidR="009D6EA9" w:rsidP="009D6EA9" w:rsidRDefault="009D6EA9" w14:paraId="7C0F91B1" w14:textId="77777777">
                      <w:pPr>
                        <w:rPr>
                          <w:rFonts w:cstheme="minorBidi"/>
                          <w:i/>
                          <w:iCs/>
                          <w:color w:val="582655" w:themeColor="text1"/>
                          <w:sz w:val="20"/>
                        </w:rPr>
                      </w:pPr>
                      <w:r w:rsidRPr="00837176">
                        <w:rPr>
                          <w:rFonts w:cstheme="minorBidi"/>
                          <w:i/>
                          <w:iCs/>
                          <w:color w:val="582655" w:themeColor="text1"/>
                          <w:sz w:val="20"/>
                        </w:rPr>
                        <w:t xml:space="preserve">Commentary: </w:t>
                      </w:r>
                    </w:p>
                    <w:p w:rsidRPr="00803C3B" w:rsidR="009D6EA9" w:rsidP="009D6EA9" w:rsidRDefault="009D6EA9" w14:paraId="09A79CBD" w14:textId="4F62FE7E">
                      <w:pPr>
                        <w:rPr>
                          <w:rFonts w:cstheme="minorBidi"/>
                          <w:i/>
                          <w:iCs/>
                          <w:color w:val="582655" w:themeColor="text1"/>
                          <w:sz w:val="20"/>
                        </w:rPr>
                      </w:pPr>
                      <w:r>
                        <w:rPr>
                          <w:rFonts w:cstheme="minorBidi"/>
                          <w:i/>
                          <w:iCs/>
                          <w:color w:val="582655" w:themeColor="text1"/>
                          <w:sz w:val="20"/>
                        </w:rPr>
                        <w:t xml:space="preserve">Provide a summary of the basis of assessment. Detail to be provided in Appendix </w:t>
                      </w:r>
                      <w:r w:rsidR="00AA7C29">
                        <w:rPr>
                          <w:rFonts w:cstheme="minorBidi"/>
                          <w:i/>
                          <w:iCs/>
                          <w:color w:val="582655" w:themeColor="text1"/>
                          <w:sz w:val="20"/>
                        </w:rPr>
                        <w:t>C</w:t>
                      </w:r>
                    </w:p>
                  </w:txbxContent>
                </v:textbox>
                <w10:anchorlock/>
              </v:shape>
            </w:pict>
          </mc:Fallback>
        </mc:AlternateContent>
      </w:r>
    </w:p>
    <w:p w14:paraId="59422542" w14:textId="4A962717" w:rsidR="00996B56" w:rsidRPr="00996B56" w:rsidRDefault="00DE318A" w:rsidP="005A1214">
      <w:pPr>
        <w:pStyle w:val="BodyText"/>
      </w:pPr>
      <w:r>
        <w:t>Further details on the analysis method, material properties, key input parameters and assumptions are provided in</w:t>
      </w:r>
      <w:r w:rsidR="00996B56">
        <w:t xml:space="preserve"> Appendix </w:t>
      </w:r>
      <w:r w:rsidR="00700D51">
        <w:t>C</w:t>
      </w:r>
      <w:r>
        <w:t>.</w:t>
      </w:r>
    </w:p>
    <w:p w14:paraId="7F9222A5" w14:textId="2985B0DD" w:rsidR="00152841" w:rsidRDefault="00152841" w:rsidP="00152841">
      <w:pPr>
        <w:pStyle w:val="Heading2"/>
      </w:pPr>
      <w:bookmarkStart w:id="22" w:name="_Toc220480140"/>
      <w:r>
        <w:t>Summary of Results</w:t>
      </w:r>
      <w:bookmarkEnd w:id="22"/>
      <w:r>
        <w:t xml:space="preserve"> </w:t>
      </w:r>
    </w:p>
    <w:p w14:paraId="5F19E6BC" w14:textId="5AC33BCB" w:rsidR="00152841" w:rsidRDefault="00DE318A" w:rsidP="005A1214">
      <w:pPr>
        <w:pStyle w:val="BodyText"/>
        <w:rPr>
          <w:lang w:val="en-US"/>
        </w:rPr>
      </w:pPr>
      <w:r>
        <w:rPr>
          <w:lang w:val="en-US"/>
        </w:rPr>
        <w:fldChar w:fldCharType="begin"/>
      </w:r>
      <w:r>
        <w:rPr>
          <w:lang w:val="en-GB"/>
        </w:rPr>
        <w:instrText xml:space="preserve"> REF _Ref211496827 \h </w:instrText>
      </w:r>
      <w:r>
        <w:rPr>
          <w:lang w:val="en-US"/>
        </w:rPr>
        <w:instrText xml:space="preserve"> \* MERGEFORMAT </w:instrText>
      </w:r>
      <w:r>
        <w:rPr>
          <w:lang w:val="en-US"/>
        </w:rPr>
      </w:r>
      <w:r>
        <w:rPr>
          <w:lang w:val="en-US"/>
        </w:rPr>
        <w:fldChar w:fldCharType="separate"/>
      </w:r>
      <w:r w:rsidR="00CE6562">
        <w:t xml:space="preserve">Table </w:t>
      </w:r>
      <w:r w:rsidR="00CE6562">
        <w:rPr>
          <w:noProof/>
        </w:rPr>
        <w:t>4</w:t>
      </w:r>
      <w:r>
        <w:rPr>
          <w:lang w:val="en-US"/>
        </w:rPr>
        <w:fldChar w:fldCharType="end"/>
      </w:r>
      <w:r>
        <w:rPr>
          <w:lang w:val="en-US"/>
        </w:rPr>
        <w:t xml:space="preserve"> </w:t>
      </w:r>
      <w:r w:rsidR="00152841" w:rsidRPr="00E177C7">
        <w:rPr>
          <w:lang w:val="en-GB"/>
        </w:rPr>
        <w:t>summarises</w:t>
      </w:r>
      <w:r w:rsidR="00152841" w:rsidRPr="00E177C7">
        <w:rPr>
          <w:lang w:val="en-US"/>
        </w:rPr>
        <w:t xml:space="preserve"> the %NBS scores for the various elements in the building resulting from the detailed assessment, with relevant commentary on results</w:t>
      </w:r>
      <w:r>
        <w:rPr>
          <w:lang w:val="en-US"/>
        </w:rPr>
        <w:t xml:space="preserve">. </w:t>
      </w:r>
    </w:p>
    <w:p w14:paraId="0315E54D" w14:textId="46907412" w:rsidR="00DE318A" w:rsidRDefault="00DE318A" w:rsidP="00DE318A">
      <w:pPr>
        <w:pStyle w:val="Caption"/>
        <w:keepNext/>
      </w:pPr>
      <w:bookmarkStart w:id="23" w:name="_Ref211496827"/>
      <w:r>
        <w:t xml:space="preserve">Table </w:t>
      </w:r>
      <w:r>
        <w:fldChar w:fldCharType="begin"/>
      </w:r>
      <w:r>
        <w:instrText xml:space="preserve"> SEQ Table \* ARABIC </w:instrText>
      </w:r>
      <w:r>
        <w:fldChar w:fldCharType="separate"/>
      </w:r>
      <w:r w:rsidR="00CE6562">
        <w:rPr>
          <w:noProof/>
        </w:rPr>
        <w:t>4</w:t>
      </w:r>
      <w:r>
        <w:fldChar w:fldCharType="end"/>
      </w:r>
      <w:bookmarkEnd w:id="23"/>
      <w:r>
        <w:t>: Summary of Results</w:t>
      </w:r>
    </w:p>
    <w:tbl>
      <w:tblPr>
        <w:tblW w:w="9351"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3050"/>
        <w:gridCol w:w="1623"/>
        <w:gridCol w:w="4678"/>
      </w:tblGrid>
      <w:tr w:rsidR="00874FE8" w:rsidRPr="00752AA1" w14:paraId="1D16183B" w14:textId="77777777" w:rsidTr="00D33DBB">
        <w:tc>
          <w:tcPr>
            <w:tcW w:w="3050" w:type="dxa"/>
            <w:shd w:val="clear" w:color="auto" w:fill="582655" w:themeFill="text1"/>
          </w:tcPr>
          <w:p w14:paraId="621CC092" w14:textId="6B343009" w:rsidR="00874FE8" w:rsidRPr="005A1214" w:rsidRDefault="00874FE8" w:rsidP="005A1214">
            <w:pPr>
              <w:pStyle w:val="BodyText"/>
              <w:rPr>
                <w:rFonts w:eastAsia="Calibri"/>
                <w:b/>
                <w:bCs/>
              </w:rPr>
            </w:pPr>
            <w:r w:rsidRPr="005A1214">
              <w:rPr>
                <w:b/>
                <w:bCs/>
                <w:lang w:val="en-GB"/>
              </w:rPr>
              <w:t>Element</w:t>
            </w:r>
          </w:p>
        </w:tc>
        <w:tc>
          <w:tcPr>
            <w:tcW w:w="1623" w:type="dxa"/>
            <w:shd w:val="clear" w:color="auto" w:fill="582655" w:themeFill="text1"/>
          </w:tcPr>
          <w:p w14:paraId="041493E9" w14:textId="3775E1E9" w:rsidR="00874FE8" w:rsidRPr="005A1214" w:rsidRDefault="00874FE8" w:rsidP="005A1214">
            <w:pPr>
              <w:pStyle w:val="BodyText"/>
              <w:rPr>
                <w:rFonts w:eastAsia="Calibri"/>
                <w:b/>
                <w:bCs/>
              </w:rPr>
            </w:pPr>
            <w:r w:rsidRPr="005A1214">
              <w:rPr>
                <w:b/>
                <w:bCs/>
                <w:lang w:val="en-GB"/>
              </w:rPr>
              <w:t xml:space="preserve">%NBS </w:t>
            </w:r>
            <w:r w:rsidR="009059AF" w:rsidRPr="005A1214">
              <w:rPr>
                <w:b/>
                <w:bCs/>
                <w:lang w:val="en-GB"/>
              </w:rPr>
              <w:t>(IL</w:t>
            </w:r>
            <w:r w:rsidR="009059AF" w:rsidRPr="005A1214">
              <w:rPr>
                <w:b/>
                <w:bCs/>
                <w:shd w:val="clear" w:color="auto" w:fill="D9D9D9" w:themeFill="background1" w:themeFillShade="D9"/>
                <w:lang w:val="en-GB"/>
              </w:rPr>
              <w:t>X</w:t>
            </w:r>
            <w:r w:rsidR="009059AF" w:rsidRPr="005A1214">
              <w:rPr>
                <w:b/>
                <w:bCs/>
                <w:lang w:val="en-GB"/>
              </w:rPr>
              <w:t>)</w:t>
            </w:r>
          </w:p>
        </w:tc>
        <w:tc>
          <w:tcPr>
            <w:tcW w:w="4678" w:type="dxa"/>
            <w:shd w:val="clear" w:color="auto" w:fill="582655" w:themeFill="text1"/>
          </w:tcPr>
          <w:p w14:paraId="247AFBAE" w14:textId="4597F455" w:rsidR="00874FE8" w:rsidRPr="005A1214" w:rsidRDefault="009059AF" w:rsidP="005A1214">
            <w:pPr>
              <w:pStyle w:val="BodyText"/>
              <w:rPr>
                <w:b/>
                <w:bCs/>
                <w:lang w:val="en-GB"/>
              </w:rPr>
            </w:pPr>
            <w:r w:rsidRPr="005A1214">
              <w:rPr>
                <w:b/>
                <w:bCs/>
                <w:lang w:val="en-GB"/>
              </w:rPr>
              <w:t>Commentary</w:t>
            </w:r>
          </w:p>
        </w:tc>
      </w:tr>
      <w:tr w:rsidR="00874FE8" w:rsidRPr="00752AA1" w14:paraId="32C5483C" w14:textId="77777777" w:rsidTr="00D33DBB">
        <w:trPr>
          <w:trHeight w:val="132"/>
        </w:trPr>
        <w:tc>
          <w:tcPr>
            <w:tcW w:w="3050" w:type="dxa"/>
          </w:tcPr>
          <w:p w14:paraId="73AC56FD" w14:textId="2479C5FD" w:rsidR="00874FE8" w:rsidRPr="00752AA1" w:rsidRDefault="00BF5931" w:rsidP="005A1214">
            <w:pPr>
              <w:pStyle w:val="BodyText"/>
              <w:rPr>
                <w:rFonts w:eastAsia="Calibri"/>
              </w:rPr>
            </w:pPr>
            <w:r w:rsidRPr="00F80593">
              <w:rPr>
                <w:rFonts w:eastAsia="Calibri"/>
                <w:highlight w:val="lightGray"/>
              </w:rPr>
              <w:t>&lt;</w:t>
            </w:r>
            <w:r w:rsidR="00C63F9D" w:rsidRPr="00F80593">
              <w:rPr>
                <w:rFonts w:eastAsia="Calibri"/>
                <w:highlight w:val="lightGray"/>
              </w:rPr>
              <w:t>Element including location</w:t>
            </w:r>
            <w:r w:rsidR="00F80593" w:rsidRPr="00F80593">
              <w:rPr>
                <w:rFonts w:eastAsia="Calibri"/>
                <w:highlight w:val="lightGray"/>
              </w:rPr>
              <w:t>&gt;</w:t>
            </w:r>
          </w:p>
        </w:tc>
        <w:tc>
          <w:tcPr>
            <w:tcW w:w="1623" w:type="dxa"/>
          </w:tcPr>
          <w:p w14:paraId="359213A8" w14:textId="4A3686B0" w:rsidR="00874FE8" w:rsidRPr="00752AA1" w:rsidRDefault="00874FE8" w:rsidP="005A1214">
            <w:pPr>
              <w:pStyle w:val="BodyText"/>
              <w:rPr>
                <w:rFonts w:eastAsia="Calibri"/>
              </w:rPr>
            </w:pPr>
            <w:r w:rsidRPr="00CB7541">
              <w:rPr>
                <w:rFonts w:eastAsia="Calibri"/>
                <w:highlight w:val="lightGray"/>
                <w:lang w:val="en-US"/>
              </w:rPr>
              <w:t>XX</w:t>
            </w:r>
            <w:r w:rsidRPr="00874FE8">
              <w:rPr>
                <w:rFonts w:eastAsia="Calibri"/>
                <w:i/>
                <w:iCs/>
                <w:lang w:val="en-US"/>
              </w:rPr>
              <w:t>%NBS</w:t>
            </w:r>
            <w:r>
              <w:rPr>
                <w:rFonts w:eastAsia="Calibri"/>
                <w:lang w:val="en-US"/>
              </w:rPr>
              <w:t xml:space="preserve"> </w:t>
            </w:r>
          </w:p>
        </w:tc>
        <w:tc>
          <w:tcPr>
            <w:tcW w:w="4678" w:type="dxa"/>
          </w:tcPr>
          <w:p w14:paraId="4008F5AA" w14:textId="066D3E2E" w:rsidR="00874FE8" w:rsidRPr="00E177C7" w:rsidRDefault="00874FE8" w:rsidP="005A1214">
            <w:pPr>
              <w:pStyle w:val="BodyText"/>
              <w:rPr>
                <w:highlight w:val="lightGray"/>
                <w:lang w:val="en-GB"/>
              </w:rPr>
            </w:pPr>
          </w:p>
        </w:tc>
      </w:tr>
      <w:tr w:rsidR="00874FE8" w:rsidRPr="00752AA1" w14:paraId="17D6F402" w14:textId="77777777" w:rsidTr="00D33DBB">
        <w:trPr>
          <w:trHeight w:val="70"/>
        </w:trPr>
        <w:tc>
          <w:tcPr>
            <w:tcW w:w="3050" w:type="dxa"/>
          </w:tcPr>
          <w:p w14:paraId="77408315" w14:textId="51EE450C" w:rsidR="00874FE8" w:rsidRDefault="00F80593" w:rsidP="005A1214">
            <w:pPr>
              <w:pStyle w:val="BodyText"/>
              <w:rPr>
                <w:rFonts w:eastAsia="Calibri"/>
              </w:rPr>
            </w:pPr>
            <w:r>
              <w:rPr>
                <w:rFonts w:eastAsia="Calibri"/>
                <w:highlight w:val="lightGray"/>
              </w:rPr>
              <w:t>&lt;</w:t>
            </w:r>
            <w:r w:rsidRPr="00261FF3">
              <w:rPr>
                <w:rFonts w:eastAsia="Calibri"/>
                <w:highlight w:val="lightGray"/>
              </w:rPr>
              <w:t>e.</w:t>
            </w:r>
            <w:r w:rsidRPr="00A93CB1">
              <w:rPr>
                <w:rFonts w:eastAsia="Calibri"/>
                <w:highlight w:val="lightGray"/>
              </w:rPr>
              <w:t>g.</w:t>
            </w:r>
            <w:r w:rsidRPr="00B331FE">
              <w:rPr>
                <w:rFonts w:eastAsia="Calibri"/>
                <w:highlight w:val="lightGray"/>
              </w:rPr>
              <w:t xml:space="preserve"> Precast </w:t>
            </w:r>
            <w:r>
              <w:rPr>
                <w:rFonts w:eastAsia="Calibri"/>
                <w:highlight w:val="lightGray"/>
              </w:rPr>
              <w:t>concrete</w:t>
            </w:r>
            <w:r w:rsidR="00C76878">
              <w:rPr>
                <w:rFonts w:eastAsia="Calibri"/>
                <w:highlight w:val="lightGray"/>
              </w:rPr>
              <w:t xml:space="preserve"> cladding</w:t>
            </w:r>
            <w:r>
              <w:rPr>
                <w:rFonts w:eastAsia="Calibri"/>
                <w:highlight w:val="lightGray"/>
              </w:rPr>
              <w:t xml:space="preserve"> p</w:t>
            </w:r>
            <w:r w:rsidRPr="00B331FE">
              <w:rPr>
                <w:rFonts w:eastAsia="Calibri"/>
                <w:highlight w:val="lightGray"/>
              </w:rPr>
              <w:t>anel</w:t>
            </w:r>
            <w:r>
              <w:rPr>
                <w:rFonts w:eastAsia="Calibri"/>
                <w:highlight w:val="lightGray"/>
              </w:rPr>
              <w:t>s on gridline A</w:t>
            </w:r>
            <w:r w:rsidR="00C76878" w:rsidRPr="00C76878">
              <w:rPr>
                <w:rFonts w:eastAsia="Calibri"/>
                <w:highlight w:val="lightGray"/>
              </w:rPr>
              <w:t>&gt;</w:t>
            </w:r>
          </w:p>
        </w:tc>
        <w:tc>
          <w:tcPr>
            <w:tcW w:w="1623" w:type="dxa"/>
          </w:tcPr>
          <w:p w14:paraId="00F1C1B5" w14:textId="3710262C" w:rsidR="00874FE8" w:rsidRPr="00752AA1" w:rsidRDefault="007C4391" w:rsidP="005A1214">
            <w:pPr>
              <w:pStyle w:val="BodyText"/>
              <w:rPr>
                <w:rFonts w:eastAsia="Calibri"/>
              </w:rPr>
            </w:pPr>
            <w:r w:rsidRPr="007C4391">
              <w:rPr>
                <w:rFonts w:eastAsia="Calibri"/>
                <w:highlight w:val="lightGray"/>
                <w:lang w:val="en-US"/>
              </w:rPr>
              <w:t>&lt;e.g. 15</w:t>
            </w:r>
            <w:r w:rsidRPr="007C4391">
              <w:rPr>
                <w:rFonts w:eastAsia="Calibri"/>
                <w:i/>
                <w:iCs/>
                <w:highlight w:val="lightGray"/>
                <w:lang w:val="en-US"/>
              </w:rPr>
              <w:t>%NBS&gt;</w:t>
            </w:r>
          </w:p>
        </w:tc>
        <w:tc>
          <w:tcPr>
            <w:tcW w:w="4678" w:type="dxa"/>
          </w:tcPr>
          <w:p w14:paraId="0E5E1EDE" w14:textId="77777777" w:rsidR="00F80593" w:rsidRDefault="00F80593" w:rsidP="005A1214">
            <w:pPr>
              <w:pStyle w:val="BodyText"/>
              <w:rPr>
                <w:highlight w:val="lightGray"/>
                <w:lang w:val="en-GB"/>
              </w:rPr>
            </w:pPr>
            <w:r>
              <w:rPr>
                <w:highlight w:val="lightGray"/>
                <w:lang w:val="en-GB"/>
              </w:rPr>
              <w:t xml:space="preserve">&lt;e.g. Out-of-plane failure due to the inadequate anchorage of the precast concrete panel connections. </w:t>
            </w:r>
          </w:p>
          <w:p w14:paraId="55A0E0A5" w14:textId="5530D17D" w:rsidR="00874FE8" w:rsidRPr="00E177C7" w:rsidRDefault="00F80593" w:rsidP="005A1214">
            <w:pPr>
              <w:pStyle w:val="BodyText"/>
              <w:rPr>
                <w:highlight w:val="lightGray"/>
                <w:lang w:val="en-GB"/>
              </w:rPr>
            </w:pPr>
            <w:r>
              <w:rPr>
                <w:highlight w:val="lightGray"/>
                <w:lang w:val="en-GB"/>
              </w:rPr>
              <w:t>Panels may fall away from the building onto areas outside the building.&gt;</w:t>
            </w:r>
          </w:p>
        </w:tc>
      </w:tr>
    </w:tbl>
    <w:p w14:paraId="21AA6536" w14:textId="77777777" w:rsidR="009D6EA9" w:rsidRDefault="009D6EA9" w:rsidP="00152841">
      <w:pPr>
        <w:rPr>
          <w:lang w:val="en-US"/>
        </w:rPr>
      </w:pPr>
    </w:p>
    <w:p w14:paraId="1B1C504D" w14:textId="5F28FD3B" w:rsidR="00152841" w:rsidRDefault="00152841" w:rsidP="005A1214">
      <w:pPr>
        <w:pStyle w:val="BodyText"/>
        <w:rPr>
          <w:lang w:val="en-US"/>
        </w:rPr>
      </w:pPr>
      <w:r w:rsidRPr="00E177C7">
        <w:rPr>
          <w:lang w:val="en-US"/>
        </w:rPr>
        <w:t xml:space="preserve">The assessment </w:t>
      </w:r>
      <w:r w:rsidR="004A6536">
        <w:rPr>
          <w:lang w:val="en-US"/>
        </w:rPr>
        <w:t>finds</w:t>
      </w:r>
      <w:r w:rsidRPr="00E177C7">
        <w:rPr>
          <w:lang w:val="en-US"/>
        </w:rPr>
        <w:t xml:space="preserve"> that the building achieves an overall </w:t>
      </w:r>
      <w:r w:rsidR="00F34B26">
        <w:rPr>
          <w:lang w:val="en-US"/>
        </w:rPr>
        <w:t>earthquake</w:t>
      </w:r>
      <w:r w:rsidRPr="00E177C7">
        <w:rPr>
          <w:lang w:val="en-US"/>
        </w:rPr>
        <w:t xml:space="preserve"> rating of </w:t>
      </w:r>
      <w:r w:rsidRPr="00E177C7">
        <w:rPr>
          <w:highlight w:val="lightGray"/>
          <w:lang w:val="en-US"/>
        </w:rPr>
        <w:t>XX</w:t>
      </w:r>
      <w:r w:rsidRPr="00E177C7">
        <w:rPr>
          <w:lang w:val="en-US"/>
        </w:rPr>
        <w:t>% NBS (IL</w:t>
      </w:r>
      <w:r w:rsidRPr="00E177C7">
        <w:rPr>
          <w:highlight w:val="lightGray"/>
          <w:lang w:val="en-US"/>
        </w:rPr>
        <w:t>Y</w:t>
      </w:r>
      <w:r w:rsidRPr="00E177C7">
        <w:rPr>
          <w:lang w:val="en-US"/>
        </w:rPr>
        <w:t xml:space="preserve">). </w:t>
      </w:r>
    </w:p>
    <w:p w14:paraId="23A44886" w14:textId="0EA68307" w:rsidR="009D6EA9" w:rsidRDefault="009D6EA9" w:rsidP="00152841">
      <w:pPr>
        <w:rPr>
          <w:lang w:val="en-US"/>
        </w:rPr>
      </w:pPr>
      <w:r w:rsidRPr="00CA51F9">
        <w:rPr>
          <w:rFonts w:eastAsia="Times New Roman" w:cs="Arial"/>
          <w:noProof/>
          <w:color w:val="000000"/>
          <w:highlight w:val="lightGray"/>
          <w:lang w:val="en-US" w:eastAsia="en-NZ"/>
        </w:rPr>
        <mc:AlternateContent>
          <mc:Choice Requires="wps">
            <w:drawing>
              <wp:inline distT="0" distB="0" distL="0" distR="0" wp14:anchorId="2B765128" wp14:editId="69A82E03">
                <wp:extent cx="5940000" cy="1834737"/>
                <wp:effectExtent l="0" t="0" r="22860" b="13335"/>
                <wp:docPr id="2092571881"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940000" cy="1834737"/>
                        </a:xfrm>
                        <a:prstGeom prst="rect">
                          <a:avLst/>
                        </a:prstGeom>
                        <a:solidFill>
                          <a:schemeClr val="bg1">
                            <a:lumMod val="95000"/>
                          </a:schemeClr>
                        </a:solidFill>
                        <a:ln w="9525">
                          <a:solidFill>
                            <a:schemeClr val="tx1"/>
                          </a:solidFill>
                          <a:miter lim="800000"/>
                          <a:headEnd/>
                          <a:tailEnd/>
                        </a:ln>
                      </wps:spPr>
                      <wps:txbx>
                        <w:txbxContent>
                          <w:p w14:paraId="11199453" w14:textId="77777777" w:rsidR="009D6EA9" w:rsidRDefault="009D6EA9" w:rsidP="009D6EA9">
                            <w:pPr>
                              <w:rPr>
                                <w:rFonts w:cstheme="minorBidi"/>
                                <w:i/>
                                <w:iCs/>
                                <w:color w:val="582655" w:themeColor="text1"/>
                                <w:sz w:val="20"/>
                              </w:rPr>
                            </w:pPr>
                            <w:r w:rsidRPr="00837176">
                              <w:rPr>
                                <w:rFonts w:cstheme="minorBidi"/>
                                <w:i/>
                                <w:iCs/>
                                <w:color w:val="582655" w:themeColor="text1"/>
                                <w:sz w:val="20"/>
                              </w:rPr>
                              <w:t xml:space="preserve">Commentary: </w:t>
                            </w:r>
                          </w:p>
                          <w:p w14:paraId="1D5BF62B" w14:textId="357050C4" w:rsidR="009D6EA9" w:rsidRDefault="009D6EA9" w:rsidP="009D6EA9">
                            <w:pPr>
                              <w:rPr>
                                <w:rFonts w:cstheme="minorBidi"/>
                                <w:i/>
                                <w:iCs/>
                                <w:color w:val="582655" w:themeColor="text1"/>
                                <w:sz w:val="20"/>
                              </w:rPr>
                            </w:pPr>
                            <w:r>
                              <w:rPr>
                                <w:rFonts w:cstheme="minorBidi"/>
                                <w:i/>
                                <w:iCs/>
                                <w:color w:val="582655" w:themeColor="text1"/>
                                <w:sz w:val="20"/>
                              </w:rPr>
                              <w:t xml:space="preserve">For each element, provide the mode of failure in the commentary box. If the element is below 34%NBS, provide a consequence statement and if it is considered a significant life safety hazard (SLSH). Refer to the Joint Committee for Seismic Assessment and Retrofit of Existing Buildings Report JC 25-01 Applying Engineering Judgement in Determining When a Significant Life Safety Hazard Occurs, dated April 2025. </w:t>
                            </w:r>
                            <w:r w:rsidR="00187661">
                              <w:rPr>
                                <w:rFonts w:cstheme="minorBidi"/>
                                <w:i/>
                                <w:iCs/>
                                <w:color w:val="582655" w:themeColor="text1"/>
                                <w:sz w:val="20"/>
                              </w:rPr>
                              <w:t>This commentary will help inform</w:t>
                            </w:r>
                            <w:r w:rsidR="00FD5E47">
                              <w:rPr>
                                <w:rFonts w:cstheme="minorBidi"/>
                                <w:i/>
                                <w:iCs/>
                                <w:color w:val="582655" w:themeColor="text1"/>
                                <w:sz w:val="20"/>
                              </w:rPr>
                              <w:t xml:space="preserve"> the seismic risk evaluation and occupancy </w:t>
                            </w:r>
                            <w:r w:rsidR="00F53295">
                              <w:rPr>
                                <w:rFonts w:cstheme="minorBidi"/>
                                <w:i/>
                                <w:iCs/>
                                <w:color w:val="582655" w:themeColor="text1"/>
                                <w:sz w:val="20"/>
                              </w:rPr>
                              <w:t xml:space="preserve">decisions. </w:t>
                            </w:r>
                          </w:p>
                          <w:p w14:paraId="6BFF8412" w14:textId="77777777" w:rsidR="009D6EA9" w:rsidRDefault="009D6EA9" w:rsidP="009D6EA9">
                            <w:pPr>
                              <w:rPr>
                                <w:rFonts w:cstheme="minorBidi"/>
                                <w:i/>
                                <w:iCs/>
                                <w:color w:val="582655" w:themeColor="text1"/>
                                <w:sz w:val="20"/>
                              </w:rPr>
                            </w:pPr>
                          </w:p>
                          <w:p w14:paraId="5D204171" w14:textId="77777777" w:rsidR="00F11A60" w:rsidRDefault="00965312" w:rsidP="00F11A60">
                            <w:pPr>
                              <w:spacing w:line="276" w:lineRule="auto"/>
                              <w:rPr>
                                <w:rFonts w:cs="Arial"/>
                                <w:i/>
                                <w:iCs/>
                                <w:color w:val="582655"/>
                                <w:sz w:val="20"/>
                              </w:rPr>
                            </w:pPr>
                            <w:r>
                              <w:rPr>
                                <w:rFonts w:cstheme="minorBidi"/>
                                <w:i/>
                                <w:iCs/>
                                <w:color w:val="582655" w:themeColor="text1"/>
                                <w:sz w:val="20"/>
                              </w:rPr>
                              <w:t xml:space="preserve">If the element description is not clear, use </w:t>
                            </w:r>
                            <w:r w:rsidR="00F11A60" w:rsidRPr="00F81E54">
                              <w:rPr>
                                <w:rFonts w:cs="Arial"/>
                                <w:i/>
                                <w:iCs/>
                                <w:color w:val="582655"/>
                                <w:sz w:val="20"/>
                              </w:rPr>
                              <w:t>annotated drawings, model images, and/or site photos to support descriptions.</w:t>
                            </w:r>
                          </w:p>
                          <w:p w14:paraId="383BB88A" w14:textId="397B76AD" w:rsidR="00965312" w:rsidRPr="00803C3B" w:rsidRDefault="00965312" w:rsidP="009D6EA9">
                            <w:pPr>
                              <w:rPr>
                                <w:rFonts w:cstheme="minorBidi"/>
                                <w:i/>
                                <w:iCs/>
                                <w:color w:val="582655" w:themeColor="text1"/>
                                <w:sz w:val="20"/>
                              </w:rPr>
                            </w:pPr>
                          </w:p>
                        </w:txbxContent>
                      </wps:txbx>
                      <wps:bodyPr rot="0" vert="horz" wrap="square" lIns="91440" tIns="45720" rIns="91440" bIns="45720" anchor="t" anchorCtr="0">
                        <a:noAutofit/>
                      </wps:bodyPr>
                    </wps:wsp>
                  </a:graphicData>
                </a:graphic>
              </wp:inline>
            </w:drawing>
          </mc:Choice>
          <mc:Fallback xmlns:a="http://schemas.openxmlformats.org/drawingml/2006/main">
            <w:pict w14:anchorId="2C386081">
              <v:shape id="_x0000_s1039" style="width:467.7pt;height:144.45pt;visibility:visible;mso-wrap-style:square;mso-left-percent:-10001;mso-top-percent:-10001;mso-position-horizontal:absolute;mso-position-horizontal-relative:char;mso-position-vertical:absolute;mso-position-vertical-relative:line;mso-left-percent:-10001;mso-top-percent:-10001;v-text-anchor:top" fillcolor="#f2f2f2 [3052]" strokecolor="#582655 [3213]"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wtNcKgIAAEoEAAAOAAAAZHJzL2Uyb0RvYy54bWysVNtu2zAMfR+wfxD0vjhJ4yUx4hRdug4D&#10;ugvQ7QNkWY6FSaImKbGzry8lu2nWAXsY5gdBFKVD8vDQm+teK3IUzkswJZ1NppQIw6GWZl/S79/u&#10;3qwo8YGZmikwoqQn4en19vWrTWcLMYcWVC0cQRDji86WtA3BFlnmeSs08xOwwqCzAadZQNPts9qx&#10;DtG1yubT6dusA1dbB1x4j6e3g5NuE37TCB6+NI0XgaiSYm4hrS6tVVyz7YYVe8dsK/mYBvuHLDST&#10;BoOeoW5ZYOTg5B9QWnIHHpow4aAzaBrJRaoBq5lNX1Tz0DIrUi1Ijrdnmvz/g+Wfjw/2qyOhfwc9&#10;NjAV4e098B+eGNi1zOzFjXPQtYLVGHgWKcs664vxaaTaFz6CVN0nqLHJ7BAgAfWN05EVrJMgOjbg&#10;dCZd9IFwPMzXiyl+lHD0zVZXi+XVMsVgxdNz63z4IECTuCmpw64meHa89yGmw4qnKzGaByXrO6lU&#10;MqKSxE45cmSogWo/lKgOGnMdztZ5jD/gJOHF6wn1NyRlSFfSdT7PB5L+EiX0A00vctEyoNiV1CVd&#10;xZpH+UVm35s6STEwqYY9FqXMSHVkd+A59FVPZI1M5THjSH0F9QnJdzCIG4cRNy24X5R0KOyS+p8H&#10;5gQl6qPBBq5ni0WchGQs8uUcDXfpqS49zHCEKmmgZNjuQpqeSK2BG2x0I1MLnjMZc0bBJg7H4YoT&#10;cWmnW8+/gO0jAAAA//8DAFBLAwQUAAYACAAAACEAGYJsDdsAAAAFAQAADwAAAGRycy9kb3ducmV2&#10;LnhtbEyPwU7DMBBE70j9B2srcUHUoVCUhjgVVOLIgRYhjlt7SSLidbCdNP17DJdyWWk0o5m35Way&#10;nRjJh9axgptFBoJYO9NyreBt/3ydgwgR2WDnmBScKMCmml2UWBh35Fcad7EWqYRDgQqaGPtCyqAb&#10;shgWridO3qfzFmOSvpbG4zGV204us+xeWmw5LTTY07Yh/bUbrALz7qeT2Wr7Mervfni6Gl98JpW6&#10;nE+PDyAiTfEchl/8hA5VYjq4gU0QnYL0SPy7yVvfru5AHBQs83wNsirlf/rqBwAA//8DAFBLAQIt&#10;ABQABgAIAAAAIQC2gziS/gAAAOEBAAATAAAAAAAAAAAAAAAAAAAAAABbQ29udGVudF9UeXBlc10u&#10;eG1sUEsBAi0AFAAGAAgAAAAhADj9If/WAAAAlAEAAAsAAAAAAAAAAAAAAAAALwEAAF9yZWxzLy5y&#10;ZWxzUEsBAi0AFAAGAAgAAAAhAGbC01wqAgAASgQAAA4AAAAAAAAAAAAAAAAALgIAAGRycy9lMm9E&#10;b2MueG1sUEsBAi0AFAAGAAgAAAAhABmCbA3bAAAABQEAAA8AAAAAAAAAAAAAAAAAhAQAAGRycy9k&#10;b3ducmV2LnhtbFBLBQYAAAAABAAEAPMAAACMBQAAAAA=&#10;" w14:anchorId="2B765128">
                <v:textbox>
                  <w:txbxContent>
                    <w:p w:rsidR="009D6EA9" w:rsidP="009D6EA9" w:rsidRDefault="009D6EA9" w14:paraId="4665E303" w14:textId="77777777">
                      <w:pPr>
                        <w:rPr>
                          <w:rFonts w:cstheme="minorBidi"/>
                          <w:i/>
                          <w:iCs/>
                          <w:color w:val="582655" w:themeColor="text1"/>
                          <w:sz w:val="20"/>
                        </w:rPr>
                      </w:pPr>
                      <w:r w:rsidRPr="00837176">
                        <w:rPr>
                          <w:rFonts w:cstheme="minorBidi"/>
                          <w:i/>
                          <w:iCs/>
                          <w:color w:val="582655" w:themeColor="text1"/>
                          <w:sz w:val="20"/>
                        </w:rPr>
                        <w:t xml:space="preserve">Commentary: </w:t>
                      </w:r>
                    </w:p>
                    <w:p w:rsidR="009D6EA9" w:rsidP="009D6EA9" w:rsidRDefault="009D6EA9" w14:paraId="37A10B41" w14:textId="357050C4">
                      <w:pPr>
                        <w:rPr>
                          <w:rFonts w:cstheme="minorBidi"/>
                          <w:i/>
                          <w:iCs/>
                          <w:color w:val="582655" w:themeColor="text1"/>
                          <w:sz w:val="20"/>
                        </w:rPr>
                      </w:pPr>
                      <w:r>
                        <w:rPr>
                          <w:rFonts w:cstheme="minorBidi"/>
                          <w:i/>
                          <w:iCs/>
                          <w:color w:val="582655" w:themeColor="text1"/>
                          <w:sz w:val="20"/>
                        </w:rPr>
                        <w:t xml:space="preserve">For each element, provide the mode of failure in the commentary box. If the element is below 34%NBS, provide a consequence statement and if it is considered a significant life safety hazard (SLSH). Refer to the Joint Committee for Seismic Assessment and Retrofit of Existing Buildings Report JC 25-01 Applying Engineering Judgement in Determining When a Significant Life Safety Hazard Occurs, dated April 2025. </w:t>
                      </w:r>
                      <w:r w:rsidR="00187661">
                        <w:rPr>
                          <w:rFonts w:cstheme="minorBidi"/>
                          <w:i/>
                          <w:iCs/>
                          <w:color w:val="582655" w:themeColor="text1"/>
                          <w:sz w:val="20"/>
                        </w:rPr>
                        <w:t>This commentary will help inform</w:t>
                      </w:r>
                      <w:r w:rsidR="00FD5E47">
                        <w:rPr>
                          <w:rFonts w:cstheme="minorBidi"/>
                          <w:i/>
                          <w:iCs/>
                          <w:color w:val="582655" w:themeColor="text1"/>
                          <w:sz w:val="20"/>
                        </w:rPr>
                        <w:t xml:space="preserve"> the seismic risk evaluation and occupancy </w:t>
                      </w:r>
                      <w:r w:rsidR="00F53295">
                        <w:rPr>
                          <w:rFonts w:cstheme="minorBidi"/>
                          <w:i/>
                          <w:iCs/>
                          <w:color w:val="582655" w:themeColor="text1"/>
                          <w:sz w:val="20"/>
                        </w:rPr>
                        <w:t xml:space="preserve">decisions. </w:t>
                      </w:r>
                    </w:p>
                    <w:p w:rsidR="009D6EA9" w:rsidP="009D6EA9" w:rsidRDefault="009D6EA9" w14:paraId="44EAFD9C" w14:textId="77777777">
                      <w:pPr>
                        <w:rPr>
                          <w:rFonts w:cstheme="minorBidi"/>
                          <w:i/>
                          <w:iCs/>
                          <w:color w:val="582655" w:themeColor="text1"/>
                          <w:sz w:val="20"/>
                        </w:rPr>
                      </w:pPr>
                    </w:p>
                    <w:p w:rsidR="00F11A60" w:rsidP="00F11A60" w:rsidRDefault="00965312" w14:paraId="02C408A1" w14:textId="77777777">
                      <w:pPr>
                        <w:spacing w:line="276" w:lineRule="auto"/>
                        <w:rPr>
                          <w:rFonts w:cs="Arial"/>
                          <w:i/>
                          <w:iCs/>
                          <w:color w:val="582655"/>
                          <w:sz w:val="20"/>
                        </w:rPr>
                      </w:pPr>
                      <w:r>
                        <w:rPr>
                          <w:rFonts w:cstheme="minorBidi"/>
                          <w:i/>
                          <w:iCs/>
                          <w:color w:val="582655" w:themeColor="text1"/>
                          <w:sz w:val="20"/>
                        </w:rPr>
                        <w:t xml:space="preserve">If the element description is not clear, use </w:t>
                      </w:r>
                      <w:r w:rsidRPr="00F81E54" w:rsidR="00F11A60">
                        <w:rPr>
                          <w:rFonts w:cs="Arial"/>
                          <w:i/>
                          <w:iCs/>
                          <w:color w:val="582655"/>
                          <w:sz w:val="20"/>
                        </w:rPr>
                        <w:t>annotated drawings, model images, and/or site photos to support descriptions.</w:t>
                      </w:r>
                    </w:p>
                    <w:p w:rsidRPr="00803C3B" w:rsidR="00965312" w:rsidP="009D6EA9" w:rsidRDefault="00965312" w14:paraId="4B94D5A5" w14:textId="397B76AD">
                      <w:pPr>
                        <w:rPr>
                          <w:rFonts w:cstheme="minorBidi"/>
                          <w:i/>
                          <w:iCs/>
                          <w:color w:val="582655" w:themeColor="text1"/>
                          <w:sz w:val="20"/>
                        </w:rPr>
                      </w:pPr>
                    </w:p>
                  </w:txbxContent>
                </v:textbox>
                <w10:anchorlock/>
              </v:shape>
            </w:pict>
          </mc:Fallback>
        </mc:AlternateContent>
      </w:r>
    </w:p>
    <w:p w14:paraId="7A5680ED" w14:textId="7667452A" w:rsidR="00152841" w:rsidRDefault="3CA0F5BB" w:rsidP="00152841">
      <w:pPr>
        <w:pStyle w:val="Heading2"/>
      </w:pPr>
      <w:bookmarkStart w:id="24" w:name="_Toc220480141"/>
      <w:r>
        <w:t>Critical Structural Weakness</w:t>
      </w:r>
      <w:bookmarkEnd w:id="24"/>
    </w:p>
    <w:p w14:paraId="4359A81C" w14:textId="39EE5DF0" w:rsidR="00E7319A" w:rsidRPr="005A1214" w:rsidRDefault="0072683A" w:rsidP="005A1214">
      <w:pPr>
        <w:pStyle w:val="BodyText"/>
      </w:pPr>
      <w:r w:rsidRPr="005A1214">
        <w:t xml:space="preserve">The critical structural weakness </w:t>
      </w:r>
      <w:r w:rsidR="002272A0" w:rsidRPr="005A1214">
        <w:t>(CSW)</w:t>
      </w:r>
      <w:r w:rsidR="005C747B" w:rsidRPr="005A1214">
        <w:t xml:space="preserve"> </w:t>
      </w:r>
      <w:r w:rsidR="002272A0" w:rsidRPr="005A1214">
        <w:t xml:space="preserve">is the lowest scoring element assessed and governs the overall </w:t>
      </w:r>
      <w:r w:rsidR="00F34B26" w:rsidRPr="005A1214">
        <w:t>earthquake</w:t>
      </w:r>
      <w:r w:rsidR="002272A0" w:rsidRPr="005A1214">
        <w:t xml:space="preserve"> rating of the building. </w:t>
      </w:r>
      <w:r w:rsidR="0042052D" w:rsidRPr="005A1214">
        <w:t xml:space="preserve">For </w:t>
      </w:r>
      <w:r w:rsidR="0042052D" w:rsidRPr="005A1214">
        <w:rPr>
          <w:highlight w:val="lightGray"/>
        </w:rPr>
        <w:t>&lt;building name&gt;</w:t>
      </w:r>
      <w:r w:rsidR="0042052D" w:rsidRPr="005A1214">
        <w:t xml:space="preserve">, </w:t>
      </w:r>
      <w:r w:rsidR="0042052D" w:rsidRPr="005A1214">
        <w:rPr>
          <w:highlight w:val="lightGray"/>
        </w:rPr>
        <w:t>&lt;CSW&gt;</w:t>
      </w:r>
      <w:r w:rsidR="0042052D" w:rsidRPr="005A1214">
        <w:t xml:space="preserve"> </w:t>
      </w:r>
      <w:r w:rsidR="00AA6C81" w:rsidRPr="005A1214">
        <w:t xml:space="preserve">is the critical structural weakness. </w:t>
      </w:r>
      <w:r w:rsidR="00765AF2" w:rsidRPr="005A1214">
        <w:rPr>
          <w:highlight w:val="lightGray"/>
        </w:rPr>
        <w:t>&lt;discuss&gt;</w:t>
      </w:r>
    </w:p>
    <w:p w14:paraId="5D960E91" w14:textId="78E17678" w:rsidR="00965312" w:rsidRPr="00965312" w:rsidRDefault="00965312" w:rsidP="00965312">
      <w:pPr>
        <w:pStyle w:val="BodyText"/>
      </w:pPr>
      <w:r w:rsidRPr="00CA51F9">
        <w:rPr>
          <w:rFonts w:eastAsia="Times New Roman" w:cs="Arial"/>
          <w:noProof/>
          <w:color w:val="000000"/>
          <w:highlight w:val="lightGray"/>
          <w:lang w:val="en-US" w:eastAsia="en-NZ"/>
        </w:rPr>
        <w:lastRenderedPageBreak/>
        <mc:AlternateContent>
          <mc:Choice Requires="wps">
            <w:drawing>
              <wp:inline distT="0" distB="0" distL="0" distR="0" wp14:anchorId="46602FF0" wp14:editId="47E4C22E">
                <wp:extent cx="5940000" cy="845389"/>
                <wp:effectExtent l="0" t="0" r="22860" b="12065"/>
                <wp:docPr id="390215456"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940000" cy="845389"/>
                        </a:xfrm>
                        <a:prstGeom prst="rect">
                          <a:avLst/>
                        </a:prstGeom>
                        <a:solidFill>
                          <a:schemeClr val="bg1">
                            <a:lumMod val="95000"/>
                          </a:schemeClr>
                        </a:solidFill>
                        <a:ln w="9525">
                          <a:solidFill>
                            <a:schemeClr val="tx1"/>
                          </a:solidFill>
                          <a:miter lim="800000"/>
                          <a:headEnd/>
                          <a:tailEnd/>
                        </a:ln>
                      </wps:spPr>
                      <wps:txbx>
                        <w:txbxContent>
                          <w:p w14:paraId="43081C1F" w14:textId="77777777" w:rsidR="00965312" w:rsidRDefault="00965312" w:rsidP="00965312">
                            <w:pPr>
                              <w:rPr>
                                <w:rFonts w:cstheme="minorBidi"/>
                                <w:i/>
                                <w:iCs/>
                                <w:color w:val="582655" w:themeColor="text1"/>
                                <w:sz w:val="20"/>
                              </w:rPr>
                            </w:pPr>
                            <w:r w:rsidRPr="00837176">
                              <w:rPr>
                                <w:rFonts w:cstheme="minorBidi"/>
                                <w:i/>
                                <w:iCs/>
                                <w:color w:val="582655" w:themeColor="text1"/>
                                <w:sz w:val="20"/>
                              </w:rPr>
                              <w:t xml:space="preserve">Commentary: </w:t>
                            </w:r>
                          </w:p>
                          <w:p w14:paraId="292B9C44" w14:textId="45F604DD" w:rsidR="00965312" w:rsidRPr="00803C3B" w:rsidRDefault="00965312" w:rsidP="00965312">
                            <w:pPr>
                              <w:rPr>
                                <w:rFonts w:cstheme="minorBidi"/>
                                <w:i/>
                                <w:iCs/>
                                <w:color w:val="582655" w:themeColor="text1"/>
                                <w:sz w:val="20"/>
                              </w:rPr>
                            </w:pPr>
                            <w:r>
                              <w:rPr>
                                <w:rFonts w:cstheme="minorBidi"/>
                                <w:i/>
                                <w:iCs/>
                                <w:color w:val="582655" w:themeColor="text1"/>
                                <w:sz w:val="20"/>
                              </w:rPr>
                              <w:t xml:space="preserve">State and </w:t>
                            </w:r>
                            <w:r w:rsidRPr="00765AF2">
                              <w:rPr>
                                <w:rFonts w:cstheme="minorBidi"/>
                                <w:i/>
                                <w:iCs/>
                                <w:color w:val="582655" w:themeColor="text1"/>
                                <w:sz w:val="20"/>
                                <w:u w:val="single"/>
                              </w:rPr>
                              <w:t>discuss</w:t>
                            </w:r>
                            <w:r>
                              <w:rPr>
                                <w:rFonts w:cstheme="minorBidi"/>
                                <w:i/>
                                <w:iCs/>
                                <w:color w:val="582655" w:themeColor="text1"/>
                                <w:sz w:val="20"/>
                              </w:rPr>
                              <w:t xml:space="preserve"> the critical structural weakness.</w:t>
                            </w:r>
                            <w:r w:rsidR="004E631D">
                              <w:rPr>
                                <w:rFonts w:cstheme="minorBidi"/>
                                <w:i/>
                                <w:iCs/>
                                <w:color w:val="582655" w:themeColor="text1"/>
                                <w:sz w:val="20"/>
                              </w:rPr>
                              <w:t xml:space="preserve"> Provide further commentary on the </w:t>
                            </w:r>
                            <w:r w:rsidR="007A6A12">
                              <w:rPr>
                                <w:rFonts w:cstheme="minorBidi"/>
                                <w:i/>
                                <w:iCs/>
                                <w:color w:val="582655" w:themeColor="text1"/>
                                <w:sz w:val="20"/>
                              </w:rPr>
                              <w:t xml:space="preserve">mode of failure and consequence of failure. Describe any redundancy that may be available from secondary load paths. </w:t>
                            </w:r>
                          </w:p>
                        </w:txbxContent>
                      </wps:txbx>
                      <wps:bodyPr rot="0" vert="horz" wrap="square" lIns="91440" tIns="45720" rIns="91440" bIns="45720" anchor="t" anchorCtr="0">
                        <a:noAutofit/>
                      </wps:bodyPr>
                    </wps:wsp>
                  </a:graphicData>
                </a:graphic>
              </wp:inline>
            </w:drawing>
          </mc:Choice>
          <mc:Fallback xmlns:a="http://schemas.openxmlformats.org/drawingml/2006/main">
            <w:pict w14:anchorId="4E14D42D">
              <v:shape id="_x0000_s1040" style="width:467.7pt;height:66.55pt;visibility:visible;mso-wrap-style:square;mso-left-percent:-10001;mso-top-percent:-10001;mso-position-horizontal:absolute;mso-position-horizontal-relative:char;mso-position-vertical:absolute;mso-position-vertical-relative:line;mso-left-percent:-10001;mso-top-percent:-10001;v-text-anchor:top" fillcolor="#f2f2f2 [3052]" strokecolor="#582655 [3213]"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D7/uGKAIAAEkEAAAOAAAAZHJzL2Uyb0RvYy54bWysVNuO0zAQfUfiHyy/07SlWZqo6Wrpsghp&#10;uUgLH+A4TmNhe4ztNilfz9jJdssi8YDIg+Xx2GfmnJnJ5nrQihyF8xJMRRezOSXCcGik2Vf029e7&#10;V2tKfGCmYQqMqOhJeHq9ffli09tSLKED1QhHEMT4srcV7UKwZZZ53gnN/AysMOhswWkW0HT7rHGs&#10;R3StsuV8fpX14BrrgAvv8fR2dNJtwm9bwcPntvUiEFVRzC2k1aW1jmu23bBy75jtJJ/SYP+QhWbS&#10;YNAz1C0LjByc/ANKS+7AQxtmHHQGbSu5SByQzWL+jM1Dx6xIXFAcb88y+f8Hyz8dH+wXR8LwFgYs&#10;YCLh7T3w754Y2HXM7MWNc9B3gjUYeBEly3rry+lplNqXPoLU/UdosMjsECABDa3TURXkSRAdC3A6&#10;iy6GQDge5sVqjh8lHH3rVf56XaQQrHx8bZ0P7wVoEjcVdVjUhM6O9z7EbFj5eCUG86BkcyeVSkZs&#10;JLFTjhwZtkC9Hxmqg8ZUx7Mij+FHnNR38XpC/Q1JGdJXtMiX+ajRX6KEYVTpWS5aBux1JTXyjJSn&#10;7ovCvjNN6sTApBr3SEqZSeko7ihzGOqByAbLcBUzjsrX0JxQewdjb+Ms4qYD95OSHvu6ov7HgTlB&#10;ifpgsH7FYrWKg5CMVf5miYa79NSXHmY4QlU0UDJudyENT5TWwA3WuZWpBE+ZTDljvyYNp9mKA3Fp&#10;p1tPf4DtLwAAAP//AwBQSwMEFAAGAAgAAAAhADEiK1HbAAAABQEAAA8AAABkcnMvZG93bnJldi54&#10;bWxMj8FOwzAQRO9I/Qdrkbig1ikBBCFOBZV65EBBqEfXXpKIeJ3aTpr+fRcucBlpNaOZt+Vqcp0Y&#10;McTWk4LlIgOBZLxtqVbw8b6ZP4CISZPVnSdUcMIIq2p2UerC+iO94bhNteASioVW0KTUF1JG06DT&#10;ceF7JPa+fHA68RlqaYM+crnr5E2W3UunW+KFRve4btB8bwenwH6G6WTXxu1Gc+iHl+vxNWRSqavL&#10;6fkJRMIp/YXhB5/RoWKmvR/IRtEp4EfSr7L3mN/dgthzKM+XIKtS/qevzgAAAP//AwBQSwECLQAU&#10;AAYACAAAACEAtoM4kv4AAADhAQAAEwAAAAAAAAAAAAAAAAAAAAAAW0NvbnRlbnRfVHlwZXNdLnht&#10;bFBLAQItABQABgAIAAAAIQA4/SH/1gAAAJQBAAALAAAAAAAAAAAAAAAAAC8BAABfcmVscy8ucmVs&#10;c1BLAQItABQABgAIAAAAIQBD7/uGKAIAAEkEAAAOAAAAAAAAAAAAAAAAAC4CAABkcnMvZTJvRG9j&#10;LnhtbFBLAQItABQABgAIAAAAIQAxIitR2wAAAAUBAAAPAAAAAAAAAAAAAAAAAIIEAABkcnMvZG93&#10;bnJldi54bWxQSwUGAAAAAAQABADzAAAAigUAAAAA&#10;" w14:anchorId="46602FF0">
                <v:textbox>
                  <w:txbxContent>
                    <w:p w:rsidR="00965312" w:rsidP="00965312" w:rsidRDefault="00965312" w14:paraId="56D212BD" w14:textId="77777777">
                      <w:pPr>
                        <w:rPr>
                          <w:rFonts w:cstheme="minorBidi"/>
                          <w:i/>
                          <w:iCs/>
                          <w:color w:val="582655" w:themeColor="text1"/>
                          <w:sz w:val="20"/>
                        </w:rPr>
                      </w:pPr>
                      <w:r w:rsidRPr="00837176">
                        <w:rPr>
                          <w:rFonts w:cstheme="minorBidi"/>
                          <w:i/>
                          <w:iCs/>
                          <w:color w:val="582655" w:themeColor="text1"/>
                          <w:sz w:val="20"/>
                        </w:rPr>
                        <w:t xml:space="preserve">Commentary: </w:t>
                      </w:r>
                    </w:p>
                    <w:p w:rsidRPr="00803C3B" w:rsidR="00965312" w:rsidP="00965312" w:rsidRDefault="00965312" w14:paraId="04084A1B" w14:textId="45F604DD">
                      <w:pPr>
                        <w:rPr>
                          <w:rFonts w:cstheme="minorBidi"/>
                          <w:i/>
                          <w:iCs/>
                          <w:color w:val="582655" w:themeColor="text1"/>
                          <w:sz w:val="20"/>
                        </w:rPr>
                      </w:pPr>
                      <w:r>
                        <w:rPr>
                          <w:rFonts w:cstheme="minorBidi"/>
                          <w:i/>
                          <w:iCs/>
                          <w:color w:val="582655" w:themeColor="text1"/>
                          <w:sz w:val="20"/>
                        </w:rPr>
                        <w:t xml:space="preserve">State and </w:t>
                      </w:r>
                      <w:r w:rsidRPr="00765AF2">
                        <w:rPr>
                          <w:rFonts w:cstheme="minorBidi"/>
                          <w:i/>
                          <w:iCs/>
                          <w:color w:val="582655" w:themeColor="text1"/>
                          <w:sz w:val="20"/>
                          <w:u w:val="single"/>
                        </w:rPr>
                        <w:t>discuss</w:t>
                      </w:r>
                      <w:r>
                        <w:rPr>
                          <w:rFonts w:cstheme="minorBidi"/>
                          <w:i/>
                          <w:iCs/>
                          <w:color w:val="582655" w:themeColor="text1"/>
                          <w:sz w:val="20"/>
                        </w:rPr>
                        <w:t xml:space="preserve"> the critical structural weakness.</w:t>
                      </w:r>
                      <w:r w:rsidR="004E631D">
                        <w:rPr>
                          <w:rFonts w:cstheme="minorBidi"/>
                          <w:i/>
                          <w:iCs/>
                          <w:color w:val="582655" w:themeColor="text1"/>
                          <w:sz w:val="20"/>
                        </w:rPr>
                        <w:t xml:space="preserve"> Provide further commentary on the </w:t>
                      </w:r>
                      <w:r w:rsidR="007A6A12">
                        <w:rPr>
                          <w:rFonts w:cstheme="minorBidi"/>
                          <w:i/>
                          <w:iCs/>
                          <w:color w:val="582655" w:themeColor="text1"/>
                          <w:sz w:val="20"/>
                        </w:rPr>
                        <w:t xml:space="preserve">mode of failure and consequence of failure. Describe any redundancy that may be available from secondary load paths. </w:t>
                      </w:r>
                    </w:p>
                  </w:txbxContent>
                </v:textbox>
                <w10:anchorlock/>
              </v:shape>
            </w:pict>
          </mc:Fallback>
        </mc:AlternateContent>
      </w:r>
    </w:p>
    <w:p w14:paraId="01CA05AB" w14:textId="6CCFD54C" w:rsidR="00152841" w:rsidRDefault="00152841" w:rsidP="00874FE8">
      <w:pPr>
        <w:pStyle w:val="Heading2"/>
      </w:pPr>
      <w:bookmarkStart w:id="25" w:name="_Toc220480142"/>
      <w:r w:rsidRPr="00E177C7">
        <w:t>Structural Weakness</w:t>
      </w:r>
      <w:r>
        <w:t>es</w:t>
      </w:r>
      <w:bookmarkEnd w:id="25"/>
    </w:p>
    <w:p w14:paraId="06D72D1C" w14:textId="77777777" w:rsidR="004B3E5D" w:rsidRPr="00765AF2" w:rsidRDefault="005E4714" w:rsidP="005A1214">
      <w:pPr>
        <w:pStyle w:val="BodyText"/>
      </w:pPr>
      <w:r w:rsidRPr="00765AF2">
        <w:t xml:space="preserve">A structural weakness (SW) is </w:t>
      </w:r>
      <w:r w:rsidR="00155E57" w:rsidRPr="00765AF2">
        <w:t xml:space="preserve">any </w:t>
      </w:r>
      <w:r w:rsidR="00F63DCC" w:rsidRPr="00765AF2">
        <w:t>aspect of the building structure and/or the foundation soil that scores less than 100</w:t>
      </w:r>
      <w:r w:rsidR="00F63DCC" w:rsidRPr="00765AF2">
        <w:rPr>
          <w:i/>
          <w:iCs/>
        </w:rPr>
        <w:t>%NB</w:t>
      </w:r>
      <w:r w:rsidR="004B3E5D" w:rsidRPr="00765AF2">
        <w:rPr>
          <w:i/>
          <w:iCs/>
        </w:rPr>
        <w:t>S</w:t>
      </w:r>
      <w:r w:rsidR="004B3E5D" w:rsidRPr="00765AF2">
        <w:t xml:space="preserve">. For </w:t>
      </w:r>
      <w:r w:rsidR="004B3E5D" w:rsidRPr="00765AF2">
        <w:rPr>
          <w:highlight w:val="lightGray"/>
        </w:rPr>
        <w:t>&lt;building name&gt;</w:t>
      </w:r>
      <w:r w:rsidR="004B3E5D" w:rsidRPr="00765AF2">
        <w:t xml:space="preserve">, the SWs are: </w:t>
      </w:r>
    </w:p>
    <w:p w14:paraId="0C4AB56B" w14:textId="0EC539D9" w:rsidR="00B23FD8" w:rsidRPr="00765AF2" w:rsidRDefault="005C4368" w:rsidP="005A1214">
      <w:pPr>
        <w:pStyle w:val="MoEBulletedList"/>
      </w:pPr>
      <w:r w:rsidRPr="00765AF2">
        <w:rPr>
          <w:highlight w:val="lightGray"/>
        </w:rPr>
        <w:t>&lt;xx&gt;</w:t>
      </w:r>
    </w:p>
    <w:p w14:paraId="7BA643B0" w14:textId="5B8B05AB" w:rsidR="00765AF2" w:rsidRPr="00B23FD8" w:rsidRDefault="00765AF2" w:rsidP="005A1214">
      <w:pPr>
        <w:pStyle w:val="BodyText"/>
      </w:pPr>
      <w:r w:rsidRPr="00765AF2">
        <w:rPr>
          <w:highlight w:val="lightGray"/>
        </w:rPr>
        <w:t>&lt;discuss&gt;</w:t>
      </w:r>
    </w:p>
    <w:p w14:paraId="45B1582A" w14:textId="75D60E38" w:rsidR="00965312" w:rsidRPr="00965312" w:rsidRDefault="00965312" w:rsidP="00965312">
      <w:pPr>
        <w:pStyle w:val="BodyText"/>
      </w:pPr>
      <w:r w:rsidRPr="00CA51F9">
        <w:rPr>
          <w:rFonts w:eastAsia="Times New Roman" w:cs="Arial"/>
          <w:noProof/>
          <w:color w:val="000000"/>
          <w:highlight w:val="lightGray"/>
          <w:lang w:val="en-US" w:eastAsia="en-NZ"/>
        </w:rPr>
        <mc:AlternateContent>
          <mc:Choice Requires="wps">
            <w:drawing>
              <wp:inline distT="0" distB="0" distL="0" distR="0" wp14:anchorId="2FEC7ED1" wp14:editId="1702A308">
                <wp:extent cx="5940000" cy="698500"/>
                <wp:effectExtent l="0" t="0" r="22860" b="25400"/>
                <wp:docPr id="35527206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940000" cy="698500"/>
                        </a:xfrm>
                        <a:prstGeom prst="rect">
                          <a:avLst/>
                        </a:prstGeom>
                        <a:solidFill>
                          <a:schemeClr val="bg1">
                            <a:lumMod val="95000"/>
                          </a:schemeClr>
                        </a:solidFill>
                        <a:ln w="9525">
                          <a:solidFill>
                            <a:schemeClr val="tx1"/>
                          </a:solidFill>
                          <a:miter lim="800000"/>
                          <a:headEnd/>
                          <a:tailEnd/>
                        </a:ln>
                      </wps:spPr>
                      <wps:txbx>
                        <w:txbxContent>
                          <w:p w14:paraId="086F54FC" w14:textId="77777777" w:rsidR="00965312" w:rsidRDefault="00965312" w:rsidP="00965312">
                            <w:pPr>
                              <w:rPr>
                                <w:rFonts w:cstheme="minorBidi"/>
                                <w:i/>
                                <w:iCs/>
                                <w:color w:val="582655" w:themeColor="text1"/>
                                <w:sz w:val="20"/>
                              </w:rPr>
                            </w:pPr>
                            <w:r w:rsidRPr="00837176">
                              <w:rPr>
                                <w:rFonts w:cstheme="minorBidi"/>
                                <w:i/>
                                <w:iCs/>
                                <w:color w:val="582655" w:themeColor="text1"/>
                                <w:sz w:val="20"/>
                              </w:rPr>
                              <w:t xml:space="preserve">Commentary: </w:t>
                            </w:r>
                          </w:p>
                          <w:p w14:paraId="321BF6C1" w14:textId="55821EE5" w:rsidR="00965312" w:rsidRPr="00803C3B" w:rsidRDefault="00965312" w:rsidP="00965312">
                            <w:pPr>
                              <w:rPr>
                                <w:rFonts w:cstheme="minorBidi"/>
                                <w:i/>
                                <w:iCs/>
                                <w:color w:val="582655" w:themeColor="text1"/>
                                <w:sz w:val="20"/>
                              </w:rPr>
                            </w:pPr>
                            <w:r>
                              <w:rPr>
                                <w:rFonts w:cstheme="minorBidi"/>
                                <w:i/>
                                <w:iCs/>
                                <w:color w:val="582655" w:themeColor="text1"/>
                                <w:sz w:val="20"/>
                              </w:rPr>
                              <w:t xml:space="preserve">State and </w:t>
                            </w:r>
                            <w:r w:rsidRPr="00765AF2">
                              <w:rPr>
                                <w:rFonts w:cstheme="minorBidi"/>
                                <w:i/>
                                <w:iCs/>
                                <w:color w:val="582655" w:themeColor="text1"/>
                                <w:sz w:val="20"/>
                                <w:u w:val="single"/>
                              </w:rPr>
                              <w:t>discuss</w:t>
                            </w:r>
                            <w:r>
                              <w:rPr>
                                <w:rFonts w:cstheme="minorBidi"/>
                                <w:i/>
                                <w:iCs/>
                                <w:color w:val="582655" w:themeColor="text1"/>
                                <w:sz w:val="20"/>
                              </w:rPr>
                              <w:t xml:space="preserve"> the structural weaknesses. A subsection could be provided for each structural weakness</w:t>
                            </w:r>
                            <w:r w:rsidR="005E4714">
                              <w:rPr>
                                <w:rFonts w:cstheme="minorBidi"/>
                                <w:i/>
                                <w:iCs/>
                                <w:color w:val="582655" w:themeColor="text1"/>
                                <w:sz w:val="20"/>
                              </w:rPr>
                              <w:t xml:space="preserve"> if there are multiple</w:t>
                            </w:r>
                            <w:r>
                              <w:rPr>
                                <w:rFonts w:cstheme="minorBidi"/>
                                <w:i/>
                                <w:iCs/>
                                <w:color w:val="582655" w:themeColor="text1"/>
                                <w:sz w:val="20"/>
                              </w:rPr>
                              <w:t xml:space="preserve">. </w:t>
                            </w:r>
                          </w:p>
                        </w:txbxContent>
                      </wps:txbx>
                      <wps:bodyPr rot="0" vert="horz" wrap="square" lIns="91440" tIns="45720" rIns="91440" bIns="45720" anchor="t" anchorCtr="0">
                        <a:noAutofit/>
                      </wps:bodyPr>
                    </wps:wsp>
                  </a:graphicData>
                </a:graphic>
              </wp:inline>
            </w:drawing>
          </mc:Choice>
          <mc:Fallback xmlns:a="http://schemas.openxmlformats.org/drawingml/2006/main">
            <w:pict w14:anchorId="2FB692FC">
              <v:shape id="_x0000_s1041" style="width:467.7pt;height:55pt;visibility:visible;mso-wrap-style:square;mso-left-percent:-10001;mso-top-percent:-10001;mso-position-horizontal:absolute;mso-position-horizontal-relative:char;mso-position-vertical:absolute;mso-position-vertical-relative:line;mso-left-percent:-10001;mso-top-percent:-10001;v-text-anchor:top" fillcolor="#f2f2f2 [3052]" strokecolor="#582655 [3213]"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5vyGJgIAAEkEAAAOAAAAZHJzL2Uyb0RvYy54bWysVNtu2zAMfR+wfxD0vjgJkrYx4hRdug4D&#10;ugvQ7QNkSY6FSaImKbGzrx8lO2nWAXsYlgeBFOVD8vAw69veaHKQPiiwFZ1NppRIy0Eou6vot68P&#10;b24oCZFZwTRYWdGjDPR28/rVunOlnEMLWkhPEMSGsnMVbWN0ZVEE3krDwgSctBhswBsW0fW7QnjW&#10;IbrRxXw6vSo68MJ54DIEvL0fgnST8ZtG8vi5aYKMRFcUa4v59Pms01ls1qzceeZaxccy2D9UYZiy&#10;mPQMdc8iI3uv/oAyinsI0MQJB1NA0ygucw/YzWz6opunljmZe0FygjvTFP4fLP90eHJfPIn9W+hx&#10;gLmJ4B6Bfw/EwrZldifvvIeulUxg4lmirOhcKMdPE9WhDAmk7j6CwCGzfYQM1DfeJFawT4LoOIDj&#10;mXTZR8LxcrlaTPFHCcfY1epmiXZKwcrT186H+F6CIcmoqMehZnR2eAxxeHp6kpIF0Eo8KK2zk4Qk&#10;t9qTA0MJ1LuhQ703WOpwt8KMp5RZd+l5LuA3JG1JV9HVcr4cOPpLltgPLL2oxaiIWtfKVPQmtTyq&#10;LxH7zoqsxMiUHmzsX9uR6UTuQHPs654ogWO4TiQl5msQR+Tew6Bt3EU0WvA/KelQ1xUNP/bMS0r0&#10;B4vzW80Wi7QI2Vksr+fo+MtIfRlhliNURSMlg7mNeXkStRbucM6NyiN4rmSsGfWaORx3Ky3EpZ9f&#10;Pf8DbH4BAAD//wMAUEsDBBQABgAIAAAAIQDe7qTN2gAAAAUBAAAPAAAAZHJzL2Rvd25yZXYueG1s&#10;TI/BTsMwEETvSPyDtUhcELULFEEap4JKHDnQIsTRtZckarwOtpOmf8/CpVxGWs1o5m25mnwnRoyp&#10;DaRhPlMgkGxwLdUa3rcv1w8gUjbkTBcINRwxwao6PytN4cKB3nDc5FpwCaXCaGhy7gspk23QmzQL&#10;PRJ7XyF6k/mMtXTRHLjcd/JGqXvpTUu80Jge1w3a/WbwGtxHnI5ubf3naL/74flqfI1Kan15MT0t&#10;QWSc8ikMv/iMDhUz7cJALolOAz+S/5S9x9vFHYgdh+ZKgaxK+Z+++gEAAP//AwBQSwECLQAUAAYA&#10;CAAAACEAtoM4kv4AAADhAQAAEwAAAAAAAAAAAAAAAAAAAAAAW0NvbnRlbnRfVHlwZXNdLnhtbFBL&#10;AQItABQABgAIAAAAIQA4/SH/1gAAAJQBAAALAAAAAAAAAAAAAAAAAC8BAABfcmVscy8ucmVsc1BL&#10;AQItABQABgAIAAAAIQDw5vyGJgIAAEkEAAAOAAAAAAAAAAAAAAAAAC4CAABkcnMvZTJvRG9jLnht&#10;bFBLAQItABQABgAIAAAAIQDe7qTN2gAAAAUBAAAPAAAAAAAAAAAAAAAAAIAEAABkcnMvZG93bnJl&#10;di54bWxQSwUGAAAAAAQABADzAAAAhwUAAAAA&#10;" w14:anchorId="2FEC7ED1">
                <v:textbox>
                  <w:txbxContent>
                    <w:p w:rsidR="00965312" w:rsidP="00965312" w:rsidRDefault="00965312" w14:paraId="7EB1AB6F" w14:textId="77777777">
                      <w:pPr>
                        <w:rPr>
                          <w:rFonts w:cstheme="minorBidi"/>
                          <w:i/>
                          <w:iCs/>
                          <w:color w:val="582655" w:themeColor="text1"/>
                          <w:sz w:val="20"/>
                        </w:rPr>
                      </w:pPr>
                      <w:r w:rsidRPr="00837176">
                        <w:rPr>
                          <w:rFonts w:cstheme="minorBidi"/>
                          <w:i/>
                          <w:iCs/>
                          <w:color w:val="582655" w:themeColor="text1"/>
                          <w:sz w:val="20"/>
                        </w:rPr>
                        <w:t xml:space="preserve">Commentary: </w:t>
                      </w:r>
                    </w:p>
                    <w:p w:rsidRPr="00803C3B" w:rsidR="00965312" w:rsidP="00965312" w:rsidRDefault="00965312" w14:paraId="30E00E84" w14:textId="55821EE5">
                      <w:pPr>
                        <w:rPr>
                          <w:rFonts w:cstheme="minorBidi"/>
                          <w:i/>
                          <w:iCs/>
                          <w:color w:val="582655" w:themeColor="text1"/>
                          <w:sz w:val="20"/>
                        </w:rPr>
                      </w:pPr>
                      <w:r>
                        <w:rPr>
                          <w:rFonts w:cstheme="minorBidi"/>
                          <w:i/>
                          <w:iCs/>
                          <w:color w:val="582655" w:themeColor="text1"/>
                          <w:sz w:val="20"/>
                        </w:rPr>
                        <w:t xml:space="preserve">State and </w:t>
                      </w:r>
                      <w:r w:rsidRPr="00765AF2">
                        <w:rPr>
                          <w:rFonts w:cstheme="minorBidi"/>
                          <w:i/>
                          <w:iCs/>
                          <w:color w:val="582655" w:themeColor="text1"/>
                          <w:sz w:val="20"/>
                          <w:u w:val="single"/>
                        </w:rPr>
                        <w:t>discuss</w:t>
                      </w:r>
                      <w:r>
                        <w:rPr>
                          <w:rFonts w:cstheme="minorBidi"/>
                          <w:i/>
                          <w:iCs/>
                          <w:color w:val="582655" w:themeColor="text1"/>
                          <w:sz w:val="20"/>
                        </w:rPr>
                        <w:t xml:space="preserve"> the structural weaknesses. A subsection could be provided for each structural weakness</w:t>
                      </w:r>
                      <w:r w:rsidR="005E4714">
                        <w:rPr>
                          <w:rFonts w:cstheme="minorBidi"/>
                          <w:i/>
                          <w:iCs/>
                          <w:color w:val="582655" w:themeColor="text1"/>
                          <w:sz w:val="20"/>
                        </w:rPr>
                        <w:t xml:space="preserve"> if there are multiple</w:t>
                      </w:r>
                      <w:r>
                        <w:rPr>
                          <w:rFonts w:cstheme="minorBidi"/>
                          <w:i/>
                          <w:iCs/>
                          <w:color w:val="582655" w:themeColor="text1"/>
                          <w:sz w:val="20"/>
                        </w:rPr>
                        <w:t xml:space="preserve">. </w:t>
                      </w:r>
                    </w:p>
                  </w:txbxContent>
                </v:textbox>
                <w10:anchorlock/>
              </v:shape>
            </w:pict>
          </mc:Fallback>
        </mc:AlternateContent>
      </w:r>
    </w:p>
    <w:p w14:paraId="690B7BB4" w14:textId="03893D29" w:rsidR="00874FE8" w:rsidRDefault="089F3915" w:rsidP="00874FE8">
      <w:pPr>
        <w:pStyle w:val="Heading2"/>
      </w:pPr>
      <w:bookmarkStart w:id="26" w:name="_Toc220480143"/>
      <w:r>
        <w:t>Severe Structural Weaknesses</w:t>
      </w:r>
      <w:bookmarkEnd w:id="26"/>
    </w:p>
    <w:p w14:paraId="59DF19B2" w14:textId="52429629" w:rsidR="00965312" w:rsidRPr="00765AF2" w:rsidRDefault="00054D79" w:rsidP="005A1214">
      <w:pPr>
        <w:pStyle w:val="BodyText"/>
      </w:pPr>
      <w:r w:rsidRPr="00765AF2">
        <w:t xml:space="preserve">A severe </w:t>
      </w:r>
      <w:r w:rsidR="00F955D5" w:rsidRPr="00765AF2">
        <w:t xml:space="preserve">structural weakness (SSW) is a predefined structural weakness that is potentially associated with catastrophic collapse and for </w:t>
      </w:r>
      <w:r w:rsidR="00D619B7" w:rsidRPr="00765AF2">
        <w:t>which</w:t>
      </w:r>
      <w:r w:rsidR="00F955D5" w:rsidRPr="00765AF2">
        <w:t xml:space="preserve"> the </w:t>
      </w:r>
      <w:r w:rsidR="00D619B7" w:rsidRPr="00765AF2">
        <w:t>capacity</w:t>
      </w:r>
      <w:r w:rsidR="00F955D5" w:rsidRPr="00765AF2">
        <w:t xml:space="preserve"> may not be reliably assessed based on current knowledge.</w:t>
      </w:r>
      <w:r w:rsidR="00D619B7" w:rsidRPr="00765AF2">
        <w:t xml:space="preserve"> </w:t>
      </w:r>
    </w:p>
    <w:p w14:paraId="6E610C18" w14:textId="1A43C8D7" w:rsidR="00D619B7" w:rsidRPr="00700D51" w:rsidRDefault="00D619B7" w:rsidP="005A1214">
      <w:pPr>
        <w:pStyle w:val="BodyText"/>
        <w:rPr>
          <w:highlight w:val="lightGray"/>
        </w:rPr>
      </w:pPr>
      <w:r w:rsidRPr="00700D51">
        <w:rPr>
          <w:highlight w:val="lightGray"/>
        </w:rPr>
        <w:t xml:space="preserve">&lt;either&gt; </w:t>
      </w:r>
    </w:p>
    <w:p w14:paraId="0BEDD67D" w14:textId="629E8EAE" w:rsidR="00D619B7" w:rsidRPr="00700D51" w:rsidRDefault="00D619B7" w:rsidP="005A1214">
      <w:pPr>
        <w:pStyle w:val="BodyText"/>
        <w:rPr>
          <w:highlight w:val="lightGray"/>
        </w:rPr>
      </w:pPr>
      <w:r w:rsidRPr="00700D51">
        <w:rPr>
          <w:highlight w:val="lightGray"/>
        </w:rPr>
        <w:t xml:space="preserve">No SSW have been identified for this building. </w:t>
      </w:r>
    </w:p>
    <w:p w14:paraId="34181D52" w14:textId="4FF97465" w:rsidR="00D619B7" w:rsidRPr="00765AF2" w:rsidRDefault="00D619B7" w:rsidP="005A1214">
      <w:pPr>
        <w:pStyle w:val="BodyText"/>
      </w:pPr>
      <w:r w:rsidRPr="00700D51">
        <w:rPr>
          <w:highlight w:val="lightGray"/>
        </w:rPr>
        <w:t>&lt;or&gt;</w:t>
      </w:r>
      <w:r w:rsidRPr="00765AF2">
        <w:t xml:space="preserve"> </w:t>
      </w:r>
    </w:p>
    <w:p w14:paraId="1E92834D" w14:textId="573A92AC" w:rsidR="00D619B7" w:rsidRPr="00765AF2" w:rsidRDefault="00D619B7" w:rsidP="005A1214">
      <w:pPr>
        <w:pStyle w:val="BodyText"/>
      </w:pPr>
      <w:r w:rsidRPr="00765AF2">
        <w:rPr>
          <w:highlight w:val="lightGray"/>
        </w:rPr>
        <w:t>For &lt;</w:t>
      </w:r>
      <w:r w:rsidR="000250FE" w:rsidRPr="00765AF2">
        <w:rPr>
          <w:highlight w:val="lightGray"/>
        </w:rPr>
        <w:t xml:space="preserve">building name&gt;, the severe structural weakness(es) </w:t>
      </w:r>
      <w:proofErr w:type="spellStart"/>
      <w:r w:rsidR="000250FE" w:rsidRPr="00765AF2">
        <w:rPr>
          <w:highlight w:val="lightGray"/>
        </w:rPr>
        <w:t>idenitied</w:t>
      </w:r>
      <w:proofErr w:type="spellEnd"/>
      <w:r w:rsidR="000250FE" w:rsidRPr="00765AF2">
        <w:rPr>
          <w:highlight w:val="lightGray"/>
        </w:rPr>
        <w:t xml:space="preserve"> are:</w:t>
      </w:r>
      <w:r w:rsidR="000250FE" w:rsidRPr="00765AF2">
        <w:t xml:space="preserve"> </w:t>
      </w:r>
    </w:p>
    <w:p w14:paraId="1EB74924" w14:textId="77777777" w:rsidR="000250FE" w:rsidRPr="00765AF2" w:rsidRDefault="000250FE" w:rsidP="005A1214">
      <w:pPr>
        <w:pStyle w:val="MoEBulletedList"/>
      </w:pPr>
      <w:r w:rsidRPr="00765AF2">
        <w:rPr>
          <w:highlight w:val="lightGray"/>
        </w:rPr>
        <w:t>&lt;xx&gt;</w:t>
      </w:r>
    </w:p>
    <w:p w14:paraId="6D07C4E1" w14:textId="601D6D0C" w:rsidR="00765AF2" w:rsidRPr="00765AF2" w:rsidRDefault="00765AF2" w:rsidP="005A1214">
      <w:pPr>
        <w:pStyle w:val="BodyText"/>
      </w:pPr>
      <w:r w:rsidRPr="00765AF2">
        <w:rPr>
          <w:highlight w:val="lightGray"/>
        </w:rPr>
        <w:t>&lt;discuss&gt;</w:t>
      </w:r>
    </w:p>
    <w:p w14:paraId="06E88A1C" w14:textId="69A72D91" w:rsidR="00965312" w:rsidRPr="00965312" w:rsidRDefault="00965312" w:rsidP="00965312">
      <w:pPr>
        <w:pStyle w:val="BodyText"/>
      </w:pPr>
      <w:r w:rsidRPr="00CA51F9">
        <w:rPr>
          <w:rFonts w:eastAsia="Times New Roman" w:cs="Arial"/>
          <w:noProof/>
          <w:color w:val="000000"/>
          <w:highlight w:val="lightGray"/>
          <w:lang w:val="en-US" w:eastAsia="en-NZ"/>
        </w:rPr>
        <mc:AlternateContent>
          <mc:Choice Requires="wps">
            <w:drawing>
              <wp:inline distT="0" distB="0" distL="0" distR="0" wp14:anchorId="4D8BF2E9" wp14:editId="56A0AEE1">
                <wp:extent cx="5940000" cy="560705"/>
                <wp:effectExtent l="0" t="0" r="22860" b="10795"/>
                <wp:docPr id="214881359"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940000" cy="560705"/>
                        </a:xfrm>
                        <a:prstGeom prst="rect">
                          <a:avLst/>
                        </a:prstGeom>
                        <a:solidFill>
                          <a:schemeClr val="bg1">
                            <a:lumMod val="95000"/>
                          </a:schemeClr>
                        </a:solidFill>
                        <a:ln w="9525">
                          <a:solidFill>
                            <a:schemeClr val="tx1"/>
                          </a:solidFill>
                          <a:miter lim="800000"/>
                          <a:headEnd/>
                          <a:tailEnd/>
                        </a:ln>
                      </wps:spPr>
                      <wps:txbx>
                        <w:txbxContent>
                          <w:p w14:paraId="632A7493" w14:textId="77777777" w:rsidR="00965312" w:rsidRDefault="00965312" w:rsidP="00965312">
                            <w:pPr>
                              <w:rPr>
                                <w:rFonts w:cstheme="minorBidi"/>
                                <w:i/>
                                <w:iCs/>
                                <w:color w:val="582655" w:themeColor="text1"/>
                                <w:sz w:val="20"/>
                              </w:rPr>
                            </w:pPr>
                            <w:r w:rsidRPr="00837176">
                              <w:rPr>
                                <w:rFonts w:cstheme="minorBidi"/>
                                <w:i/>
                                <w:iCs/>
                                <w:color w:val="582655" w:themeColor="text1"/>
                                <w:sz w:val="20"/>
                              </w:rPr>
                              <w:t xml:space="preserve">Commentary: </w:t>
                            </w:r>
                          </w:p>
                          <w:p w14:paraId="6EC72A1B" w14:textId="77777777" w:rsidR="00965312" w:rsidRPr="00803C3B" w:rsidRDefault="00965312" w:rsidP="00965312">
                            <w:pPr>
                              <w:rPr>
                                <w:rFonts w:cstheme="minorBidi"/>
                                <w:i/>
                                <w:iCs/>
                                <w:color w:val="582655" w:themeColor="text1"/>
                                <w:sz w:val="20"/>
                              </w:rPr>
                            </w:pPr>
                            <w:r>
                              <w:rPr>
                                <w:rFonts w:cstheme="minorBidi"/>
                                <w:i/>
                                <w:iCs/>
                                <w:color w:val="582655" w:themeColor="text1"/>
                                <w:sz w:val="20"/>
                              </w:rPr>
                              <w:t xml:space="preserve">State and </w:t>
                            </w:r>
                            <w:r w:rsidRPr="000250FE">
                              <w:rPr>
                                <w:rFonts w:cstheme="minorBidi"/>
                                <w:i/>
                                <w:iCs/>
                                <w:color w:val="582655" w:themeColor="text1"/>
                                <w:sz w:val="20"/>
                                <w:u w:val="single"/>
                              </w:rPr>
                              <w:t>discuss</w:t>
                            </w:r>
                            <w:r>
                              <w:rPr>
                                <w:rFonts w:cstheme="minorBidi"/>
                                <w:i/>
                                <w:iCs/>
                                <w:color w:val="582655" w:themeColor="text1"/>
                                <w:sz w:val="20"/>
                              </w:rPr>
                              <w:t xml:space="preserve"> any severe structural weakness.</w:t>
                            </w:r>
                          </w:p>
                        </w:txbxContent>
                      </wps:txbx>
                      <wps:bodyPr rot="0" vert="horz" wrap="square" lIns="91440" tIns="45720" rIns="91440" bIns="45720" anchor="t" anchorCtr="0">
                        <a:noAutofit/>
                      </wps:bodyPr>
                    </wps:wsp>
                  </a:graphicData>
                </a:graphic>
              </wp:inline>
            </w:drawing>
          </mc:Choice>
          <mc:Fallback xmlns:a="http://schemas.openxmlformats.org/drawingml/2006/main">
            <w:pict w14:anchorId="39398462">
              <v:shape id="_x0000_s1042" style="width:467.7pt;height:44.15pt;visibility:visible;mso-wrap-style:square;mso-left-percent:-10001;mso-top-percent:-10001;mso-position-horizontal:absolute;mso-position-horizontal-relative:char;mso-position-vertical:absolute;mso-position-vertical-relative:line;mso-left-percent:-10001;mso-top-percent:-10001;v-text-anchor:top" fillcolor="#f2f2f2 [3052]" strokecolor="#582655 [3213]"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qRNHKAIAAEkEAAAOAAAAZHJzL2Uyb0RvYy54bWysVNtu2zAMfR+wfxD0vtgJ4jYx4hRdug4D&#10;ugvQ7QNkWY6FSaImKbGzrx8lu2nWAXsY5gdBFKVD8vDQm5tBK3IUzkswFZ3PckqE4dBIs6/ot6/3&#10;b1aU+MBMwxQYUdGT8PRm+/rVprelWEAHqhGOIIjxZW8r2oVgyyzzvBOa+RlYYdDZgtMsoOn2WeNY&#10;j+haZYs8v8p6cI11wIX3eHo3Ouk24bet4OFz23oRiKoo5hbS6tJaxzXbbli5d8x2kk9psH/IQjNp&#10;MOgZ6o4FRg5O/gGlJXfgoQ0zDjqDtpVcpBqwmnn+oprHjlmRakFyvD3T5P8fLP90fLRfHAnDWxiw&#10;gakIbx+Af/fEwK5jZi9unYO+E6zBwPNIWdZbX05PI9W+9BGk7j9Cg01mhwAJaGidjqxgnQTRsQGn&#10;M+liCITjYbFe5vhRwtFXXOXXeZFCsPLptXU+vBegSdxU1GFTEzo7PvgQs2Hl05UYzIOSzb1UKhlR&#10;SGKnHDkylEC9HytUB42pjmfrIoYfcZLu4vWE+huSMqSv6LpYFCNHf4kShpGlF7loGVDrSuqKrmLJ&#10;k/oise9Mk5QYmFTjHotSZmI6kjvSHIZ6ILLBNqxixpH5GpoTcu9g1DbOIm46cD8p6VHXFfU/DswJ&#10;StQHg/1bz5fLOAjJWBbXCzTcpae+9DDDEaqigZJxuwtpeCK1Bm6xz61MLXjOZMoZ9Zo4nGYrDsSl&#10;nW49/wG2vwAAAP//AwBQSwMEFAAGAAgAAAAhAJdZn3rbAAAABAEAAA8AAABkcnMvZG93bnJldi54&#10;bWxMj8FOwzAQRO9I/QdrK3FBrQMFFEKcCir1yIGCUI9be0ki4nWwnTT9+xoucFlpNKOZt+V6sp0Y&#10;yYfWsYLrZQaCWDvTcq3g/W27yEGEiGywc0wKThRgXc0uSiyMO/IrjbtYi1TCoUAFTYx9IWXQDVkM&#10;S9cTJ+/TeYsxSV9L4/GYym0nb7LsXlpsOS002NOmIf21G6wC8+Gnk9loux/1dz88X40vPpNKXc6n&#10;p0cQkab4F4Yf/IQOVWI6uIFNEJ2C9Ej8vcl7WN3dgjgoyPMVyKqU/+GrMwAAAP//AwBQSwECLQAU&#10;AAYACAAAACEAtoM4kv4AAADhAQAAEwAAAAAAAAAAAAAAAAAAAAAAW0NvbnRlbnRfVHlwZXNdLnht&#10;bFBLAQItABQABgAIAAAAIQA4/SH/1gAAAJQBAAALAAAAAAAAAAAAAAAAAC8BAABfcmVscy8ucmVs&#10;c1BLAQItABQABgAIAAAAIQBmqRNHKAIAAEkEAAAOAAAAAAAAAAAAAAAAAC4CAABkcnMvZTJvRG9j&#10;LnhtbFBLAQItABQABgAIAAAAIQCXWZ962wAAAAQBAAAPAAAAAAAAAAAAAAAAAIIEAABkcnMvZG93&#10;bnJldi54bWxQSwUGAAAAAAQABADzAAAAigUAAAAA&#10;" w14:anchorId="4D8BF2E9">
                <v:textbox>
                  <w:txbxContent>
                    <w:p w:rsidR="00965312" w:rsidP="00965312" w:rsidRDefault="00965312" w14:paraId="0111BA7D" w14:textId="77777777">
                      <w:pPr>
                        <w:rPr>
                          <w:rFonts w:cstheme="minorBidi"/>
                          <w:i/>
                          <w:iCs/>
                          <w:color w:val="582655" w:themeColor="text1"/>
                          <w:sz w:val="20"/>
                        </w:rPr>
                      </w:pPr>
                      <w:r w:rsidRPr="00837176">
                        <w:rPr>
                          <w:rFonts w:cstheme="minorBidi"/>
                          <w:i/>
                          <w:iCs/>
                          <w:color w:val="582655" w:themeColor="text1"/>
                          <w:sz w:val="20"/>
                        </w:rPr>
                        <w:t xml:space="preserve">Commentary: </w:t>
                      </w:r>
                    </w:p>
                    <w:p w:rsidRPr="00803C3B" w:rsidR="00965312" w:rsidP="00965312" w:rsidRDefault="00965312" w14:paraId="17ED5127" w14:textId="77777777">
                      <w:pPr>
                        <w:rPr>
                          <w:rFonts w:cstheme="minorBidi"/>
                          <w:i/>
                          <w:iCs/>
                          <w:color w:val="582655" w:themeColor="text1"/>
                          <w:sz w:val="20"/>
                        </w:rPr>
                      </w:pPr>
                      <w:r>
                        <w:rPr>
                          <w:rFonts w:cstheme="minorBidi"/>
                          <w:i/>
                          <w:iCs/>
                          <w:color w:val="582655" w:themeColor="text1"/>
                          <w:sz w:val="20"/>
                        </w:rPr>
                        <w:t xml:space="preserve">State and </w:t>
                      </w:r>
                      <w:r w:rsidRPr="000250FE">
                        <w:rPr>
                          <w:rFonts w:cstheme="minorBidi"/>
                          <w:i/>
                          <w:iCs/>
                          <w:color w:val="582655" w:themeColor="text1"/>
                          <w:sz w:val="20"/>
                          <w:u w:val="single"/>
                        </w:rPr>
                        <w:t>discuss</w:t>
                      </w:r>
                      <w:r>
                        <w:rPr>
                          <w:rFonts w:cstheme="minorBidi"/>
                          <w:i/>
                          <w:iCs/>
                          <w:color w:val="582655" w:themeColor="text1"/>
                          <w:sz w:val="20"/>
                        </w:rPr>
                        <w:t xml:space="preserve"> any severe structural weakness.</w:t>
                      </w:r>
                    </w:p>
                  </w:txbxContent>
                </v:textbox>
                <w10:anchorlock/>
              </v:shape>
            </w:pict>
          </mc:Fallback>
        </mc:AlternateContent>
      </w:r>
    </w:p>
    <w:p w14:paraId="54AA1573" w14:textId="17A04ACE" w:rsidR="00874FE8" w:rsidRDefault="00874FE8" w:rsidP="00874FE8">
      <w:pPr>
        <w:pStyle w:val="Heading2"/>
      </w:pPr>
      <w:bookmarkStart w:id="27" w:name="_Toc48054075"/>
      <w:bookmarkStart w:id="28" w:name="_Toc220480144"/>
      <w:r w:rsidRPr="00F04ACA">
        <w:t>Building Drifts</w:t>
      </w:r>
      <w:bookmarkEnd w:id="27"/>
      <w:bookmarkEnd w:id="28"/>
    </w:p>
    <w:p w14:paraId="28C65315" w14:textId="1A28D8B1" w:rsidR="00937DE1" w:rsidRPr="005A1214" w:rsidRDefault="00937DE1" w:rsidP="005A1214">
      <w:pPr>
        <w:pStyle w:val="BodyText"/>
      </w:pPr>
      <w:r w:rsidRPr="005A1214">
        <w:fldChar w:fldCharType="begin"/>
      </w:r>
      <w:r w:rsidRPr="005A1214">
        <w:instrText xml:space="preserve"> REF _Ref213349144 \h </w:instrText>
      </w:r>
      <w:r w:rsidR="00700D51" w:rsidRPr="005A1214">
        <w:instrText xml:space="preserve"> \* MERGEFORMAT </w:instrText>
      </w:r>
      <w:r w:rsidRPr="005A1214">
        <w:fldChar w:fldCharType="separate"/>
      </w:r>
      <w:r w:rsidR="00CE6562">
        <w:t>Table 5</w:t>
      </w:r>
      <w:r w:rsidRPr="005A1214">
        <w:fldChar w:fldCharType="end"/>
      </w:r>
      <w:r w:rsidRPr="005A1214">
        <w:t xml:space="preserve"> provides a summary of the building drifts. </w:t>
      </w:r>
    </w:p>
    <w:p w14:paraId="11F544C8" w14:textId="6B50C286" w:rsidR="00E258D4" w:rsidRDefault="00E258D4" w:rsidP="00E258D4">
      <w:pPr>
        <w:pStyle w:val="Caption"/>
        <w:keepNext/>
      </w:pPr>
      <w:bookmarkStart w:id="29" w:name="_Ref213349144"/>
      <w:r>
        <w:t xml:space="preserve">Table </w:t>
      </w:r>
      <w:r>
        <w:fldChar w:fldCharType="begin"/>
      </w:r>
      <w:r>
        <w:instrText xml:space="preserve"> SEQ Table \* ARABIC </w:instrText>
      </w:r>
      <w:r>
        <w:fldChar w:fldCharType="separate"/>
      </w:r>
      <w:r w:rsidR="00CE6562">
        <w:rPr>
          <w:noProof/>
        </w:rPr>
        <w:t>5</w:t>
      </w:r>
      <w:r>
        <w:fldChar w:fldCharType="end"/>
      </w:r>
      <w:bookmarkEnd w:id="29"/>
      <w:r>
        <w:t>: Summary of Building Drifts</w:t>
      </w:r>
    </w:p>
    <w:tbl>
      <w:tblPr>
        <w:tblW w:w="9351"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3050"/>
        <w:gridCol w:w="2615"/>
        <w:gridCol w:w="3686"/>
      </w:tblGrid>
      <w:tr w:rsidR="00762EB0" w:rsidRPr="00752AA1" w14:paraId="29CBD933" w14:textId="77777777" w:rsidTr="00F52E92">
        <w:tc>
          <w:tcPr>
            <w:tcW w:w="3050" w:type="dxa"/>
            <w:shd w:val="clear" w:color="auto" w:fill="582655" w:themeFill="text1"/>
          </w:tcPr>
          <w:p w14:paraId="60A4C357" w14:textId="721792B9" w:rsidR="00762EB0" w:rsidRPr="005A1214" w:rsidRDefault="0061324D" w:rsidP="005A1214">
            <w:pPr>
              <w:pStyle w:val="BodyText"/>
              <w:rPr>
                <w:rFonts w:eastAsia="Calibri"/>
                <w:b/>
                <w:bCs/>
              </w:rPr>
            </w:pPr>
            <w:r w:rsidRPr="005A1214">
              <w:rPr>
                <w:b/>
                <w:bCs/>
                <w:lang w:val="en-GB"/>
              </w:rPr>
              <w:t xml:space="preserve">Level </w:t>
            </w:r>
          </w:p>
        </w:tc>
        <w:tc>
          <w:tcPr>
            <w:tcW w:w="2615" w:type="dxa"/>
            <w:shd w:val="clear" w:color="auto" w:fill="582655" w:themeFill="text1"/>
          </w:tcPr>
          <w:p w14:paraId="2BE6C0BD" w14:textId="2ADF8D0E" w:rsidR="00762EB0" w:rsidRPr="005A1214" w:rsidRDefault="0061324D" w:rsidP="005A1214">
            <w:pPr>
              <w:pStyle w:val="BodyText"/>
              <w:rPr>
                <w:rFonts w:eastAsia="Calibri"/>
                <w:b/>
                <w:bCs/>
              </w:rPr>
            </w:pPr>
            <w:r w:rsidRPr="005A1214">
              <w:rPr>
                <w:rFonts w:eastAsia="Calibri"/>
                <w:b/>
                <w:bCs/>
              </w:rPr>
              <w:t>Peak Drift (mm</w:t>
            </w:r>
            <w:r w:rsidR="00F52E92" w:rsidRPr="005A1214">
              <w:rPr>
                <w:rFonts w:eastAsia="Calibri"/>
                <w:b/>
                <w:bCs/>
              </w:rPr>
              <w:t>, %</w:t>
            </w:r>
            <w:r w:rsidRPr="005A1214">
              <w:rPr>
                <w:rFonts w:eastAsia="Calibri"/>
                <w:b/>
                <w:bCs/>
              </w:rPr>
              <w:t>)</w:t>
            </w:r>
          </w:p>
        </w:tc>
        <w:tc>
          <w:tcPr>
            <w:tcW w:w="3686" w:type="dxa"/>
            <w:shd w:val="clear" w:color="auto" w:fill="582655" w:themeFill="text1"/>
          </w:tcPr>
          <w:p w14:paraId="4E7CEE39" w14:textId="77777777" w:rsidR="00762EB0" w:rsidRPr="005A1214" w:rsidRDefault="00762EB0" w:rsidP="005A1214">
            <w:pPr>
              <w:pStyle w:val="BodyText"/>
              <w:rPr>
                <w:b/>
                <w:bCs/>
                <w:lang w:val="en-GB"/>
              </w:rPr>
            </w:pPr>
            <w:r w:rsidRPr="005A1214">
              <w:rPr>
                <w:b/>
                <w:bCs/>
                <w:lang w:val="en-GB"/>
              </w:rPr>
              <w:t>Commentary</w:t>
            </w:r>
          </w:p>
        </w:tc>
      </w:tr>
      <w:tr w:rsidR="00762EB0" w:rsidRPr="00752AA1" w14:paraId="04E0EA5B" w14:textId="77777777" w:rsidTr="00F52E92">
        <w:trPr>
          <w:trHeight w:val="132"/>
        </w:trPr>
        <w:tc>
          <w:tcPr>
            <w:tcW w:w="3050" w:type="dxa"/>
          </w:tcPr>
          <w:p w14:paraId="0C5840DD" w14:textId="50775D2B" w:rsidR="00762EB0" w:rsidRPr="00752AA1" w:rsidRDefault="0061324D" w:rsidP="005A1214">
            <w:pPr>
              <w:pStyle w:val="BodyText"/>
              <w:rPr>
                <w:rFonts w:eastAsia="Calibri"/>
              </w:rPr>
            </w:pPr>
            <w:r>
              <w:rPr>
                <w:rFonts w:eastAsia="Calibri"/>
              </w:rPr>
              <w:t>Level 1</w:t>
            </w:r>
          </w:p>
        </w:tc>
        <w:tc>
          <w:tcPr>
            <w:tcW w:w="2615" w:type="dxa"/>
          </w:tcPr>
          <w:p w14:paraId="30BD0EC4" w14:textId="7025526E" w:rsidR="00762EB0" w:rsidRPr="00752AA1" w:rsidRDefault="00B36FA2" w:rsidP="005A1214">
            <w:pPr>
              <w:pStyle w:val="BodyText"/>
              <w:rPr>
                <w:rFonts w:eastAsia="Calibri"/>
              </w:rPr>
            </w:pPr>
            <w:r w:rsidRPr="00B36FA2">
              <w:rPr>
                <w:rFonts w:eastAsia="Calibri"/>
                <w:highlight w:val="lightGray"/>
                <w:lang w:val="en-US"/>
              </w:rPr>
              <w:t>&lt;xx mm, xx%&gt;</w:t>
            </w:r>
            <w:r w:rsidR="00762EB0">
              <w:rPr>
                <w:rFonts w:eastAsia="Calibri"/>
                <w:lang w:val="en-US"/>
              </w:rPr>
              <w:t xml:space="preserve"> </w:t>
            </w:r>
          </w:p>
        </w:tc>
        <w:tc>
          <w:tcPr>
            <w:tcW w:w="3686" w:type="dxa"/>
          </w:tcPr>
          <w:p w14:paraId="5FEC3CAF" w14:textId="77777777" w:rsidR="00762EB0" w:rsidRPr="00E177C7" w:rsidRDefault="00762EB0" w:rsidP="005A1214">
            <w:pPr>
              <w:pStyle w:val="BodyText"/>
              <w:rPr>
                <w:highlight w:val="lightGray"/>
                <w:lang w:val="en-GB"/>
              </w:rPr>
            </w:pPr>
          </w:p>
        </w:tc>
      </w:tr>
      <w:tr w:rsidR="00762EB0" w:rsidRPr="00752AA1" w14:paraId="6FC92E1C" w14:textId="77777777" w:rsidTr="00F52E92">
        <w:trPr>
          <w:trHeight w:val="70"/>
        </w:trPr>
        <w:tc>
          <w:tcPr>
            <w:tcW w:w="3050" w:type="dxa"/>
          </w:tcPr>
          <w:p w14:paraId="438B644C" w14:textId="0FD312CB" w:rsidR="00762EB0" w:rsidRDefault="0061324D" w:rsidP="005A1214">
            <w:pPr>
              <w:pStyle w:val="BodyText"/>
              <w:rPr>
                <w:rFonts w:eastAsia="Calibri"/>
              </w:rPr>
            </w:pPr>
            <w:r>
              <w:rPr>
                <w:rFonts w:eastAsia="Calibri"/>
              </w:rPr>
              <w:t>Roof</w:t>
            </w:r>
          </w:p>
        </w:tc>
        <w:tc>
          <w:tcPr>
            <w:tcW w:w="2615" w:type="dxa"/>
          </w:tcPr>
          <w:p w14:paraId="55939D23" w14:textId="1C5F1E26" w:rsidR="00762EB0" w:rsidRPr="00752AA1" w:rsidRDefault="00B36FA2" w:rsidP="005A1214">
            <w:pPr>
              <w:pStyle w:val="BodyText"/>
              <w:rPr>
                <w:rFonts w:eastAsia="Calibri"/>
              </w:rPr>
            </w:pPr>
            <w:r w:rsidRPr="00B36FA2">
              <w:rPr>
                <w:rFonts w:eastAsia="Calibri"/>
                <w:highlight w:val="lightGray"/>
                <w:lang w:val="en-US"/>
              </w:rPr>
              <w:t>&lt;xx mm, xx%&gt;</w:t>
            </w:r>
          </w:p>
        </w:tc>
        <w:tc>
          <w:tcPr>
            <w:tcW w:w="3686" w:type="dxa"/>
          </w:tcPr>
          <w:p w14:paraId="1B002647" w14:textId="77777777" w:rsidR="00762EB0" w:rsidRPr="00E177C7" w:rsidRDefault="00762EB0" w:rsidP="005A1214">
            <w:pPr>
              <w:pStyle w:val="BodyText"/>
              <w:rPr>
                <w:highlight w:val="lightGray"/>
                <w:lang w:val="en-GB"/>
              </w:rPr>
            </w:pPr>
          </w:p>
        </w:tc>
      </w:tr>
    </w:tbl>
    <w:p w14:paraId="32FD555C" w14:textId="77777777" w:rsidR="00915C21" w:rsidRPr="00915C21" w:rsidRDefault="00915C21" w:rsidP="00915C21">
      <w:pPr>
        <w:pStyle w:val="BodyText"/>
      </w:pPr>
    </w:p>
    <w:p w14:paraId="0CBA8DC8" w14:textId="524A87D7" w:rsidR="00965312" w:rsidRPr="00965312" w:rsidRDefault="00965312" w:rsidP="00965312">
      <w:pPr>
        <w:pStyle w:val="BodyText"/>
      </w:pPr>
      <w:r w:rsidRPr="00CA51F9">
        <w:rPr>
          <w:rFonts w:eastAsia="Times New Roman" w:cs="Arial"/>
          <w:noProof/>
          <w:color w:val="000000"/>
          <w:highlight w:val="lightGray"/>
          <w:lang w:val="en-US" w:eastAsia="en-NZ"/>
        </w:rPr>
        <w:lastRenderedPageBreak/>
        <mc:AlternateContent>
          <mc:Choice Requires="wps">
            <w:drawing>
              <wp:inline distT="0" distB="0" distL="0" distR="0" wp14:anchorId="104A25CA" wp14:editId="33E3085D">
                <wp:extent cx="5940000" cy="862641"/>
                <wp:effectExtent l="0" t="0" r="22860" b="13970"/>
                <wp:docPr id="719060356"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940000" cy="862641"/>
                        </a:xfrm>
                        <a:prstGeom prst="rect">
                          <a:avLst/>
                        </a:prstGeom>
                        <a:solidFill>
                          <a:schemeClr val="bg1">
                            <a:lumMod val="95000"/>
                          </a:schemeClr>
                        </a:solidFill>
                        <a:ln w="9525">
                          <a:solidFill>
                            <a:schemeClr val="tx1"/>
                          </a:solidFill>
                          <a:miter lim="800000"/>
                          <a:headEnd/>
                          <a:tailEnd/>
                        </a:ln>
                      </wps:spPr>
                      <wps:txbx>
                        <w:txbxContent>
                          <w:p w14:paraId="175F2DD6" w14:textId="77777777" w:rsidR="00965312" w:rsidRDefault="00965312" w:rsidP="00965312">
                            <w:pPr>
                              <w:rPr>
                                <w:rFonts w:cstheme="minorBidi"/>
                                <w:i/>
                                <w:iCs/>
                                <w:color w:val="582655" w:themeColor="text1"/>
                                <w:sz w:val="20"/>
                              </w:rPr>
                            </w:pPr>
                            <w:r w:rsidRPr="00837176">
                              <w:rPr>
                                <w:rFonts w:cstheme="minorBidi"/>
                                <w:i/>
                                <w:iCs/>
                                <w:color w:val="582655" w:themeColor="text1"/>
                                <w:sz w:val="20"/>
                              </w:rPr>
                              <w:t xml:space="preserve">Commentary: </w:t>
                            </w:r>
                          </w:p>
                          <w:p w14:paraId="396E29E8" w14:textId="451DC782" w:rsidR="00965312" w:rsidRPr="00803C3B" w:rsidRDefault="00965312" w:rsidP="00965312">
                            <w:pPr>
                              <w:rPr>
                                <w:rFonts w:cstheme="minorBidi"/>
                                <w:i/>
                                <w:iCs/>
                                <w:color w:val="582655" w:themeColor="text1"/>
                                <w:sz w:val="20"/>
                              </w:rPr>
                            </w:pPr>
                            <w:r>
                              <w:rPr>
                                <w:rFonts w:cstheme="minorBidi"/>
                                <w:i/>
                                <w:iCs/>
                                <w:color w:val="582655" w:themeColor="text1"/>
                                <w:sz w:val="20"/>
                              </w:rPr>
                              <w:t>Su</w:t>
                            </w:r>
                            <w:r w:rsidRPr="009D6EA9">
                              <w:rPr>
                                <w:rFonts w:cstheme="minorBidi"/>
                                <w:i/>
                                <w:iCs/>
                                <w:color w:val="582655" w:themeColor="text1"/>
                                <w:sz w:val="20"/>
                              </w:rPr>
                              <w:t>mmarise the peak building drifts (magnitude and percentage)</w:t>
                            </w:r>
                            <w:r w:rsidR="00555441">
                              <w:rPr>
                                <w:rFonts w:cstheme="minorBidi"/>
                                <w:i/>
                                <w:iCs/>
                                <w:color w:val="582655" w:themeColor="text1"/>
                                <w:sz w:val="20"/>
                              </w:rPr>
                              <w:t xml:space="preserve"> </w:t>
                            </w:r>
                            <w:r w:rsidR="00CE1954">
                              <w:rPr>
                                <w:rFonts w:cstheme="minorBidi"/>
                                <w:i/>
                                <w:iCs/>
                                <w:color w:val="582655" w:themeColor="text1"/>
                                <w:sz w:val="20"/>
                              </w:rPr>
                              <w:t>if there are</w:t>
                            </w:r>
                            <w:r w:rsidR="00474749">
                              <w:rPr>
                                <w:rFonts w:cstheme="minorBidi"/>
                                <w:i/>
                                <w:iCs/>
                                <w:color w:val="582655" w:themeColor="text1"/>
                                <w:sz w:val="20"/>
                              </w:rPr>
                              <w:t xml:space="preserve"> adjacent structures or</w:t>
                            </w:r>
                            <w:r w:rsidR="00CE1954">
                              <w:rPr>
                                <w:rFonts w:cstheme="minorBidi"/>
                                <w:i/>
                                <w:iCs/>
                                <w:color w:val="582655" w:themeColor="text1"/>
                                <w:sz w:val="20"/>
                              </w:rPr>
                              <w:t xml:space="preserve"> drift sensitive elements</w:t>
                            </w:r>
                            <w:r>
                              <w:rPr>
                                <w:rFonts w:cstheme="minorBidi"/>
                                <w:i/>
                                <w:iCs/>
                                <w:color w:val="582655" w:themeColor="text1"/>
                                <w:sz w:val="20"/>
                              </w:rPr>
                              <w:t>.</w:t>
                            </w:r>
                            <w:r w:rsidR="00F74A5A">
                              <w:rPr>
                                <w:rFonts w:cstheme="minorBidi"/>
                                <w:i/>
                                <w:iCs/>
                                <w:color w:val="582655" w:themeColor="text1"/>
                                <w:sz w:val="20"/>
                              </w:rPr>
                              <w:t xml:space="preserve"> These can be provided as an estimate </w:t>
                            </w:r>
                            <w:r w:rsidR="00017660">
                              <w:rPr>
                                <w:rFonts w:cstheme="minorBidi"/>
                                <w:i/>
                                <w:iCs/>
                                <w:color w:val="582655" w:themeColor="text1"/>
                                <w:sz w:val="20"/>
                              </w:rPr>
                              <w:t xml:space="preserve">and/or ranges. </w:t>
                            </w:r>
                            <w:r>
                              <w:rPr>
                                <w:rFonts w:cstheme="minorBidi"/>
                                <w:i/>
                                <w:iCs/>
                                <w:color w:val="582655" w:themeColor="text1"/>
                                <w:sz w:val="20"/>
                              </w:rPr>
                              <w:t xml:space="preserve">Provide discussion </w:t>
                            </w:r>
                            <w:r w:rsidR="00B36FA2">
                              <w:rPr>
                                <w:rFonts w:cstheme="minorBidi"/>
                                <w:i/>
                                <w:iCs/>
                                <w:color w:val="582655" w:themeColor="text1"/>
                                <w:sz w:val="20"/>
                              </w:rPr>
                              <w:t>including</w:t>
                            </w:r>
                            <w:r w:rsidRPr="009D6EA9">
                              <w:rPr>
                                <w:rFonts w:cstheme="minorBidi"/>
                                <w:i/>
                                <w:iCs/>
                                <w:color w:val="582655" w:themeColor="text1"/>
                                <w:sz w:val="20"/>
                              </w:rPr>
                              <w:t xml:space="preserve"> any risks from</w:t>
                            </w:r>
                            <w:r>
                              <w:rPr>
                                <w:rFonts w:cstheme="minorBidi"/>
                                <w:i/>
                                <w:iCs/>
                                <w:color w:val="582655" w:themeColor="text1"/>
                                <w:sz w:val="20"/>
                              </w:rPr>
                              <w:t xml:space="preserve"> or to</w:t>
                            </w:r>
                            <w:r w:rsidRPr="009D6EA9">
                              <w:rPr>
                                <w:rFonts w:cstheme="minorBidi"/>
                                <w:i/>
                                <w:iCs/>
                                <w:color w:val="582655" w:themeColor="text1"/>
                                <w:sz w:val="20"/>
                              </w:rPr>
                              <w:t xml:space="preserve"> adjacent buildings</w:t>
                            </w:r>
                            <w:r w:rsidR="00F52E92">
                              <w:rPr>
                                <w:rFonts w:cstheme="minorBidi"/>
                                <w:i/>
                                <w:iCs/>
                                <w:color w:val="582655" w:themeColor="text1"/>
                                <w:sz w:val="20"/>
                              </w:rPr>
                              <w:t xml:space="preserve"> and commentary on seismic gaps (if any)</w:t>
                            </w:r>
                            <w:r w:rsidR="00B36FA2">
                              <w:rPr>
                                <w:rFonts w:cstheme="minorBidi"/>
                                <w:i/>
                                <w:iCs/>
                                <w:color w:val="582655" w:themeColor="text1"/>
                                <w:sz w:val="20"/>
                              </w:rPr>
                              <w:t xml:space="preserve">. </w:t>
                            </w:r>
                          </w:p>
                        </w:txbxContent>
                      </wps:txbx>
                      <wps:bodyPr rot="0" vert="horz" wrap="square" lIns="91440" tIns="45720" rIns="91440" bIns="45720" anchor="t" anchorCtr="0">
                        <a:noAutofit/>
                      </wps:bodyPr>
                    </wps:wsp>
                  </a:graphicData>
                </a:graphic>
              </wp:inline>
            </w:drawing>
          </mc:Choice>
          <mc:Fallback xmlns:a="http://schemas.openxmlformats.org/drawingml/2006/main">
            <w:pict w14:anchorId="25D15089">
              <v:shapetype id="_x0000_t202" coordsize="21600,21600" o:spt="202" path="m,l,21600r21600,l21600,xe" w14:anchorId="104A25CA">
                <v:stroke joinstyle="miter"/>
                <v:path gradientshapeok="t" o:connecttype="rect"/>
              </v:shapetype>
              <v:shape id="_x0000_s1043" style="width:467.7pt;height:67.9pt;visibility:visible;mso-wrap-style:square;mso-left-percent:-10001;mso-top-percent:-10001;mso-position-horizontal:absolute;mso-position-horizontal-relative:char;mso-position-vertical:absolute;mso-position-vertical-relative:line;mso-left-percent:-10001;mso-top-percent:-10001;v-text-anchor:top" fillcolor="#f2f2f2 [3052]" strokecolor="#582655 [3213]"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RD6XbJwIAAEkEAAAOAAAAZHJzL2Uyb0RvYy54bWysVNuO2yAQfa/Uf0C8N06iJLux1llts92q&#10;0vYibfsBGHCMCgwFEjv9+g7YyWZbqQ9V/YAYBs7MOTPjm9veaHKQPiiwFZ1NppRIy0Eou6vot68P&#10;b64pCZFZwTRYWdGjDPR28/rVTedKOYcWtJCeIIgNZecq2sboyqIIvJWGhQk4adHZgDcsoul3hfCs&#10;Q3Sji/l0uio68MJ54DIEPL0fnHST8ZtG8vi5aYKMRFcUc4t59Xmt01psbli588y1io9psH/IwjBl&#10;MegZ6p5FRvZe/QFlFPcQoIkTDqaAplFcZg7IZjb9jc1Ty5zMXFCc4M4yhf8Hyz8dntwXT2L/Fnos&#10;YCYR3CPw74FY2LbM7uSd99C1kgkMPEuSFZ0L5fg0SR3KkEDq7iMILDLbR8hAfeNNUgV5EkTHAhzP&#10;oss+Eo6Hy/Viih8lHH3Xq/lqMYRg5em18yG+l2BI2lTUY1EzOjs8hpiyYeXpSgoWQCvxoLTORmok&#10;udWeHBi2QL0bGOq9wVSHs/UyhR9wct+l6xn1BZK2pKvoejlfDhr9JUrsTxReIBgVsde1MsgzUR67&#10;Lwn7zorciZEpPeyRlLaj0kncQebY1z1RAstwlTJOytcgjqi9h6G3cRZx04L/SUmHfV3R8GPPvKRE&#10;f7BYv/VssUiDkI3F8mqOhr/01JceZjlCVTRSMmy3MQ9PktbCHda5UbkEz5mMOWO/Zg3H2UoDcWnn&#10;W89/gM0vAAAA//8DAFBLAwQUAAYACAAAACEAOSJLC9sAAAAFAQAADwAAAGRycy9kb3ducmV2Lnht&#10;bEyPwU7DMBBE70j8g7VIXFDrQGlVQpwKKnHkQFtVHF17SSLidbCdNP17Fi7tZaTVjGbeFqvRtWLA&#10;EBtPCu6nGQgk421DlYLd9m2yBBGTJqtbT6jghBFW5fVVoXPrj/SBwyZVgkso5lpBnVKXSxlNjU7H&#10;qe+Q2PvywenEZ6ikDfrI5a6VD1m2kE43xAu17nBdo/ne9E6B3YfxZNfGfQ7mp+tf74b3kEmlbm/G&#10;l2cQCcd0DsMfPqNDyUwH35ONolXAj6R/Ze9pNn8EceDQbL4EWRbykr78BQAA//8DAFBLAQItABQA&#10;BgAIAAAAIQC2gziS/gAAAOEBAAATAAAAAAAAAAAAAAAAAAAAAABbQ29udGVudF9UeXBlc10ueG1s&#10;UEsBAi0AFAAGAAgAAAAhADj9If/WAAAAlAEAAAsAAAAAAAAAAAAAAAAALwEAAF9yZWxzLy5yZWxz&#10;UEsBAi0AFAAGAAgAAAAhANEPpdsnAgAASQQAAA4AAAAAAAAAAAAAAAAALgIAAGRycy9lMm9Eb2Mu&#10;eG1sUEsBAi0AFAAGAAgAAAAhADkiSwvbAAAABQEAAA8AAAAAAAAAAAAAAAAAgQQAAGRycy9kb3du&#10;cmV2LnhtbFBLBQYAAAAABAAEAPMAAACJBQAAAAA=&#10;">
                <v:textbox>
                  <w:txbxContent>
                    <w:p w:rsidR="00965312" w:rsidP="00965312" w:rsidRDefault="00965312" w14:paraId="4106CB28" w14:textId="77777777">
                      <w:pPr>
                        <w:rPr>
                          <w:rFonts w:cstheme="minorBidi"/>
                          <w:i/>
                          <w:iCs/>
                          <w:color w:val="582655" w:themeColor="text1"/>
                          <w:sz w:val="20"/>
                        </w:rPr>
                      </w:pPr>
                      <w:r w:rsidRPr="00837176">
                        <w:rPr>
                          <w:rFonts w:cstheme="minorBidi"/>
                          <w:i/>
                          <w:iCs/>
                          <w:color w:val="582655" w:themeColor="text1"/>
                          <w:sz w:val="20"/>
                        </w:rPr>
                        <w:t xml:space="preserve">Commentary: </w:t>
                      </w:r>
                    </w:p>
                    <w:p w:rsidRPr="00803C3B" w:rsidR="00965312" w:rsidP="00965312" w:rsidRDefault="00965312" w14:paraId="6CF30324" w14:textId="451DC782">
                      <w:pPr>
                        <w:rPr>
                          <w:rFonts w:cstheme="minorBidi"/>
                          <w:i/>
                          <w:iCs/>
                          <w:color w:val="582655" w:themeColor="text1"/>
                          <w:sz w:val="20"/>
                        </w:rPr>
                      </w:pPr>
                      <w:r>
                        <w:rPr>
                          <w:rFonts w:cstheme="minorBidi"/>
                          <w:i/>
                          <w:iCs/>
                          <w:color w:val="582655" w:themeColor="text1"/>
                          <w:sz w:val="20"/>
                        </w:rPr>
                        <w:t>Su</w:t>
                      </w:r>
                      <w:r w:rsidRPr="009D6EA9">
                        <w:rPr>
                          <w:rFonts w:cstheme="minorBidi"/>
                          <w:i/>
                          <w:iCs/>
                          <w:color w:val="582655" w:themeColor="text1"/>
                          <w:sz w:val="20"/>
                        </w:rPr>
                        <w:t>mmarise the peak building drifts (magnitude and percentage)</w:t>
                      </w:r>
                      <w:r w:rsidR="00555441">
                        <w:rPr>
                          <w:rFonts w:cstheme="minorBidi"/>
                          <w:i/>
                          <w:iCs/>
                          <w:color w:val="582655" w:themeColor="text1"/>
                          <w:sz w:val="20"/>
                        </w:rPr>
                        <w:t xml:space="preserve"> </w:t>
                      </w:r>
                      <w:r w:rsidR="00CE1954">
                        <w:rPr>
                          <w:rFonts w:cstheme="minorBidi"/>
                          <w:i/>
                          <w:iCs/>
                          <w:color w:val="582655" w:themeColor="text1"/>
                          <w:sz w:val="20"/>
                        </w:rPr>
                        <w:t>if there are</w:t>
                      </w:r>
                      <w:r w:rsidR="00474749">
                        <w:rPr>
                          <w:rFonts w:cstheme="minorBidi"/>
                          <w:i/>
                          <w:iCs/>
                          <w:color w:val="582655" w:themeColor="text1"/>
                          <w:sz w:val="20"/>
                        </w:rPr>
                        <w:t xml:space="preserve"> adjacent structures or</w:t>
                      </w:r>
                      <w:r w:rsidR="00CE1954">
                        <w:rPr>
                          <w:rFonts w:cstheme="minorBidi"/>
                          <w:i/>
                          <w:iCs/>
                          <w:color w:val="582655" w:themeColor="text1"/>
                          <w:sz w:val="20"/>
                        </w:rPr>
                        <w:t xml:space="preserve"> drift sensitive elements</w:t>
                      </w:r>
                      <w:r>
                        <w:rPr>
                          <w:rFonts w:cstheme="minorBidi"/>
                          <w:i/>
                          <w:iCs/>
                          <w:color w:val="582655" w:themeColor="text1"/>
                          <w:sz w:val="20"/>
                        </w:rPr>
                        <w:t>.</w:t>
                      </w:r>
                      <w:r w:rsidR="00F74A5A">
                        <w:rPr>
                          <w:rFonts w:cstheme="minorBidi"/>
                          <w:i/>
                          <w:iCs/>
                          <w:color w:val="582655" w:themeColor="text1"/>
                          <w:sz w:val="20"/>
                        </w:rPr>
                        <w:t xml:space="preserve"> These can be provided as an estimate </w:t>
                      </w:r>
                      <w:r w:rsidR="00017660">
                        <w:rPr>
                          <w:rFonts w:cstheme="minorBidi"/>
                          <w:i/>
                          <w:iCs/>
                          <w:color w:val="582655" w:themeColor="text1"/>
                          <w:sz w:val="20"/>
                        </w:rPr>
                        <w:t xml:space="preserve">and/or ranges. </w:t>
                      </w:r>
                      <w:r>
                        <w:rPr>
                          <w:rFonts w:cstheme="minorBidi"/>
                          <w:i/>
                          <w:iCs/>
                          <w:color w:val="582655" w:themeColor="text1"/>
                          <w:sz w:val="20"/>
                        </w:rPr>
                        <w:t xml:space="preserve">Provide discussion </w:t>
                      </w:r>
                      <w:r w:rsidR="00B36FA2">
                        <w:rPr>
                          <w:rFonts w:cstheme="minorBidi"/>
                          <w:i/>
                          <w:iCs/>
                          <w:color w:val="582655" w:themeColor="text1"/>
                          <w:sz w:val="20"/>
                        </w:rPr>
                        <w:t>including</w:t>
                      </w:r>
                      <w:r w:rsidRPr="009D6EA9">
                        <w:rPr>
                          <w:rFonts w:cstheme="minorBidi"/>
                          <w:i/>
                          <w:iCs/>
                          <w:color w:val="582655" w:themeColor="text1"/>
                          <w:sz w:val="20"/>
                        </w:rPr>
                        <w:t xml:space="preserve"> any risks from</w:t>
                      </w:r>
                      <w:r>
                        <w:rPr>
                          <w:rFonts w:cstheme="minorBidi"/>
                          <w:i/>
                          <w:iCs/>
                          <w:color w:val="582655" w:themeColor="text1"/>
                          <w:sz w:val="20"/>
                        </w:rPr>
                        <w:t xml:space="preserve"> or to</w:t>
                      </w:r>
                      <w:r w:rsidRPr="009D6EA9">
                        <w:rPr>
                          <w:rFonts w:cstheme="minorBidi"/>
                          <w:i/>
                          <w:iCs/>
                          <w:color w:val="582655" w:themeColor="text1"/>
                          <w:sz w:val="20"/>
                        </w:rPr>
                        <w:t xml:space="preserve"> adjacent buildings</w:t>
                      </w:r>
                      <w:r w:rsidR="00F52E92">
                        <w:rPr>
                          <w:rFonts w:cstheme="minorBidi"/>
                          <w:i/>
                          <w:iCs/>
                          <w:color w:val="582655" w:themeColor="text1"/>
                          <w:sz w:val="20"/>
                        </w:rPr>
                        <w:t xml:space="preserve"> and commentary on seismic gaps (if any)</w:t>
                      </w:r>
                      <w:r w:rsidR="00B36FA2">
                        <w:rPr>
                          <w:rFonts w:cstheme="minorBidi"/>
                          <w:i/>
                          <w:iCs/>
                          <w:color w:val="582655" w:themeColor="text1"/>
                          <w:sz w:val="20"/>
                        </w:rPr>
                        <w:t xml:space="preserve">. </w:t>
                      </w:r>
                    </w:p>
                  </w:txbxContent>
                </v:textbox>
                <w10:anchorlock/>
              </v:shape>
            </w:pict>
          </mc:Fallback>
        </mc:AlternateContent>
      </w:r>
    </w:p>
    <w:p w14:paraId="0DBDE552" w14:textId="4C9F7698" w:rsidR="00152841" w:rsidRDefault="00152841" w:rsidP="00874FE8">
      <w:pPr>
        <w:pStyle w:val="Heading2"/>
      </w:pPr>
      <w:bookmarkStart w:id="30" w:name="_Toc220480145"/>
      <w:r w:rsidRPr="00E177C7">
        <w:t>Stairs</w:t>
      </w:r>
      <w:bookmarkEnd w:id="30"/>
      <w:r w:rsidRPr="00E177C7">
        <w:t xml:space="preserve"> </w:t>
      </w:r>
    </w:p>
    <w:p w14:paraId="3ACE9979" w14:textId="3644B62A" w:rsidR="00965312" w:rsidRPr="00965312" w:rsidRDefault="00965312" w:rsidP="00965312">
      <w:pPr>
        <w:pStyle w:val="BodyText"/>
      </w:pPr>
      <w:r w:rsidRPr="00CA51F9">
        <w:rPr>
          <w:rFonts w:eastAsia="Times New Roman" w:cs="Arial"/>
          <w:noProof/>
          <w:color w:val="000000"/>
          <w:highlight w:val="lightGray"/>
          <w:lang w:val="en-US" w:eastAsia="en-NZ"/>
        </w:rPr>
        <mc:AlternateContent>
          <mc:Choice Requires="wps">
            <w:drawing>
              <wp:inline distT="0" distB="0" distL="0" distR="0" wp14:anchorId="050D41E7" wp14:editId="3C568D14">
                <wp:extent cx="5940000" cy="689610"/>
                <wp:effectExtent l="0" t="0" r="22860" b="15240"/>
                <wp:docPr id="1383617919"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940000" cy="689610"/>
                        </a:xfrm>
                        <a:prstGeom prst="rect">
                          <a:avLst/>
                        </a:prstGeom>
                        <a:solidFill>
                          <a:schemeClr val="bg1">
                            <a:lumMod val="95000"/>
                          </a:schemeClr>
                        </a:solidFill>
                        <a:ln w="9525">
                          <a:solidFill>
                            <a:schemeClr val="tx1"/>
                          </a:solidFill>
                          <a:miter lim="800000"/>
                          <a:headEnd/>
                          <a:tailEnd/>
                        </a:ln>
                      </wps:spPr>
                      <wps:txbx>
                        <w:txbxContent>
                          <w:p w14:paraId="5841FDB6" w14:textId="77777777" w:rsidR="00965312" w:rsidRDefault="00965312" w:rsidP="00965312">
                            <w:pPr>
                              <w:rPr>
                                <w:rFonts w:cstheme="minorBidi"/>
                                <w:i/>
                                <w:iCs/>
                                <w:color w:val="582655" w:themeColor="text1"/>
                                <w:sz w:val="20"/>
                              </w:rPr>
                            </w:pPr>
                            <w:r w:rsidRPr="00837176">
                              <w:rPr>
                                <w:rFonts w:cstheme="minorBidi"/>
                                <w:i/>
                                <w:iCs/>
                                <w:color w:val="582655" w:themeColor="text1"/>
                                <w:sz w:val="20"/>
                              </w:rPr>
                              <w:t xml:space="preserve">Commentary: </w:t>
                            </w:r>
                          </w:p>
                          <w:p w14:paraId="76AF1850" w14:textId="77777777" w:rsidR="00965312" w:rsidRPr="00803C3B" w:rsidRDefault="00965312" w:rsidP="00965312">
                            <w:pPr>
                              <w:rPr>
                                <w:rFonts w:cstheme="minorBidi"/>
                                <w:i/>
                                <w:iCs/>
                                <w:color w:val="582655" w:themeColor="text1"/>
                                <w:sz w:val="20"/>
                              </w:rPr>
                            </w:pPr>
                            <w:r>
                              <w:rPr>
                                <w:rFonts w:cstheme="minorBidi"/>
                                <w:i/>
                                <w:iCs/>
                                <w:color w:val="582655" w:themeColor="text1"/>
                                <w:sz w:val="20"/>
                              </w:rPr>
                              <w:t>State</w:t>
                            </w:r>
                            <w:r w:rsidRPr="009D6EA9">
                              <w:rPr>
                                <w:rFonts w:cstheme="minorBidi"/>
                                <w:i/>
                                <w:iCs/>
                                <w:color w:val="582655" w:themeColor="text1"/>
                                <w:sz w:val="20"/>
                              </w:rPr>
                              <w:t xml:space="preserve"> and discuss stair construction and supports with reference to the DBH Practice Advisory 13:  Egress Stairs</w:t>
                            </w:r>
                            <w:r>
                              <w:rPr>
                                <w:rFonts w:cstheme="minorBidi"/>
                                <w:i/>
                                <w:iCs/>
                                <w:color w:val="582655" w:themeColor="text1"/>
                                <w:sz w:val="20"/>
                              </w:rPr>
                              <w:t xml:space="preserve">. </w:t>
                            </w:r>
                          </w:p>
                        </w:txbxContent>
                      </wps:txbx>
                      <wps:bodyPr rot="0" vert="horz" wrap="square" lIns="91440" tIns="45720" rIns="91440" bIns="45720" anchor="t" anchorCtr="0">
                        <a:noAutofit/>
                      </wps:bodyPr>
                    </wps:wsp>
                  </a:graphicData>
                </a:graphic>
              </wp:inline>
            </w:drawing>
          </mc:Choice>
          <mc:Fallback xmlns:a="http://schemas.openxmlformats.org/drawingml/2006/main">
            <w:pict w14:anchorId="2031DDE9">
              <v:shape id="_x0000_s1044" style="width:467.7pt;height:54.3pt;visibility:visible;mso-wrap-style:square;mso-left-percent:-10001;mso-top-percent:-10001;mso-position-horizontal:absolute;mso-position-horizontal-relative:char;mso-position-vertical:absolute;mso-position-vertical-relative:line;mso-left-percent:-10001;mso-top-percent:-10001;v-text-anchor:top" fillcolor="#f2f2f2 [3052]" strokecolor="#582655 [3213]"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e1dzJwIAAEkEAAAOAAAAZHJzL2Uyb0RvYy54bWysVFFv0zAQfkfiP1h+p2mrtqxR02l0DCGN&#10;gTT4AY7tNBa2z9huk/LrOTtZV4bEAyIPls9nf3f33XfZXPdGk6P0QYGt6GwypURaDkLZfUW/fb17&#10;c0VJiMwKpsHKip5koNfb1682nSvlHFrQQnqCIDaUnatoG6MriyLwVhoWJuCkRWcD3rCIpt8XwrMO&#10;0Y0u5tPpqujAC+eByxDw9HZw0m3GbxrJ4+emCTISXVHMLebV57VOa7HdsHLvmWsVH9Ng/5CFYcpi&#10;0DPULYuMHLz6A8oo7iFAEyccTAFNo7jMNWA1s+mLah5b5mSuBckJ7kxT+H+w/OH46L54Evt30GMD&#10;cxHB3QP/HoiFXcvsXt54D10rmcDAs0RZ0blQjk8T1aEMCaTuPoHAJrNDhAzUN94kVrBOgujYgNOZ&#10;dNlHwvFwuV5M8aOEo291tV7NclcKVj69dj7EDxIMSZuKemxqRmfH+xBTNqx8upKCBdBK3Cmts5GE&#10;JHfakyNDCdT7oUJ9MJjqcLZepvADTtZdup5Rf0PSlnQVXS/ny4Gjv0SJ/cDSi1yMiqh1rUxFr1LJ&#10;o/oSse+tyEqMTOlhj0VpOzKdyB1ojn3dEyUqOs+PE/M1iBNy72HQNs4iblrwPynpUNcVDT8OzEtK&#10;9EeL/VvPFos0CNlYLN8iEPGXnvrSwyxHqIpGSobtLubhSdRauME+Nyq34DmTMWfUa+ZwnK00EJd2&#10;vvX8B9j+AgAA//8DAFBLAwQUAAYACAAAACEA4bB5UtsAAAAFAQAADwAAAGRycy9kb3ducmV2Lnht&#10;bEyPzU7DMBCE70h9B2srcUHULj9VCXEqqMSRAwUhjq69JFHjdbCdNH17Fi5wGWk1o5lvy83kOzFi&#10;TG0gDcuFAoFkg2up1vD2+nS5BpGyIWe6QKjhhAk21eysNIULR3rBcZdrwSWUCqOhybkvpEy2QW/S&#10;IvRI7H2G6E3mM9bSRXPkct/JK6VW0puWeKExPW4btIfd4DW49zid3Nb6j9F+9cPjxfgcldT6fD49&#10;3IPIOOW/MPzgMzpUzLQPA7kkOg38SP5V9u6ub29A7Dmk1iuQVSn/01ffAAAA//8DAFBLAQItABQA&#10;BgAIAAAAIQC2gziS/gAAAOEBAAATAAAAAAAAAAAAAAAAAAAAAABbQ29udGVudF9UeXBlc10ueG1s&#10;UEsBAi0AFAAGAAgAAAAhADj9If/WAAAAlAEAAAsAAAAAAAAAAAAAAAAALwEAAF9yZWxzLy5yZWxz&#10;UEsBAi0AFAAGAAgAAAAhAB97V3MnAgAASQQAAA4AAAAAAAAAAAAAAAAALgIAAGRycy9lMm9Eb2Mu&#10;eG1sUEsBAi0AFAAGAAgAAAAhAOGweVLbAAAABQEAAA8AAAAAAAAAAAAAAAAAgQQAAGRycy9kb3du&#10;cmV2LnhtbFBLBQYAAAAABAAEAPMAAACJBQAAAAA=&#10;" w14:anchorId="050D41E7">
                <v:textbox>
                  <w:txbxContent>
                    <w:p w:rsidR="00965312" w:rsidP="00965312" w:rsidRDefault="00965312" w14:paraId="61C2583C" w14:textId="77777777">
                      <w:pPr>
                        <w:rPr>
                          <w:rFonts w:cstheme="minorBidi"/>
                          <w:i/>
                          <w:iCs/>
                          <w:color w:val="582655" w:themeColor="text1"/>
                          <w:sz w:val="20"/>
                        </w:rPr>
                      </w:pPr>
                      <w:r w:rsidRPr="00837176">
                        <w:rPr>
                          <w:rFonts w:cstheme="minorBidi"/>
                          <w:i/>
                          <w:iCs/>
                          <w:color w:val="582655" w:themeColor="text1"/>
                          <w:sz w:val="20"/>
                        </w:rPr>
                        <w:t xml:space="preserve">Commentary: </w:t>
                      </w:r>
                    </w:p>
                    <w:p w:rsidRPr="00803C3B" w:rsidR="00965312" w:rsidP="00965312" w:rsidRDefault="00965312" w14:paraId="5A525F08" w14:textId="77777777">
                      <w:pPr>
                        <w:rPr>
                          <w:rFonts w:cstheme="minorBidi"/>
                          <w:i/>
                          <w:iCs/>
                          <w:color w:val="582655" w:themeColor="text1"/>
                          <w:sz w:val="20"/>
                        </w:rPr>
                      </w:pPr>
                      <w:r>
                        <w:rPr>
                          <w:rFonts w:cstheme="minorBidi"/>
                          <w:i/>
                          <w:iCs/>
                          <w:color w:val="582655" w:themeColor="text1"/>
                          <w:sz w:val="20"/>
                        </w:rPr>
                        <w:t>State</w:t>
                      </w:r>
                      <w:r w:rsidRPr="009D6EA9">
                        <w:rPr>
                          <w:rFonts w:cstheme="minorBidi"/>
                          <w:i/>
                          <w:iCs/>
                          <w:color w:val="582655" w:themeColor="text1"/>
                          <w:sz w:val="20"/>
                        </w:rPr>
                        <w:t xml:space="preserve"> and discuss stair construction and supports with reference to the DBH Practice Advisory 13:  Egress Stairs</w:t>
                      </w:r>
                      <w:r>
                        <w:rPr>
                          <w:rFonts w:cstheme="minorBidi"/>
                          <w:i/>
                          <w:iCs/>
                          <w:color w:val="582655" w:themeColor="text1"/>
                          <w:sz w:val="20"/>
                        </w:rPr>
                        <w:t xml:space="preserve">. </w:t>
                      </w:r>
                    </w:p>
                  </w:txbxContent>
                </v:textbox>
                <w10:anchorlock/>
              </v:shape>
            </w:pict>
          </mc:Fallback>
        </mc:AlternateContent>
      </w:r>
    </w:p>
    <w:p w14:paraId="7E44CAFF" w14:textId="709B53A4" w:rsidR="00152841" w:rsidRDefault="00152841" w:rsidP="00874FE8">
      <w:pPr>
        <w:pStyle w:val="Heading2"/>
      </w:pPr>
      <w:bookmarkStart w:id="31" w:name="_Toc220480146"/>
      <w:r w:rsidRPr="00E177C7">
        <w:t>Secondary Structural and Non-structural Elements</w:t>
      </w:r>
      <w:bookmarkEnd w:id="31"/>
    </w:p>
    <w:p w14:paraId="5F5EC20D" w14:textId="758FA0D7" w:rsidR="000417E9" w:rsidRPr="000417E9" w:rsidRDefault="00CE6562" w:rsidP="000417E9">
      <w:pPr>
        <w:pStyle w:val="BodyText"/>
      </w:pPr>
      <w:r>
        <w:fldChar w:fldCharType="begin"/>
      </w:r>
      <w:r>
        <w:instrText xml:space="preserve"> REF _Ref220502547 \h </w:instrText>
      </w:r>
      <w:r>
        <w:fldChar w:fldCharType="separate"/>
      </w:r>
      <w:r>
        <w:t xml:space="preserve">Table </w:t>
      </w:r>
      <w:r>
        <w:rPr>
          <w:noProof/>
        </w:rPr>
        <w:t>6</w:t>
      </w:r>
      <w:r>
        <w:fldChar w:fldCharType="end"/>
      </w:r>
      <w:r w:rsidR="000417E9" w:rsidRPr="005A1214">
        <w:t xml:space="preserve"> provides a summary of the building drifts</w:t>
      </w:r>
    </w:p>
    <w:p w14:paraId="2B404CFD" w14:textId="2ADB086B" w:rsidR="00C51D28" w:rsidRDefault="00C51D28" w:rsidP="00C51D28">
      <w:pPr>
        <w:pStyle w:val="Caption"/>
        <w:keepNext/>
      </w:pPr>
      <w:bookmarkStart w:id="32" w:name="_Ref220502547"/>
      <w:r>
        <w:t xml:space="preserve">Table </w:t>
      </w:r>
      <w:r>
        <w:fldChar w:fldCharType="begin"/>
      </w:r>
      <w:r>
        <w:instrText xml:space="preserve"> SEQ Table \* ARABIC </w:instrText>
      </w:r>
      <w:r>
        <w:fldChar w:fldCharType="separate"/>
      </w:r>
      <w:r w:rsidR="00CE6562">
        <w:rPr>
          <w:noProof/>
        </w:rPr>
        <w:t>6</w:t>
      </w:r>
      <w:r>
        <w:fldChar w:fldCharType="end"/>
      </w:r>
      <w:bookmarkEnd w:id="32"/>
      <w:r>
        <w:t xml:space="preserve">:Secondary Structural and Non-structural Elements </w:t>
      </w:r>
    </w:p>
    <w:tbl>
      <w:tblPr>
        <w:tblW w:w="949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989"/>
        <w:gridCol w:w="3270"/>
        <w:gridCol w:w="3234"/>
      </w:tblGrid>
      <w:tr w:rsidR="00175F12" w:rsidRPr="00752AA1" w14:paraId="43C643E9" w14:textId="77777777" w:rsidTr="0043654C">
        <w:tc>
          <w:tcPr>
            <w:tcW w:w="2989" w:type="dxa"/>
            <w:shd w:val="clear" w:color="auto" w:fill="582655" w:themeFill="text1"/>
          </w:tcPr>
          <w:p w14:paraId="2D791582" w14:textId="77777777" w:rsidR="00175F12" w:rsidRPr="005A1214" w:rsidRDefault="00175F12" w:rsidP="0043654C">
            <w:pPr>
              <w:pStyle w:val="BodyText"/>
              <w:rPr>
                <w:rFonts w:eastAsia="Calibri"/>
                <w:b/>
                <w:bCs/>
              </w:rPr>
            </w:pPr>
            <w:r>
              <w:rPr>
                <w:b/>
                <w:bCs/>
                <w:lang w:val="en-GB"/>
              </w:rPr>
              <w:t>Element</w:t>
            </w:r>
            <w:r w:rsidRPr="005A1214">
              <w:rPr>
                <w:b/>
                <w:bCs/>
                <w:lang w:val="en-GB"/>
              </w:rPr>
              <w:t xml:space="preserve"> </w:t>
            </w:r>
          </w:p>
        </w:tc>
        <w:tc>
          <w:tcPr>
            <w:tcW w:w="3270" w:type="dxa"/>
            <w:shd w:val="clear" w:color="auto" w:fill="582655" w:themeFill="text1"/>
          </w:tcPr>
          <w:p w14:paraId="193AF6F8" w14:textId="77777777" w:rsidR="00175F12" w:rsidRPr="005A1214" w:rsidRDefault="00175F12" w:rsidP="0043654C">
            <w:pPr>
              <w:pStyle w:val="BodyText"/>
              <w:rPr>
                <w:b/>
                <w:bCs/>
                <w:lang w:val="en-GB"/>
              </w:rPr>
            </w:pPr>
            <w:r w:rsidRPr="005A1214">
              <w:rPr>
                <w:b/>
                <w:bCs/>
                <w:lang w:val="en-GB"/>
              </w:rPr>
              <w:t>Description</w:t>
            </w:r>
          </w:p>
        </w:tc>
        <w:tc>
          <w:tcPr>
            <w:tcW w:w="3234" w:type="dxa"/>
            <w:shd w:val="clear" w:color="auto" w:fill="582655" w:themeFill="text1"/>
          </w:tcPr>
          <w:p w14:paraId="06213A4D" w14:textId="77777777" w:rsidR="00175F12" w:rsidRPr="005A1214" w:rsidRDefault="00175F12" w:rsidP="0043654C">
            <w:pPr>
              <w:pStyle w:val="BodyText"/>
              <w:rPr>
                <w:rFonts w:eastAsia="Calibri"/>
                <w:b/>
                <w:bCs/>
              </w:rPr>
            </w:pPr>
            <w:r w:rsidRPr="005A1214">
              <w:rPr>
                <w:rFonts w:eastAsia="Calibri"/>
                <w:b/>
                <w:bCs/>
              </w:rPr>
              <w:t>Comment</w:t>
            </w:r>
          </w:p>
        </w:tc>
      </w:tr>
      <w:tr w:rsidR="00175F12" w:rsidRPr="00752AA1" w14:paraId="3250E1C3" w14:textId="77777777" w:rsidTr="0043654C">
        <w:trPr>
          <w:trHeight w:val="132"/>
        </w:trPr>
        <w:tc>
          <w:tcPr>
            <w:tcW w:w="2989" w:type="dxa"/>
          </w:tcPr>
          <w:p w14:paraId="2828145E" w14:textId="73357666" w:rsidR="00175F12" w:rsidRPr="0016499C" w:rsidRDefault="0016499C" w:rsidP="003A2B26">
            <w:pPr>
              <w:pStyle w:val="BodyText"/>
              <w:rPr>
                <w:rFonts w:eastAsia="Calibri"/>
                <w:highlight w:val="lightGray"/>
              </w:rPr>
            </w:pPr>
            <w:r w:rsidRPr="0016499C">
              <w:rPr>
                <w:rFonts w:eastAsia="Calibri"/>
                <w:highlight w:val="lightGray"/>
              </w:rPr>
              <w:t>&lt;</w:t>
            </w:r>
            <w:r w:rsidR="003A2B26" w:rsidRPr="0016499C">
              <w:rPr>
                <w:rFonts w:eastAsia="Calibri"/>
                <w:highlight w:val="lightGray"/>
              </w:rPr>
              <w:t>Cladding</w:t>
            </w:r>
            <w:r w:rsidRPr="0016499C">
              <w:rPr>
                <w:rFonts w:eastAsia="Calibri"/>
                <w:highlight w:val="lightGray"/>
              </w:rPr>
              <w:t>&gt;</w:t>
            </w:r>
            <w:r w:rsidR="003A2B26" w:rsidRPr="0016499C">
              <w:rPr>
                <w:rFonts w:eastAsia="Calibri"/>
                <w:highlight w:val="lightGray"/>
              </w:rPr>
              <w:t xml:space="preserve"> </w:t>
            </w:r>
          </w:p>
        </w:tc>
        <w:tc>
          <w:tcPr>
            <w:tcW w:w="3270" w:type="dxa"/>
          </w:tcPr>
          <w:p w14:paraId="24A22202" w14:textId="77777777" w:rsidR="00175F12" w:rsidRPr="00C40FD0" w:rsidRDefault="00175F12" w:rsidP="0043654C">
            <w:pPr>
              <w:pStyle w:val="BodyText"/>
              <w:rPr>
                <w:rFonts w:eastAsia="Calibri"/>
                <w:highlight w:val="lightGray"/>
              </w:rPr>
            </w:pPr>
          </w:p>
        </w:tc>
        <w:tc>
          <w:tcPr>
            <w:tcW w:w="3234" w:type="dxa"/>
          </w:tcPr>
          <w:p w14:paraId="7AFF619E" w14:textId="77777777" w:rsidR="00175F12" w:rsidRPr="00752AA1" w:rsidRDefault="00175F12" w:rsidP="0043654C">
            <w:pPr>
              <w:pStyle w:val="BodyText"/>
              <w:rPr>
                <w:rFonts w:eastAsia="Calibri"/>
              </w:rPr>
            </w:pPr>
          </w:p>
        </w:tc>
      </w:tr>
      <w:tr w:rsidR="00175F12" w:rsidRPr="00752AA1" w14:paraId="4830D716" w14:textId="77777777" w:rsidTr="0043654C">
        <w:trPr>
          <w:trHeight w:val="132"/>
        </w:trPr>
        <w:tc>
          <w:tcPr>
            <w:tcW w:w="2989" w:type="dxa"/>
          </w:tcPr>
          <w:p w14:paraId="63F1B6F3" w14:textId="1D596B97" w:rsidR="00175F12" w:rsidRPr="0016499C" w:rsidRDefault="0016499C" w:rsidP="0043654C">
            <w:pPr>
              <w:pStyle w:val="BodyText"/>
              <w:rPr>
                <w:rFonts w:eastAsia="Calibri"/>
                <w:highlight w:val="lightGray"/>
              </w:rPr>
            </w:pPr>
            <w:r w:rsidRPr="0016499C">
              <w:rPr>
                <w:rFonts w:eastAsia="Calibri"/>
                <w:highlight w:val="lightGray"/>
              </w:rPr>
              <w:t>&lt;</w:t>
            </w:r>
            <w:r w:rsidR="004F18F3" w:rsidRPr="0016499C">
              <w:rPr>
                <w:rFonts w:eastAsia="Calibri"/>
                <w:highlight w:val="lightGray"/>
              </w:rPr>
              <w:t>Stairs</w:t>
            </w:r>
            <w:r w:rsidRPr="0016499C">
              <w:rPr>
                <w:rFonts w:eastAsia="Calibri"/>
                <w:highlight w:val="lightGray"/>
              </w:rPr>
              <w:t>&gt;</w:t>
            </w:r>
            <w:r w:rsidR="004F18F3" w:rsidRPr="0016499C">
              <w:rPr>
                <w:rFonts w:eastAsia="Calibri"/>
                <w:highlight w:val="lightGray"/>
              </w:rPr>
              <w:t xml:space="preserve"> </w:t>
            </w:r>
          </w:p>
        </w:tc>
        <w:tc>
          <w:tcPr>
            <w:tcW w:w="3270" w:type="dxa"/>
          </w:tcPr>
          <w:p w14:paraId="4B04828F" w14:textId="77777777" w:rsidR="00175F12" w:rsidRDefault="00175F12" w:rsidP="0043654C">
            <w:pPr>
              <w:pStyle w:val="BodyText"/>
              <w:rPr>
                <w:rFonts w:eastAsia="Calibri"/>
                <w:highlight w:val="lightGray"/>
              </w:rPr>
            </w:pPr>
          </w:p>
        </w:tc>
        <w:tc>
          <w:tcPr>
            <w:tcW w:w="3234" w:type="dxa"/>
          </w:tcPr>
          <w:p w14:paraId="07119293" w14:textId="77777777" w:rsidR="00175F12" w:rsidRPr="00857DCA" w:rsidRDefault="00175F12" w:rsidP="0043654C">
            <w:pPr>
              <w:pStyle w:val="BodyText"/>
              <w:rPr>
                <w:rFonts w:eastAsia="Calibri"/>
                <w:highlight w:val="lightGray"/>
              </w:rPr>
            </w:pPr>
          </w:p>
        </w:tc>
      </w:tr>
      <w:tr w:rsidR="00175F12" w:rsidRPr="00752AA1" w14:paraId="1EA80022" w14:textId="77777777" w:rsidTr="0043654C">
        <w:trPr>
          <w:trHeight w:val="132"/>
        </w:trPr>
        <w:tc>
          <w:tcPr>
            <w:tcW w:w="2989" w:type="dxa"/>
          </w:tcPr>
          <w:p w14:paraId="14B83DFD" w14:textId="1AB7A8C0" w:rsidR="00175F12" w:rsidRPr="0016499C" w:rsidRDefault="0016499C" w:rsidP="0043654C">
            <w:pPr>
              <w:pStyle w:val="BodyText"/>
              <w:rPr>
                <w:rFonts w:eastAsia="Calibri"/>
                <w:highlight w:val="lightGray"/>
              </w:rPr>
            </w:pPr>
            <w:r w:rsidRPr="0016499C">
              <w:rPr>
                <w:rFonts w:eastAsia="Calibri"/>
                <w:highlight w:val="lightGray"/>
              </w:rPr>
              <w:t>&lt;</w:t>
            </w:r>
            <w:r w:rsidR="004F18F3" w:rsidRPr="0016499C">
              <w:rPr>
                <w:rFonts w:eastAsia="Calibri"/>
                <w:highlight w:val="lightGray"/>
              </w:rPr>
              <w:t>Ceilings</w:t>
            </w:r>
            <w:r w:rsidRPr="0016499C">
              <w:rPr>
                <w:rFonts w:eastAsia="Calibri"/>
                <w:highlight w:val="lightGray"/>
              </w:rPr>
              <w:t>&gt;</w:t>
            </w:r>
          </w:p>
        </w:tc>
        <w:tc>
          <w:tcPr>
            <w:tcW w:w="3270" w:type="dxa"/>
          </w:tcPr>
          <w:p w14:paraId="7B2EC1F6" w14:textId="77777777" w:rsidR="00175F12" w:rsidRPr="00C40FD0" w:rsidRDefault="00175F12" w:rsidP="0043654C">
            <w:pPr>
              <w:pStyle w:val="BodyText"/>
              <w:rPr>
                <w:rFonts w:eastAsia="Calibri"/>
                <w:highlight w:val="lightGray"/>
              </w:rPr>
            </w:pPr>
          </w:p>
        </w:tc>
        <w:tc>
          <w:tcPr>
            <w:tcW w:w="3234" w:type="dxa"/>
          </w:tcPr>
          <w:p w14:paraId="4BD3FD44" w14:textId="77777777" w:rsidR="00175F12" w:rsidRPr="00752AA1" w:rsidRDefault="00175F12" w:rsidP="0043654C">
            <w:pPr>
              <w:pStyle w:val="BodyText"/>
              <w:rPr>
                <w:rFonts w:eastAsia="Calibri"/>
              </w:rPr>
            </w:pPr>
          </w:p>
        </w:tc>
      </w:tr>
      <w:tr w:rsidR="00175F12" w:rsidRPr="00752AA1" w14:paraId="52DC662B" w14:textId="77777777" w:rsidTr="0043654C">
        <w:trPr>
          <w:trHeight w:val="70"/>
        </w:trPr>
        <w:tc>
          <w:tcPr>
            <w:tcW w:w="2989" w:type="dxa"/>
          </w:tcPr>
          <w:p w14:paraId="2E19D771" w14:textId="0C5FA856" w:rsidR="00175F12" w:rsidRPr="0016499C" w:rsidRDefault="0016499C" w:rsidP="0043654C">
            <w:pPr>
              <w:pStyle w:val="BodyText"/>
              <w:rPr>
                <w:rFonts w:eastAsia="Calibri"/>
                <w:highlight w:val="lightGray"/>
              </w:rPr>
            </w:pPr>
            <w:r w:rsidRPr="0016499C">
              <w:rPr>
                <w:rFonts w:eastAsia="Calibri"/>
                <w:highlight w:val="lightGray"/>
              </w:rPr>
              <w:t>&lt;</w:t>
            </w:r>
            <w:r w:rsidR="004F18F3" w:rsidRPr="0016499C">
              <w:rPr>
                <w:rFonts w:eastAsia="Calibri"/>
                <w:highlight w:val="lightGray"/>
              </w:rPr>
              <w:t>Services</w:t>
            </w:r>
            <w:r w:rsidRPr="0016499C">
              <w:rPr>
                <w:rFonts w:eastAsia="Calibri"/>
                <w:highlight w:val="lightGray"/>
              </w:rPr>
              <w:t xml:space="preserve">/Plant&gt; </w:t>
            </w:r>
          </w:p>
        </w:tc>
        <w:tc>
          <w:tcPr>
            <w:tcW w:w="3270" w:type="dxa"/>
          </w:tcPr>
          <w:p w14:paraId="306AE1A5" w14:textId="77777777" w:rsidR="00175F12" w:rsidRPr="00752AA1" w:rsidRDefault="00175F12" w:rsidP="0043654C">
            <w:pPr>
              <w:pStyle w:val="BodyText"/>
              <w:rPr>
                <w:rFonts w:eastAsia="Calibri"/>
              </w:rPr>
            </w:pPr>
          </w:p>
        </w:tc>
        <w:tc>
          <w:tcPr>
            <w:tcW w:w="3234" w:type="dxa"/>
          </w:tcPr>
          <w:p w14:paraId="0F5F3762" w14:textId="77777777" w:rsidR="00175F12" w:rsidRPr="009B0659" w:rsidRDefault="00175F12" w:rsidP="0043654C">
            <w:pPr>
              <w:pStyle w:val="BodyText"/>
              <w:rPr>
                <w:rFonts w:eastAsia="Calibri"/>
                <w:highlight w:val="lightGray"/>
              </w:rPr>
            </w:pPr>
          </w:p>
        </w:tc>
      </w:tr>
      <w:tr w:rsidR="00175F12" w:rsidRPr="00752AA1" w14:paraId="6874E4BF" w14:textId="77777777" w:rsidTr="0043654C">
        <w:trPr>
          <w:trHeight w:val="77"/>
        </w:trPr>
        <w:tc>
          <w:tcPr>
            <w:tcW w:w="2989" w:type="dxa"/>
          </w:tcPr>
          <w:p w14:paraId="6C4868F8" w14:textId="70FCC66E" w:rsidR="00175F12" w:rsidRPr="0016499C" w:rsidRDefault="0016499C" w:rsidP="0043654C">
            <w:pPr>
              <w:pStyle w:val="BodyText"/>
              <w:rPr>
                <w:rFonts w:eastAsia="Calibri"/>
                <w:highlight w:val="lightGray"/>
              </w:rPr>
            </w:pPr>
            <w:r w:rsidRPr="0016499C">
              <w:rPr>
                <w:rFonts w:eastAsia="Calibri"/>
                <w:highlight w:val="lightGray"/>
              </w:rPr>
              <w:t>&lt;</w:t>
            </w:r>
            <w:r w:rsidR="004F18F3" w:rsidRPr="0016499C">
              <w:rPr>
                <w:rFonts w:eastAsia="Calibri"/>
                <w:highlight w:val="lightGray"/>
              </w:rPr>
              <w:t>Appendages/Signs</w:t>
            </w:r>
            <w:r w:rsidRPr="0016499C">
              <w:rPr>
                <w:rFonts w:eastAsia="Calibri"/>
                <w:highlight w:val="lightGray"/>
              </w:rPr>
              <w:t>&gt;</w:t>
            </w:r>
          </w:p>
        </w:tc>
        <w:tc>
          <w:tcPr>
            <w:tcW w:w="3270" w:type="dxa"/>
          </w:tcPr>
          <w:p w14:paraId="30EFDAC5" w14:textId="77777777" w:rsidR="00175F12" w:rsidRPr="00752AA1" w:rsidRDefault="00175F12" w:rsidP="0043654C">
            <w:pPr>
              <w:pStyle w:val="BodyText"/>
              <w:rPr>
                <w:rFonts w:eastAsia="Calibri"/>
              </w:rPr>
            </w:pPr>
          </w:p>
        </w:tc>
        <w:tc>
          <w:tcPr>
            <w:tcW w:w="3234" w:type="dxa"/>
          </w:tcPr>
          <w:p w14:paraId="7CA887F6" w14:textId="77777777" w:rsidR="00175F12" w:rsidRPr="00752AA1" w:rsidRDefault="00175F12" w:rsidP="0043654C">
            <w:pPr>
              <w:pStyle w:val="BodyText"/>
              <w:rPr>
                <w:rFonts w:eastAsia="Calibri"/>
              </w:rPr>
            </w:pPr>
          </w:p>
        </w:tc>
      </w:tr>
      <w:tr w:rsidR="00175F12" w:rsidRPr="00752AA1" w14:paraId="2A8E0413" w14:textId="77777777" w:rsidTr="0043654C">
        <w:trPr>
          <w:trHeight w:val="77"/>
        </w:trPr>
        <w:tc>
          <w:tcPr>
            <w:tcW w:w="2989" w:type="dxa"/>
          </w:tcPr>
          <w:p w14:paraId="6778614E" w14:textId="2669109A" w:rsidR="00175F12" w:rsidRPr="0016499C" w:rsidRDefault="0016499C" w:rsidP="0043654C">
            <w:pPr>
              <w:pStyle w:val="BodyText"/>
              <w:rPr>
                <w:rFonts w:eastAsia="Calibri"/>
                <w:highlight w:val="lightGray"/>
              </w:rPr>
            </w:pPr>
            <w:r w:rsidRPr="0016499C">
              <w:rPr>
                <w:rFonts w:eastAsia="Calibri"/>
                <w:highlight w:val="lightGray"/>
              </w:rPr>
              <w:t>&lt;xx&gt;</w:t>
            </w:r>
          </w:p>
        </w:tc>
        <w:tc>
          <w:tcPr>
            <w:tcW w:w="3270" w:type="dxa"/>
          </w:tcPr>
          <w:p w14:paraId="1039D916" w14:textId="77777777" w:rsidR="00175F12" w:rsidRPr="0041201E" w:rsidRDefault="00175F12" w:rsidP="0043654C">
            <w:pPr>
              <w:pStyle w:val="BodyText"/>
              <w:rPr>
                <w:rFonts w:eastAsia="Calibri"/>
                <w:highlight w:val="lightGray"/>
              </w:rPr>
            </w:pPr>
          </w:p>
        </w:tc>
        <w:tc>
          <w:tcPr>
            <w:tcW w:w="3234" w:type="dxa"/>
          </w:tcPr>
          <w:p w14:paraId="1649DC1D" w14:textId="77777777" w:rsidR="00175F12" w:rsidRPr="00752AA1" w:rsidRDefault="00175F12" w:rsidP="0043654C">
            <w:pPr>
              <w:pStyle w:val="BodyText"/>
              <w:rPr>
                <w:rFonts w:eastAsia="Calibri"/>
              </w:rPr>
            </w:pPr>
          </w:p>
        </w:tc>
      </w:tr>
    </w:tbl>
    <w:p w14:paraId="6F0BA9AC" w14:textId="77777777" w:rsidR="00175F12" w:rsidRPr="00175F12" w:rsidRDefault="00175F12" w:rsidP="00175F12">
      <w:pPr>
        <w:pStyle w:val="BodyText"/>
      </w:pPr>
    </w:p>
    <w:p w14:paraId="240DB2B3" w14:textId="2D622446" w:rsidR="00152841" w:rsidRPr="00152841" w:rsidRDefault="00965312" w:rsidP="00152841">
      <w:pPr>
        <w:pStyle w:val="BodyText"/>
      </w:pPr>
      <w:r w:rsidRPr="00CA51F9">
        <w:rPr>
          <w:rFonts w:eastAsia="Times New Roman" w:cs="Arial"/>
          <w:noProof/>
          <w:color w:val="000000"/>
          <w:highlight w:val="lightGray"/>
          <w:lang w:val="en-US" w:eastAsia="en-NZ"/>
        </w:rPr>
        <mc:AlternateContent>
          <mc:Choice Requires="wps">
            <w:drawing>
              <wp:inline distT="0" distB="0" distL="0" distR="0" wp14:anchorId="6D85EAAD" wp14:editId="00CF7B30">
                <wp:extent cx="5940000" cy="2363638"/>
                <wp:effectExtent l="0" t="0" r="22860" b="17780"/>
                <wp:docPr id="2108142301"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940000" cy="2363638"/>
                        </a:xfrm>
                        <a:prstGeom prst="rect">
                          <a:avLst/>
                        </a:prstGeom>
                        <a:solidFill>
                          <a:schemeClr val="bg1">
                            <a:lumMod val="95000"/>
                          </a:schemeClr>
                        </a:solidFill>
                        <a:ln w="9525">
                          <a:solidFill>
                            <a:schemeClr val="tx1"/>
                          </a:solidFill>
                          <a:miter lim="800000"/>
                          <a:headEnd/>
                          <a:tailEnd/>
                        </a:ln>
                      </wps:spPr>
                      <wps:txbx>
                        <w:txbxContent>
                          <w:p w14:paraId="3DC95044" w14:textId="77777777" w:rsidR="00965312" w:rsidRDefault="00965312" w:rsidP="00965312">
                            <w:pPr>
                              <w:rPr>
                                <w:rFonts w:cstheme="minorBidi"/>
                                <w:i/>
                                <w:iCs/>
                                <w:color w:val="582655" w:themeColor="text1"/>
                                <w:sz w:val="20"/>
                              </w:rPr>
                            </w:pPr>
                            <w:r w:rsidRPr="00837176">
                              <w:rPr>
                                <w:rFonts w:cstheme="minorBidi"/>
                                <w:i/>
                                <w:iCs/>
                                <w:color w:val="582655" w:themeColor="text1"/>
                                <w:sz w:val="20"/>
                              </w:rPr>
                              <w:t xml:space="preserve">Commentary: </w:t>
                            </w:r>
                          </w:p>
                          <w:p w14:paraId="6F19070F" w14:textId="77777777" w:rsidR="00965312" w:rsidRDefault="00965312" w:rsidP="00965312">
                            <w:pPr>
                              <w:rPr>
                                <w:rFonts w:cstheme="minorBidi"/>
                                <w:i/>
                                <w:iCs/>
                                <w:color w:val="582655" w:themeColor="text1"/>
                                <w:sz w:val="20"/>
                              </w:rPr>
                            </w:pPr>
                            <w:r w:rsidRPr="009D6EA9">
                              <w:rPr>
                                <w:rFonts w:cstheme="minorBidi"/>
                                <w:i/>
                                <w:iCs/>
                                <w:color w:val="582655" w:themeColor="text1"/>
                                <w:sz w:val="20"/>
                              </w:rPr>
                              <w:t>Describe the Secondary Structural and Non-structural (SNSS) elements that have been included within this assessment, and their scores (with reference to Tables A4.1 and A4.2 of the Engineering Assessment Guidelines).</w:t>
                            </w:r>
                          </w:p>
                          <w:p w14:paraId="2E30B9CB" w14:textId="77777777" w:rsidR="00965312" w:rsidRPr="009D6EA9" w:rsidRDefault="00965312" w:rsidP="00965312">
                            <w:pPr>
                              <w:rPr>
                                <w:rFonts w:cstheme="minorBidi"/>
                                <w:i/>
                                <w:iCs/>
                                <w:color w:val="582655" w:themeColor="text1"/>
                                <w:sz w:val="20"/>
                              </w:rPr>
                            </w:pPr>
                            <w:r w:rsidRPr="009D6EA9">
                              <w:rPr>
                                <w:rFonts w:cstheme="minorBidi"/>
                                <w:i/>
                                <w:iCs/>
                                <w:color w:val="582655" w:themeColor="text1"/>
                                <w:sz w:val="20"/>
                              </w:rPr>
                              <w:t>In addition, provide comment on any of the following aspects:</w:t>
                            </w:r>
                          </w:p>
                          <w:p w14:paraId="1E547797" w14:textId="77777777" w:rsidR="00965312" w:rsidRPr="009D6EA9" w:rsidRDefault="00965312" w:rsidP="00965312">
                            <w:pPr>
                              <w:pStyle w:val="MoEBulletedList"/>
                              <w:rPr>
                                <w:i/>
                                <w:iCs/>
                                <w:color w:val="582655" w:themeColor="text1"/>
                                <w:szCs w:val="20"/>
                              </w:rPr>
                            </w:pPr>
                            <w:r w:rsidRPr="009D6EA9">
                              <w:rPr>
                                <w:i/>
                                <w:iCs/>
                                <w:color w:val="582655" w:themeColor="text1"/>
                                <w:szCs w:val="20"/>
                              </w:rPr>
                              <w:t>heavy façade elements</w:t>
                            </w:r>
                          </w:p>
                          <w:p w14:paraId="297CA357" w14:textId="77777777" w:rsidR="00965312" w:rsidRPr="009D6EA9" w:rsidRDefault="00965312" w:rsidP="00965312">
                            <w:pPr>
                              <w:pStyle w:val="MoEBulletedList"/>
                              <w:rPr>
                                <w:i/>
                                <w:iCs/>
                                <w:color w:val="582655" w:themeColor="text1"/>
                                <w:szCs w:val="20"/>
                              </w:rPr>
                            </w:pPr>
                            <w:r w:rsidRPr="009D6EA9">
                              <w:rPr>
                                <w:i/>
                                <w:iCs/>
                                <w:color w:val="582655" w:themeColor="text1"/>
                                <w:szCs w:val="20"/>
                              </w:rPr>
                              <w:t>heavy light fittings (individual light fittings of greater than 5kg in weight that are not fixed directly to framing)</w:t>
                            </w:r>
                          </w:p>
                          <w:p w14:paraId="2D92FF06" w14:textId="77777777" w:rsidR="00965312" w:rsidRPr="009D6EA9" w:rsidRDefault="00965312" w:rsidP="00965312">
                            <w:pPr>
                              <w:pStyle w:val="MoEBulletedList"/>
                              <w:rPr>
                                <w:i/>
                                <w:iCs/>
                                <w:color w:val="582655" w:themeColor="text1"/>
                                <w:szCs w:val="20"/>
                              </w:rPr>
                            </w:pPr>
                            <w:r w:rsidRPr="009D6EA9">
                              <w:rPr>
                                <w:i/>
                                <w:iCs/>
                                <w:color w:val="582655" w:themeColor="text1"/>
                                <w:szCs w:val="20"/>
                              </w:rPr>
                              <w:t>heavy heating units</w:t>
                            </w:r>
                          </w:p>
                          <w:p w14:paraId="7B4E486A" w14:textId="77777777" w:rsidR="00965312" w:rsidRPr="009D6EA9" w:rsidRDefault="00965312" w:rsidP="00965312">
                            <w:pPr>
                              <w:pStyle w:val="MoEBulletedList"/>
                              <w:rPr>
                                <w:i/>
                                <w:iCs/>
                                <w:color w:val="582655" w:themeColor="text1"/>
                                <w:szCs w:val="20"/>
                              </w:rPr>
                            </w:pPr>
                            <w:r w:rsidRPr="009D6EA9">
                              <w:rPr>
                                <w:i/>
                                <w:iCs/>
                                <w:color w:val="582655" w:themeColor="text1"/>
                                <w:szCs w:val="20"/>
                              </w:rPr>
                              <w:t>other unsecured heavy fixtures or furniture or overhead items</w:t>
                            </w:r>
                          </w:p>
                          <w:p w14:paraId="053D1667" w14:textId="77777777" w:rsidR="00965312" w:rsidRPr="009D6EA9" w:rsidRDefault="00965312" w:rsidP="00965312">
                            <w:pPr>
                              <w:pStyle w:val="MoEBulletedList"/>
                              <w:rPr>
                                <w:i/>
                                <w:iCs/>
                                <w:color w:val="582655" w:themeColor="text1"/>
                                <w:szCs w:val="20"/>
                              </w:rPr>
                            </w:pPr>
                            <w:r w:rsidRPr="009D6EA9">
                              <w:rPr>
                                <w:i/>
                                <w:iCs/>
                                <w:color w:val="582655" w:themeColor="text1"/>
                                <w:szCs w:val="20"/>
                              </w:rPr>
                              <w:t>portions of buildings that interface with other buildings</w:t>
                            </w:r>
                          </w:p>
                        </w:txbxContent>
                      </wps:txbx>
                      <wps:bodyPr rot="0" vert="horz" wrap="square" lIns="91440" tIns="45720" rIns="91440" bIns="45720" anchor="t" anchorCtr="0">
                        <a:noAutofit/>
                      </wps:bodyPr>
                    </wps:wsp>
                  </a:graphicData>
                </a:graphic>
              </wp:inline>
            </w:drawing>
          </mc:Choice>
          <mc:Fallback xmlns:a="http://schemas.openxmlformats.org/drawingml/2006/main">
            <w:pict w14:anchorId="29B3B9F0">
              <v:shape id="_x0000_s1045" style="width:467.7pt;height:186.1pt;visibility:visible;mso-wrap-style:square;mso-left-percent:-10001;mso-top-percent:-10001;mso-position-horizontal:absolute;mso-position-horizontal-relative:char;mso-position-vertical:absolute;mso-position-vertical-relative:line;mso-left-percent:-10001;mso-top-percent:-10001;v-text-anchor:top" fillcolor="#f2f2f2 [3052]" strokecolor="#582655 [3213]"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zsxNhJwIAAEoEAAAOAAAAZHJzL2Uyb0RvYy54bWysVNuO0zAQfUfiHyy/07SlXdqo6Wrpsghp&#10;uUgLH+DYTmNhe4ztNilfz9jJdssi8YBIJMvjcc7MOTOTzXVvNDlKHxTYis4mU0qk5SCU3Vf029e7&#10;VytKQmRWMA1WVvQkA73evnyx6Vwp59CCFtITBLGh7FxF2xhdWRSBt9KwMAEnLTob8IZFNP2+EJ51&#10;iG50MZ9Or4oOvHAeuAwBT28HJ91m/KaRPH5umiAj0RXF3GJefV7rtBbbDSv3nrlW8TEN9g9ZGKYs&#10;Bj1D3bLIyMGrP6CM4h4CNHHCwRTQNIrLzAHZzKbP2Dy0zMnMBcUJ7ixT+H+w/NPxwX3xJPZvoccC&#10;ZhLB3QP/HoiFXcvsXt54D10rmcDAsyRZ0blQjp8mqUMZEkjdfQSBRWaHCBmob7xJqiBPguhYgNNZ&#10;dNlHwvFwuV5M8aGEo2/++grfVY7BysfPnQ/xvQRD0qaiHqua4dnxPsSUDisfr6RoAbQSd0rrbKRO&#10;kjvtyZFhD9T7gaI+GMx1OFsvU/wBJzdeup5Rf0PSlnQVXS/ny0Gkv0SJ/SDTs1yMitjsWpmKrhLn&#10;sf2Ssu+syK0YmdLDHklpO0qd1B10jn3dEyVQqRwhSV+DOKH4HobmxmHETQv+JyUdNnZFw48D85IS&#10;/cFiAdezxSJNQjYWyzdzNPylp770MMsRqqKRkmG7i3l6krQWbrDQjcoleMpkzBkbNms4DleaiEs7&#10;33r6BWx/AQAA//8DAFBLAwQUAAYACAAAACEA5VKzq9sAAAAFAQAADwAAAGRycy9kb3ducmV2Lnht&#10;bEyPwU7DMBBE70j8g7VIXBB1SCnQkE0FlThyaEGIo2tvk4h4HWwnTf8ew4VeVhrNaOZtuZpsJ0by&#10;oXWMcDPLQBBrZ1quEd7fXq4fQISo2KjOMSEcKcCqOj8rVWHcgTc0bmMtUgmHQiE0MfaFlEE3ZFWY&#10;uZ44eXvnrYpJ+loarw6p3HYyz7I7aVXLaaFRPa0b0l/bwSKYDz8dzVrbz1F/98Pz1fjqM4l4eTE9&#10;PYKINMX/MPziJ3SoEtPODWyC6BDSI/HvJm85X9yC2CHM7/McZFXKU/rqBwAA//8DAFBLAQItABQA&#10;BgAIAAAAIQC2gziS/gAAAOEBAAATAAAAAAAAAAAAAAAAAAAAAABbQ29udGVudF9UeXBlc10ueG1s&#10;UEsBAi0AFAAGAAgAAAAhADj9If/WAAAAlAEAAAsAAAAAAAAAAAAAAAAALwEAAF9yZWxzLy5yZWxz&#10;UEsBAi0AFAAGAAgAAAAhAPOzE2EnAgAASgQAAA4AAAAAAAAAAAAAAAAALgIAAGRycy9lMm9Eb2Mu&#10;eG1sUEsBAi0AFAAGAAgAAAAhAOVSs6vbAAAABQEAAA8AAAAAAAAAAAAAAAAAgQQAAGRycy9kb3du&#10;cmV2LnhtbFBLBQYAAAAABAAEAPMAAACJBQAAAAA=&#10;" w14:anchorId="6D85EAAD">
                <v:textbox>
                  <w:txbxContent>
                    <w:p w:rsidR="00965312" w:rsidP="00965312" w:rsidRDefault="00965312" w14:paraId="2FA9CB2B" w14:textId="77777777">
                      <w:pPr>
                        <w:rPr>
                          <w:rFonts w:cstheme="minorBidi"/>
                          <w:i/>
                          <w:iCs/>
                          <w:color w:val="582655" w:themeColor="text1"/>
                          <w:sz w:val="20"/>
                        </w:rPr>
                      </w:pPr>
                      <w:r w:rsidRPr="00837176">
                        <w:rPr>
                          <w:rFonts w:cstheme="minorBidi"/>
                          <w:i/>
                          <w:iCs/>
                          <w:color w:val="582655" w:themeColor="text1"/>
                          <w:sz w:val="20"/>
                        </w:rPr>
                        <w:t xml:space="preserve">Commentary: </w:t>
                      </w:r>
                    </w:p>
                    <w:p w:rsidR="00965312" w:rsidP="00965312" w:rsidRDefault="00965312" w14:paraId="7E8B5469" w14:textId="77777777">
                      <w:pPr>
                        <w:rPr>
                          <w:rFonts w:cstheme="minorBidi"/>
                          <w:i/>
                          <w:iCs/>
                          <w:color w:val="582655" w:themeColor="text1"/>
                          <w:sz w:val="20"/>
                        </w:rPr>
                      </w:pPr>
                      <w:r w:rsidRPr="009D6EA9">
                        <w:rPr>
                          <w:rFonts w:cstheme="minorBidi"/>
                          <w:i/>
                          <w:iCs/>
                          <w:color w:val="582655" w:themeColor="text1"/>
                          <w:sz w:val="20"/>
                        </w:rPr>
                        <w:t>Describe the Secondary Structural and Non-structural (SNSS) elements that have been included within this assessment, and their scores (with reference to Tables A4.1 and A4.2 of the Engineering Assessment Guidelines).</w:t>
                      </w:r>
                    </w:p>
                    <w:p w:rsidRPr="009D6EA9" w:rsidR="00965312" w:rsidP="00965312" w:rsidRDefault="00965312" w14:paraId="05998A89" w14:textId="77777777">
                      <w:pPr>
                        <w:rPr>
                          <w:rFonts w:cstheme="minorBidi"/>
                          <w:i/>
                          <w:iCs/>
                          <w:color w:val="582655" w:themeColor="text1"/>
                          <w:sz w:val="20"/>
                        </w:rPr>
                      </w:pPr>
                      <w:r w:rsidRPr="009D6EA9">
                        <w:rPr>
                          <w:rFonts w:cstheme="minorBidi"/>
                          <w:i/>
                          <w:iCs/>
                          <w:color w:val="582655" w:themeColor="text1"/>
                          <w:sz w:val="20"/>
                        </w:rPr>
                        <w:t>In addition, provide comment on any of the following aspects:</w:t>
                      </w:r>
                    </w:p>
                    <w:p w:rsidRPr="009D6EA9" w:rsidR="00965312" w:rsidP="00965312" w:rsidRDefault="00965312" w14:paraId="62D18A18" w14:textId="77777777">
                      <w:pPr>
                        <w:pStyle w:val="MoEBulletedList"/>
                        <w:rPr>
                          <w:i/>
                          <w:iCs/>
                          <w:color w:val="582655" w:themeColor="text1"/>
                          <w:szCs w:val="20"/>
                        </w:rPr>
                      </w:pPr>
                      <w:r w:rsidRPr="009D6EA9">
                        <w:rPr>
                          <w:i/>
                          <w:iCs/>
                          <w:color w:val="582655" w:themeColor="text1"/>
                          <w:szCs w:val="20"/>
                        </w:rPr>
                        <w:t>heavy façade elements</w:t>
                      </w:r>
                    </w:p>
                    <w:p w:rsidRPr="009D6EA9" w:rsidR="00965312" w:rsidP="00965312" w:rsidRDefault="00965312" w14:paraId="452E8FF2" w14:textId="77777777">
                      <w:pPr>
                        <w:pStyle w:val="MoEBulletedList"/>
                        <w:rPr>
                          <w:i/>
                          <w:iCs/>
                          <w:color w:val="582655" w:themeColor="text1"/>
                          <w:szCs w:val="20"/>
                        </w:rPr>
                      </w:pPr>
                      <w:r w:rsidRPr="009D6EA9">
                        <w:rPr>
                          <w:i/>
                          <w:iCs/>
                          <w:color w:val="582655" w:themeColor="text1"/>
                          <w:szCs w:val="20"/>
                        </w:rPr>
                        <w:t>heavy light fittings (individual light fittings of greater than 5kg in weight that are not fixed directly to framing)</w:t>
                      </w:r>
                    </w:p>
                    <w:p w:rsidRPr="009D6EA9" w:rsidR="00965312" w:rsidP="00965312" w:rsidRDefault="00965312" w14:paraId="0EC17D04" w14:textId="77777777">
                      <w:pPr>
                        <w:pStyle w:val="MoEBulletedList"/>
                        <w:rPr>
                          <w:i/>
                          <w:iCs/>
                          <w:color w:val="582655" w:themeColor="text1"/>
                          <w:szCs w:val="20"/>
                        </w:rPr>
                      </w:pPr>
                      <w:r w:rsidRPr="009D6EA9">
                        <w:rPr>
                          <w:i/>
                          <w:iCs/>
                          <w:color w:val="582655" w:themeColor="text1"/>
                          <w:szCs w:val="20"/>
                        </w:rPr>
                        <w:t>heavy heating units</w:t>
                      </w:r>
                    </w:p>
                    <w:p w:rsidRPr="009D6EA9" w:rsidR="00965312" w:rsidP="00965312" w:rsidRDefault="00965312" w14:paraId="5E0B553F" w14:textId="77777777">
                      <w:pPr>
                        <w:pStyle w:val="MoEBulletedList"/>
                        <w:rPr>
                          <w:i/>
                          <w:iCs/>
                          <w:color w:val="582655" w:themeColor="text1"/>
                          <w:szCs w:val="20"/>
                        </w:rPr>
                      </w:pPr>
                      <w:r w:rsidRPr="009D6EA9">
                        <w:rPr>
                          <w:i/>
                          <w:iCs/>
                          <w:color w:val="582655" w:themeColor="text1"/>
                          <w:szCs w:val="20"/>
                        </w:rPr>
                        <w:t>other unsecured heavy fixtures or furniture or overhead items</w:t>
                      </w:r>
                    </w:p>
                    <w:p w:rsidRPr="009D6EA9" w:rsidR="00965312" w:rsidP="00965312" w:rsidRDefault="00965312" w14:paraId="493C94B5" w14:textId="77777777">
                      <w:pPr>
                        <w:pStyle w:val="MoEBulletedList"/>
                        <w:rPr>
                          <w:i/>
                          <w:iCs/>
                          <w:color w:val="582655" w:themeColor="text1"/>
                          <w:szCs w:val="20"/>
                        </w:rPr>
                      </w:pPr>
                      <w:r w:rsidRPr="009D6EA9">
                        <w:rPr>
                          <w:i/>
                          <w:iCs/>
                          <w:color w:val="582655" w:themeColor="text1"/>
                          <w:szCs w:val="20"/>
                        </w:rPr>
                        <w:t>portions of buildings that interface with other buildings</w:t>
                      </w:r>
                    </w:p>
                  </w:txbxContent>
                </v:textbox>
                <w10:anchorlock/>
              </v:shape>
            </w:pict>
          </mc:Fallback>
        </mc:AlternateContent>
      </w:r>
    </w:p>
    <w:p w14:paraId="555FC47A" w14:textId="77777777" w:rsidR="00874FE8" w:rsidRDefault="00874FE8" w:rsidP="000315D5">
      <w:pPr>
        <w:pStyle w:val="Heading1"/>
      </w:pPr>
      <w:bookmarkStart w:id="33" w:name="_Ref213352350"/>
      <w:bookmarkStart w:id="34" w:name="_Toc220480147"/>
      <w:r>
        <w:lastRenderedPageBreak/>
        <w:t>Seismic Strengthening Considerations</w:t>
      </w:r>
      <w:bookmarkEnd w:id="33"/>
      <w:bookmarkEnd w:id="34"/>
    </w:p>
    <w:p w14:paraId="75FFAFDE" w14:textId="77777777" w:rsidR="00874FE8" w:rsidRDefault="00874FE8" w:rsidP="005A1214">
      <w:pPr>
        <w:pStyle w:val="BodyText"/>
      </w:pPr>
      <w:r>
        <w:t>To improve the seismic strength and resilience for the building, the following improvements are recommended:</w:t>
      </w:r>
    </w:p>
    <w:p w14:paraId="2A13138B" w14:textId="0A4653EF" w:rsidR="009D6EA9" w:rsidRPr="005A1214" w:rsidRDefault="009D6EA9" w:rsidP="005A1214">
      <w:pPr>
        <w:pStyle w:val="MoEBulletedList"/>
      </w:pPr>
      <w:r w:rsidRPr="00CB7541">
        <w:rPr>
          <w:highlight w:val="lightGray"/>
        </w:rPr>
        <w:t>&lt;xx&gt;</w:t>
      </w:r>
    </w:p>
    <w:p w14:paraId="676A6109" w14:textId="65B5D566" w:rsidR="009D6EA9" w:rsidRPr="009D6EA9" w:rsidRDefault="009D6EA9" w:rsidP="009D6EA9">
      <w:pPr>
        <w:pStyle w:val="MoEBulletedList"/>
        <w:numPr>
          <w:ilvl w:val="0"/>
          <w:numId w:val="0"/>
        </w:numPr>
      </w:pPr>
      <w:r w:rsidRPr="00CA51F9">
        <w:rPr>
          <w:rFonts w:eastAsia="Times New Roman" w:cs="Arial"/>
          <w:noProof/>
          <w:color w:val="000000"/>
          <w:highlight w:val="lightGray"/>
          <w:lang w:val="en-US" w:eastAsia="en-NZ"/>
        </w:rPr>
        <mc:AlternateContent>
          <mc:Choice Requires="wps">
            <w:drawing>
              <wp:inline distT="0" distB="0" distL="0" distR="0" wp14:anchorId="0BC898E1" wp14:editId="39FB558A">
                <wp:extent cx="6038215" cy="2458528"/>
                <wp:effectExtent l="0" t="0" r="19685" b="18415"/>
                <wp:docPr id="175205398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a:xfrm>
                          <a:off x="0" y="0"/>
                          <a:ext cx="6038215" cy="2458528"/>
                        </a:xfrm>
                        <a:prstGeom prst="rect">
                          <a:avLst/>
                        </a:prstGeom>
                        <a:solidFill>
                          <a:schemeClr val="bg1">
                            <a:lumMod val="95000"/>
                          </a:schemeClr>
                        </a:solidFill>
                        <a:ln w="9525">
                          <a:solidFill>
                            <a:schemeClr val="tx1"/>
                          </a:solidFill>
                          <a:miter/>
                        </a:ln>
                      </wps:spPr>
                      <wps:txbx>
                        <w:txbxContent>
                          <w:p w14:paraId="4A3A6215" w14:textId="77777777" w:rsidR="003E5C4C" w:rsidRDefault="003E5C4C">
                            <w:pPr>
                              <w:spacing w:line="276" w:lineRule="auto"/>
                              <w:rPr>
                                <w:rFonts w:cs="Arial"/>
                                <w:i/>
                                <w:iCs/>
                                <w:color w:val="582655"/>
                                <w:sz w:val="20"/>
                              </w:rPr>
                            </w:pPr>
                            <w:r>
                              <w:rPr>
                                <w:rFonts w:cs="Arial"/>
                                <w:i/>
                                <w:iCs/>
                                <w:color w:val="582655"/>
                                <w:sz w:val="20"/>
                              </w:rPr>
                              <w:t xml:space="preserve">Commentary: </w:t>
                            </w:r>
                          </w:p>
                          <w:p w14:paraId="3CD19F9D" w14:textId="7FAF0E91" w:rsidR="003E5C4C" w:rsidRDefault="00562639">
                            <w:pPr>
                              <w:spacing w:line="276" w:lineRule="auto"/>
                              <w:rPr>
                                <w:rFonts w:cs="Arial"/>
                                <w:i/>
                                <w:iCs/>
                                <w:color w:val="582655"/>
                                <w:sz w:val="20"/>
                              </w:rPr>
                            </w:pPr>
                            <w:r w:rsidRPr="00562639">
                              <w:rPr>
                                <w:rFonts w:cs="Arial"/>
                                <w:i/>
                                <w:iCs/>
                                <w:color w:val="582655"/>
                                <w:sz w:val="20"/>
                              </w:rPr>
                              <w:t>Provide recommendations for seismic improvements that could be undertaken to improve the buildings seismic performance</w:t>
                            </w:r>
                            <w:r w:rsidR="0036361F">
                              <w:rPr>
                                <w:rFonts w:cs="Arial"/>
                                <w:i/>
                                <w:iCs/>
                                <w:color w:val="582655"/>
                                <w:sz w:val="20"/>
                              </w:rPr>
                              <w:t>. To support informed decision-making, a range of upgrades shall be explored and document</w:t>
                            </w:r>
                            <w:r w:rsidR="000313C5">
                              <w:rPr>
                                <w:rFonts w:cs="Arial"/>
                                <w:i/>
                                <w:iCs/>
                                <w:color w:val="582655"/>
                                <w:sz w:val="20"/>
                              </w:rPr>
                              <w:t xml:space="preserve">. These options should include: </w:t>
                            </w:r>
                          </w:p>
                          <w:p w14:paraId="0BC96F6A" w14:textId="26AE43B8" w:rsidR="000313C5" w:rsidRPr="000313C5" w:rsidRDefault="000313C5" w:rsidP="004349CD">
                            <w:pPr>
                              <w:pStyle w:val="ListParagraph"/>
                              <w:numPr>
                                <w:ilvl w:val="0"/>
                                <w:numId w:val="5"/>
                              </w:numPr>
                              <w:spacing w:line="276" w:lineRule="auto"/>
                              <w:rPr>
                                <w:rFonts w:ascii="Arial" w:eastAsiaTheme="minorHAnsi" w:hAnsi="Arial" w:cs="Arial"/>
                                <w:i/>
                                <w:iCs/>
                                <w:color w:val="582655"/>
                                <w:sz w:val="20"/>
                                <w:szCs w:val="20"/>
                              </w:rPr>
                            </w:pPr>
                            <w:r w:rsidRPr="000313C5">
                              <w:rPr>
                                <w:rFonts w:ascii="Arial" w:eastAsiaTheme="minorHAnsi" w:hAnsi="Arial" w:cs="Arial"/>
                                <w:i/>
                                <w:iCs/>
                                <w:color w:val="582655"/>
                                <w:sz w:val="20"/>
                                <w:szCs w:val="20"/>
                              </w:rPr>
                              <w:t>The scope, s</w:t>
                            </w:r>
                            <w:r w:rsidR="00361FB5">
                              <w:rPr>
                                <w:rFonts w:ascii="Arial" w:eastAsiaTheme="minorHAnsi" w:hAnsi="Arial" w:cs="Arial"/>
                                <w:i/>
                                <w:iCs/>
                                <w:color w:val="582655"/>
                                <w:sz w:val="20"/>
                                <w:szCs w:val="20"/>
                              </w:rPr>
                              <w:t>c</w:t>
                            </w:r>
                            <w:r w:rsidRPr="000313C5">
                              <w:rPr>
                                <w:rFonts w:ascii="Arial" w:eastAsiaTheme="minorHAnsi" w:hAnsi="Arial" w:cs="Arial"/>
                                <w:i/>
                                <w:iCs/>
                                <w:color w:val="582655"/>
                                <w:sz w:val="20"/>
                                <w:szCs w:val="20"/>
                              </w:rPr>
                              <w:t xml:space="preserve">ale and staging (where appropriate) of proposed interventions. </w:t>
                            </w:r>
                          </w:p>
                          <w:p w14:paraId="5F8B964D" w14:textId="193E9E4D" w:rsidR="000313C5" w:rsidRPr="000313C5" w:rsidRDefault="000313C5" w:rsidP="004349CD">
                            <w:pPr>
                              <w:pStyle w:val="ListParagraph"/>
                              <w:numPr>
                                <w:ilvl w:val="0"/>
                                <w:numId w:val="5"/>
                              </w:numPr>
                              <w:spacing w:line="276" w:lineRule="auto"/>
                              <w:rPr>
                                <w:rFonts w:ascii="Arial" w:eastAsiaTheme="minorHAnsi" w:hAnsi="Arial" w:cs="Arial"/>
                                <w:i/>
                                <w:iCs/>
                                <w:color w:val="582655"/>
                                <w:sz w:val="20"/>
                                <w:szCs w:val="20"/>
                              </w:rPr>
                            </w:pPr>
                            <w:r w:rsidRPr="000313C5">
                              <w:rPr>
                                <w:rFonts w:ascii="Arial" w:eastAsiaTheme="minorHAnsi" w:hAnsi="Arial" w:cs="Arial"/>
                                <w:i/>
                                <w:iCs/>
                                <w:color w:val="582655"/>
                                <w:sz w:val="20"/>
                                <w:szCs w:val="20"/>
                              </w:rPr>
                              <w:t xml:space="preserve">The expected %NBS rating outcomes. </w:t>
                            </w:r>
                          </w:p>
                          <w:p w14:paraId="0F4171FB" w14:textId="5A2003CC" w:rsidR="000313C5" w:rsidRPr="000313C5" w:rsidRDefault="000313C5" w:rsidP="004349CD">
                            <w:pPr>
                              <w:pStyle w:val="ListParagraph"/>
                              <w:numPr>
                                <w:ilvl w:val="0"/>
                                <w:numId w:val="5"/>
                              </w:numPr>
                              <w:spacing w:line="276" w:lineRule="auto"/>
                              <w:rPr>
                                <w:rFonts w:ascii="Arial" w:eastAsiaTheme="minorHAnsi" w:hAnsi="Arial" w:cs="Arial"/>
                                <w:i/>
                                <w:iCs/>
                                <w:color w:val="582655"/>
                                <w:sz w:val="20"/>
                                <w:szCs w:val="20"/>
                              </w:rPr>
                            </w:pPr>
                            <w:r w:rsidRPr="000313C5">
                              <w:rPr>
                                <w:rFonts w:ascii="Arial" w:eastAsiaTheme="minorHAnsi" w:hAnsi="Arial" w:cs="Arial"/>
                                <w:i/>
                                <w:iCs/>
                                <w:color w:val="582655"/>
                                <w:sz w:val="20"/>
                                <w:szCs w:val="20"/>
                              </w:rPr>
                              <w:t xml:space="preserve">Associated costs, timelines, and impacts on building use. </w:t>
                            </w:r>
                          </w:p>
                          <w:p w14:paraId="7B48BEC1" w14:textId="38268646" w:rsidR="000313C5" w:rsidRPr="000313C5" w:rsidRDefault="000313C5" w:rsidP="004349CD">
                            <w:pPr>
                              <w:pStyle w:val="ListParagraph"/>
                              <w:numPr>
                                <w:ilvl w:val="0"/>
                                <w:numId w:val="5"/>
                              </w:numPr>
                              <w:spacing w:line="276" w:lineRule="auto"/>
                              <w:rPr>
                                <w:rFonts w:ascii="Arial" w:eastAsiaTheme="minorHAnsi" w:hAnsi="Arial" w:cs="Arial"/>
                                <w:i/>
                                <w:iCs/>
                                <w:color w:val="582655"/>
                                <w:sz w:val="20"/>
                                <w:szCs w:val="20"/>
                              </w:rPr>
                            </w:pPr>
                            <w:r w:rsidRPr="000313C5">
                              <w:rPr>
                                <w:rFonts w:ascii="Arial" w:eastAsiaTheme="minorHAnsi" w:hAnsi="Arial" w:cs="Arial"/>
                                <w:i/>
                                <w:iCs/>
                                <w:color w:val="582655"/>
                                <w:sz w:val="20"/>
                                <w:szCs w:val="20"/>
                              </w:rPr>
                              <w:t xml:space="preserve">Identification of vulnerabilities addressed and those remaining. </w:t>
                            </w:r>
                          </w:p>
                          <w:p w14:paraId="5A277C30" w14:textId="3932A0AD" w:rsidR="00F81E54" w:rsidRDefault="00F81E54">
                            <w:pPr>
                              <w:spacing w:line="276" w:lineRule="auto"/>
                              <w:rPr>
                                <w:rFonts w:cs="Arial"/>
                                <w:i/>
                                <w:iCs/>
                                <w:color w:val="582655"/>
                                <w:sz w:val="20"/>
                              </w:rPr>
                            </w:pPr>
                            <w:r w:rsidRPr="00F81E54">
                              <w:rPr>
                                <w:rFonts w:cs="Arial"/>
                                <w:i/>
                                <w:iCs/>
                                <w:color w:val="582655"/>
                                <w:sz w:val="20"/>
                              </w:rPr>
                              <w:t xml:space="preserve">Discuss seismic strengthening considerations. Include </w:t>
                            </w:r>
                            <w:r w:rsidR="009612EC">
                              <w:rPr>
                                <w:rFonts w:cs="Arial"/>
                                <w:i/>
                                <w:iCs/>
                                <w:color w:val="582655"/>
                                <w:sz w:val="20"/>
                              </w:rPr>
                              <w:t>where</w:t>
                            </w:r>
                            <w:r w:rsidRPr="00F81E54">
                              <w:rPr>
                                <w:rFonts w:cs="Arial"/>
                                <w:i/>
                                <w:iCs/>
                                <w:color w:val="582655"/>
                                <w:sz w:val="20"/>
                              </w:rPr>
                              <w:t xml:space="preserve"> step changes in performance</w:t>
                            </w:r>
                            <w:r w:rsidR="009612EC">
                              <w:rPr>
                                <w:rFonts w:cs="Arial"/>
                                <w:i/>
                                <w:iCs/>
                                <w:color w:val="582655"/>
                                <w:sz w:val="20"/>
                              </w:rPr>
                              <w:t xml:space="preserve"> are </w:t>
                            </w:r>
                            <w:proofErr w:type="gramStart"/>
                            <w:r w:rsidR="009612EC">
                              <w:rPr>
                                <w:rFonts w:cs="Arial"/>
                                <w:i/>
                                <w:iCs/>
                                <w:color w:val="582655"/>
                                <w:sz w:val="20"/>
                              </w:rPr>
                              <w:t>apparent,</w:t>
                            </w:r>
                            <w:r w:rsidRPr="00F81E54">
                              <w:rPr>
                                <w:rFonts w:cs="Arial"/>
                                <w:i/>
                                <w:iCs/>
                                <w:color w:val="582655"/>
                                <w:sz w:val="20"/>
                              </w:rPr>
                              <w:t xml:space="preserve"> and</w:t>
                            </w:r>
                            <w:proofErr w:type="gramEnd"/>
                            <w:r w:rsidRPr="00F81E54">
                              <w:rPr>
                                <w:rFonts w:cs="Arial"/>
                                <w:i/>
                                <w:iCs/>
                                <w:color w:val="582655"/>
                                <w:sz w:val="20"/>
                              </w:rPr>
                              <w:t xml:space="preserve"> identify interim risk mitigation options if applicable. Use annotated drawings, model images, and/or site photos to support descriptions.</w:t>
                            </w:r>
                          </w:p>
                          <w:p w14:paraId="50E517A9" w14:textId="3046EC9E" w:rsidR="003E5C4C" w:rsidRDefault="003E5C4C">
                            <w:pPr>
                              <w:spacing w:line="276" w:lineRule="auto"/>
                              <w:rPr>
                                <w:rFonts w:cs="Arial"/>
                                <w:i/>
                                <w:iCs/>
                                <w:color w:val="582655"/>
                                <w:sz w:val="20"/>
                              </w:rPr>
                            </w:pPr>
                            <w:r>
                              <w:rPr>
                                <w:rFonts w:cs="Arial"/>
                                <w:i/>
                                <w:iCs/>
                                <w:color w:val="582655"/>
                                <w:sz w:val="20"/>
                              </w:rPr>
                              <w:t>The Ministry</w:t>
                            </w:r>
                            <w:r w:rsidR="009612EC">
                              <w:rPr>
                                <w:rFonts w:cs="Arial"/>
                                <w:i/>
                                <w:iCs/>
                                <w:color w:val="582655"/>
                                <w:sz w:val="20"/>
                              </w:rPr>
                              <w:t xml:space="preserve"> of Education</w:t>
                            </w:r>
                            <w:r>
                              <w:rPr>
                                <w:rFonts w:cs="Arial"/>
                                <w:i/>
                                <w:iCs/>
                                <w:color w:val="582655"/>
                                <w:sz w:val="20"/>
                              </w:rPr>
                              <w:t xml:space="preserve"> will be looking for maximum gains for best economic efforts. </w:t>
                            </w:r>
                          </w:p>
                        </w:txbxContent>
                      </wps:txbx>
                      <wps:bodyPr wrap="square" lIns="91440" tIns="45720" rIns="91440" bIns="45720" anchor="t">
                        <a:noAutofit/>
                      </wps:bodyPr>
                    </wps:wsp>
                  </a:graphicData>
                </a:graphic>
              </wp:inline>
            </w:drawing>
          </mc:Choice>
          <mc:Fallback xmlns:a="http://schemas.openxmlformats.org/drawingml/2006/main">
            <w:pict w14:anchorId="47D64669">
              <v:rect id="_x0000_s1046" style="width:475.45pt;height:193.6pt;visibility:visible;mso-wrap-style:square;mso-left-percent:-10001;mso-top-percent:-10001;mso-position-horizontal:absolute;mso-position-horizontal-relative:char;mso-position-vertical:absolute;mso-position-vertical-relative:line;mso-left-percent:-10001;mso-top-percent:-10001;v-text-anchor:top" fillcolor="#f2f2f2 [3052]" strokecolor="#582655 [3213]" w14:anchorId="0BC898E1"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3BRuP9QEAAOsDAAAOAAAAZHJzL2Uyb0RvYy54bWysU9tu2zAMfR+wfxD0vviyuEuMOEXRosOA&#10;bivQ7QMUWY6FyaJGKbH796PkNM22t2EvgkmKh4dHx5vraTDsqNBrsA0vFjlnykpotd03/Pu3+3cr&#10;znwQthUGrGr4s/L8evv2zWZ0tSqhB9MqZARifT26hvchuDrLvOzVIPwCnLJU7AAHESjEfdaiGAl9&#10;MFmZ51fZCNg6BKm8p+zdXOTbhN91SoavXedVYKbhxC2kE9O5i2e23Yh6j8L1Wp5oiH9gMQhtaegZ&#10;6k4EwQ6o/4IatETw0IWFhCGDrtNSpR1omyL/Y5unXjiVdiFxvDvL5P8frPxyfHKPGKl79wDyh2cW&#10;bnth9+oGEcZeiZbGFVGobHS+PjfEwJ9apw6HCEH7sCmJ+3wWV02BSUpe5e9XZVFxJqlWLqtVVa4S&#10;qqhf2h368FHBwOJHw5FeL4kqjg8+RAKifrmSCIPR7b02JgXRMerWIDsKeuvdvkit5jB8hnbOras8&#10;Ty9OOMlg8XpC9ZdIxrKx4euqrBLCb7Vz24wYplkYwrtEGHRQOPM19qTbLFUULUy7iemWRCjj/jG1&#10;g/b5EdlIPmy4/3kQqDgznywpvy6Wy2jcFCyrDyUFeFnZXVaElT2QvWfdLNwcAnQ6afc658SIHJWW&#10;P7k/WvYyTrde/9HtLwAAAP//AwBQSwMEFAAGAAgAAAAhADDmSMHaAAAABQEAAA8AAABkcnMvZG93&#10;bnJldi54bWxMj8FOwzAQRO9I/IO1SNyoQ6vQNMSpEFIRFw4UPmATL45FvI5sNw1/j+ECl5VGM5p5&#10;2+wXN4qZQrSeFdyuChDEvdeWjYL3t8NNBSImZI2jZ1LwRRH27eVFg7X2Z36l+ZiMyCUca1QwpDTV&#10;UsZ+IIdx5Sfi7H344DBlGYzUAc+53I1yXRR30qHlvDDgRI8D9Z/Hk1OwlOWTmX3YHsxLUcWNtc8d&#10;WqWur5aHexCJlvQXhh/8jA5tZur8iXUUo4L8SPq92duVxQ5Ep2BTbdcg20b+p2+/AQAA//8DAFBL&#10;AQItABQABgAIAAAAIQC2gziS/gAAAOEBAAATAAAAAAAAAAAAAAAAAAAAAABbQ29udGVudF9UeXBl&#10;c10ueG1sUEsBAi0AFAAGAAgAAAAhADj9If/WAAAAlAEAAAsAAAAAAAAAAAAAAAAALwEAAF9yZWxz&#10;Ly5yZWxzUEsBAi0AFAAGAAgAAAAhAPcFG4/1AQAA6wMAAA4AAAAAAAAAAAAAAAAALgIAAGRycy9l&#10;Mm9Eb2MueG1sUEsBAi0AFAAGAAgAAAAhADDmSMHaAAAABQEAAA8AAAAAAAAAAAAAAAAATwQAAGRy&#10;cy9kb3ducmV2LnhtbFBLBQYAAAAABAAEAPMAAABWBQAAAAA=&#10;">
                <v:textbox>
                  <w:txbxContent>
                    <w:p w:rsidR="003E5C4C" w:rsidRDefault="003E5C4C" w14:paraId="7559C522" w14:textId="77777777">
                      <w:pPr>
                        <w:spacing w:line="276" w:lineRule="auto"/>
                        <w:rPr>
                          <w:rFonts w:cs="Arial"/>
                          <w:i/>
                          <w:iCs/>
                          <w:color w:val="582655"/>
                          <w:sz w:val="20"/>
                        </w:rPr>
                      </w:pPr>
                      <w:r>
                        <w:rPr>
                          <w:rFonts w:cs="Arial"/>
                          <w:i/>
                          <w:iCs/>
                          <w:color w:val="582655"/>
                          <w:sz w:val="20"/>
                        </w:rPr>
                        <w:t xml:space="preserve">Commentary: </w:t>
                      </w:r>
                    </w:p>
                    <w:p w:rsidR="003E5C4C" w:rsidRDefault="00562639" w14:paraId="06CCF75C" w14:textId="7FAF0E91">
                      <w:pPr>
                        <w:spacing w:line="276" w:lineRule="auto"/>
                        <w:rPr>
                          <w:rFonts w:cs="Arial"/>
                          <w:i/>
                          <w:iCs/>
                          <w:color w:val="582655"/>
                          <w:sz w:val="20"/>
                        </w:rPr>
                      </w:pPr>
                      <w:r w:rsidRPr="00562639">
                        <w:rPr>
                          <w:rFonts w:cs="Arial"/>
                          <w:i/>
                          <w:iCs/>
                          <w:color w:val="582655"/>
                          <w:sz w:val="20"/>
                        </w:rPr>
                        <w:t>Provide recommendations for seismic improvements that could be undertaken to improve the buildings seismic performance</w:t>
                      </w:r>
                      <w:r w:rsidR="0036361F">
                        <w:rPr>
                          <w:rFonts w:cs="Arial"/>
                          <w:i/>
                          <w:iCs/>
                          <w:color w:val="582655"/>
                          <w:sz w:val="20"/>
                        </w:rPr>
                        <w:t>. To support informed decision-making, a range of upgrades shall be explored and document</w:t>
                      </w:r>
                      <w:r w:rsidR="000313C5">
                        <w:rPr>
                          <w:rFonts w:cs="Arial"/>
                          <w:i/>
                          <w:iCs/>
                          <w:color w:val="582655"/>
                          <w:sz w:val="20"/>
                        </w:rPr>
                        <w:t xml:space="preserve">. These options should include: </w:t>
                      </w:r>
                    </w:p>
                    <w:p w:rsidRPr="000313C5" w:rsidR="000313C5" w:rsidP="004349CD" w:rsidRDefault="000313C5" w14:paraId="4F5DC71F" w14:textId="26AE43B8">
                      <w:pPr>
                        <w:pStyle w:val="ListParagraph"/>
                        <w:numPr>
                          <w:ilvl w:val="0"/>
                          <w:numId w:val="5"/>
                        </w:numPr>
                        <w:spacing w:line="276" w:lineRule="auto"/>
                        <w:rPr>
                          <w:rFonts w:ascii="Arial" w:hAnsi="Arial" w:cs="Arial" w:eastAsiaTheme="minorHAnsi"/>
                          <w:i/>
                          <w:iCs/>
                          <w:color w:val="582655"/>
                          <w:sz w:val="20"/>
                          <w:szCs w:val="20"/>
                        </w:rPr>
                      </w:pPr>
                      <w:r w:rsidRPr="000313C5">
                        <w:rPr>
                          <w:rFonts w:ascii="Arial" w:hAnsi="Arial" w:cs="Arial" w:eastAsiaTheme="minorHAnsi"/>
                          <w:i/>
                          <w:iCs/>
                          <w:color w:val="582655"/>
                          <w:sz w:val="20"/>
                          <w:szCs w:val="20"/>
                        </w:rPr>
                        <w:t>The scope, s</w:t>
                      </w:r>
                      <w:r w:rsidR="00361FB5">
                        <w:rPr>
                          <w:rFonts w:ascii="Arial" w:hAnsi="Arial" w:cs="Arial" w:eastAsiaTheme="minorHAnsi"/>
                          <w:i/>
                          <w:iCs/>
                          <w:color w:val="582655"/>
                          <w:sz w:val="20"/>
                          <w:szCs w:val="20"/>
                        </w:rPr>
                        <w:t>c</w:t>
                      </w:r>
                      <w:r w:rsidRPr="000313C5">
                        <w:rPr>
                          <w:rFonts w:ascii="Arial" w:hAnsi="Arial" w:cs="Arial" w:eastAsiaTheme="minorHAnsi"/>
                          <w:i/>
                          <w:iCs/>
                          <w:color w:val="582655"/>
                          <w:sz w:val="20"/>
                          <w:szCs w:val="20"/>
                        </w:rPr>
                        <w:t xml:space="preserve">ale and staging (where appropriate) of proposed interventions. </w:t>
                      </w:r>
                    </w:p>
                    <w:p w:rsidRPr="000313C5" w:rsidR="000313C5" w:rsidP="004349CD" w:rsidRDefault="000313C5" w14:paraId="18B45A5C" w14:textId="193E9E4D">
                      <w:pPr>
                        <w:pStyle w:val="ListParagraph"/>
                        <w:numPr>
                          <w:ilvl w:val="0"/>
                          <w:numId w:val="5"/>
                        </w:numPr>
                        <w:spacing w:line="276" w:lineRule="auto"/>
                        <w:rPr>
                          <w:rFonts w:ascii="Arial" w:hAnsi="Arial" w:cs="Arial" w:eastAsiaTheme="minorHAnsi"/>
                          <w:i/>
                          <w:iCs/>
                          <w:color w:val="582655"/>
                          <w:sz w:val="20"/>
                          <w:szCs w:val="20"/>
                        </w:rPr>
                      </w:pPr>
                      <w:r w:rsidRPr="000313C5">
                        <w:rPr>
                          <w:rFonts w:ascii="Arial" w:hAnsi="Arial" w:cs="Arial" w:eastAsiaTheme="minorHAnsi"/>
                          <w:i/>
                          <w:iCs/>
                          <w:color w:val="582655"/>
                          <w:sz w:val="20"/>
                          <w:szCs w:val="20"/>
                        </w:rPr>
                        <w:t xml:space="preserve">The expected %NBS rating outcomes. </w:t>
                      </w:r>
                    </w:p>
                    <w:p w:rsidRPr="000313C5" w:rsidR="000313C5" w:rsidP="004349CD" w:rsidRDefault="000313C5" w14:paraId="068E8946" w14:textId="5A2003CC">
                      <w:pPr>
                        <w:pStyle w:val="ListParagraph"/>
                        <w:numPr>
                          <w:ilvl w:val="0"/>
                          <w:numId w:val="5"/>
                        </w:numPr>
                        <w:spacing w:line="276" w:lineRule="auto"/>
                        <w:rPr>
                          <w:rFonts w:ascii="Arial" w:hAnsi="Arial" w:cs="Arial" w:eastAsiaTheme="minorHAnsi"/>
                          <w:i/>
                          <w:iCs/>
                          <w:color w:val="582655"/>
                          <w:sz w:val="20"/>
                          <w:szCs w:val="20"/>
                        </w:rPr>
                      </w:pPr>
                      <w:r w:rsidRPr="000313C5">
                        <w:rPr>
                          <w:rFonts w:ascii="Arial" w:hAnsi="Arial" w:cs="Arial" w:eastAsiaTheme="minorHAnsi"/>
                          <w:i/>
                          <w:iCs/>
                          <w:color w:val="582655"/>
                          <w:sz w:val="20"/>
                          <w:szCs w:val="20"/>
                        </w:rPr>
                        <w:t xml:space="preserve">Associated costs, timelines, and impacts on building use. </w:t>
                      </w:r>
                    </w:p>
                    <w:p w:rsidRPr="000313C5" w:rsidR="000313C5" w:rsidP="004349CD" w:rsidRDefault="000313C5" w14:paraId="3A5AF926" w14:textId="38268646">
                      <w:pPr>
                        <w:pStyle w:val="ListParagraph"/>
                        <w:numPr>
                          <w:ilvl w:val="0"/>
                          <w:numId w:val="5"/>
                        </w:numPr>
                        <w:spacing w:line="276" w:lineRule="auto"/>
                        <w:rPr>
                          <w:rFonts w:ascii="Arial" w:hAnsi="Arial" w:cs="Arial" w:eastAsiaTheme="minorHAnsi"/>
                          <w:i/>
                          <w:iCs/>
                          <w:color w:val="582655"/>
                          <w:sz w:val="20"/>
                          <w:szCs w:val="20"/>
                        </w:rPr>
                      </w:pPr>
                      <w:r w:rsidRPr="000313C5">
                        <w:rPr>
                          <w:rFonts w:ascii="Arial" w:hAnsi="Arial" w:cs="Arial" w:eastAsiaTheme="minorHAnsi"/>
                          <w:i/>
                          <w:iCs/>
                          <w:color w:val="582655"/>
                          <w:sz w:val="20"/>
                          <w:szCs w:val="20"/>
                        </w:rPr>
                        <w:t xml:space="preserve">Identification of vulnerabilities addressed and those remaining. </w:t>
                      </w:r>
                    </w:p>
                    <w:p w:rsidR="00F81E54" w:rsidRDefault="00F81E54" w14:paraId="1AABB22E" w14:textId="3932A0AD">
                      <w:pPr>
                        <w:spacing w:line="276" w:lineRule="auto"/>
                        <w:rPr>
                          <w:rFonts w:cs="Arial"/>
                          <w:i/>
                          <w:iCs/>
                          <w:color w:val="582655"/>
                          <w:sz w:val="20"/>
                        </w:rPr>
                      </w:pPr>
                      <w:r w:rsidRPr="00F81E54">
                        <w:rPr>
                          <w:rFonts w:cs="Arial"/>
                          <w:i/>
                          <w:iCs/>
                          <w:color w:val="582655"/>
                          <w:sz w:val="20"/>
                        </w:rPr>
                        <w:t xml:space="preserve">Discuss seismic strengthening considerations. Include </w:t>
                      </w:r>
                      <w:r w:rsidR="009612EC">
                        <w:rPr>
                          <w:rFonts w:cs="Arial"/>
                          <w:i/>
                          <w:iCs/>
                          <w:color w:val="582655"/>
                          <w:sz w:val="20"/>
                        </w:rPr>
                        <w:t>where</w:t>
                      </w:r>
                      <w:r w:rsidRPr="00F81E54">
                        <w:rPr>
                          <w:rFonts w:cs="Arial"/>
                          <w:i/>
                          <w:iCs/>
                          <w:color w:val="582655"/>
                          <w:sz w:val="20"/>
                        </w:rPr>
                        <w:t xml:space="preserve"> step changes in performance</w:t>
                      </w:r>
                      <w:r w:rsidR="009612EC">
                        <w:rPr>
                          <w:rFonts w:cs="Arial"/>
                          <w:i/>
                          <w:iCs/>
                          <w:color w:val="582655"/>
                          <w:sz w:val="20"/>
                        </w:rPr>
                        <w:t xml:space="preserve"> are </w:t>
                      </w:r>
                      <w:proofErr w:type="gramStart"/>
                      <w:r w:rsidR="009612EC">
                        <w:rPr>
                          <w:rFonts w:cs="Arial"/>
                          <w:i/>
                          <w:iCs/>
                          <w:color w:val="582655"/>
                          <w:sz w:val="20"/>
                        </w:rPr>
                        <w:t>apparent,</w:t>
                      </w:r>
                      <w:r w:rsidRPr="00F81E54">
                        <w:rPr>
                          <w:rFonts w:cs="Arial"/>
                          <w:i/>
                          <w:iCs/>
                          <w:color w:val="582655"/>
                          <w:sz w:val="20"/>
                        </w:rPr>
                        <w:t xml:space="preserve"> and</w:t>
                      </w:r>
                      <w:proofErr w:type="gramEnd"/>
                      <w:r w:rsidRPr="00F81E54">
                        <w:rPr>
                          <w:rFonts w:cs="Arial"/>
                          <w:i/>
                          <w:iCs/>
                          <w:color w:val="582655"/>
                          <w:sz w:val="20"/>
                        </w:rPr>
                        <w:t xml:space="preserve"> identify interim risk mitigation options if applicable. Use annotated drawings, model images, and/or site photos to support descriptions.</w:t>
                      </w:r>
                    </w:p>
                    <w:p w:rsidR="003E5C4C" w:rsidRDefault="003E5C4C" w14:paraId="54387265" w14:textId="3046EC9E">
                      <w:pPr>
                        <w:spacing w:line="276" w:lineRule="auto"/>
                        <w:rPr>
                          <w:rFonts w:cs="Arial"/>
                          <w:i/>
                          <w:iCs/>
                          <w:color w:val="582655"/>
                          <w:sz w:val="20"/>
                        </w:rPr>
                      </w:pPr>
                      <w:r>
                        <w:rPr>
                          <w:rFonts w:cs="Arial"/>
                          <w:i/>
                          <w:iCs/>
                          <w:color w:val="582655"/>
                          <w:sz w:val="20"/>
                        </w:rPr>
                        <w:t>The Ministry</w:t>
                      </w:r>
                      <w:r w:rsidR="009612EC">
                        <w:rPr>
                          <w:rFonts w:cs="Arial"/>
                          <w:i/>
                          <w:iCs/>
                          <w:color w:val="582655"/>
                          <w:sz w:val="20"/>
                        </w:rPr>
                        <w:t xml:space="preserve"> of Education</w:t>
                      </w:r>
                      <w:r>
                        <w:rPr>
                          <w:rFonts w:cs="Arial"/>
                          <w:i/>
                          <w:iCs/>
                          <w:color w:val="582655"/>
                          <w:sz w:val="20"/>
                        </w:rPr>
                        <w:t xml:space="preserve"> will be looking for maximum gains for best economic efforts. </w:t>
                      </w:r>
                    </w:p>
                  </w:txbxContent>
                </v:textbox>
                <w10:anchorlock/>
              </v:rect>
            </w:pict>
          </mc:Fallback>
        </mc:AlternateContent>
      </w:r>
    </w:p>
    <w:p w14:paraId="794990C6" w14:textId="0804712C" w:rsidR="00184EE2" w:rsidRDefault="00184EE2" w:rsidP="005A1214">
      <w:pPr>
        <w:pStyle w:val="BodyText"/>
      </w:pPr>
      <w:r w:rsidRPr="009376BB">
        <w:rPr>
          <w:highlight w:val="lightGray"/>
        </w:rPr>
        <w:t>The following additional intrusive investigations are required</w:t>
      </w:r>
      <w:r w:rsidR="00291B7B" w:rsidRPr="009376BB">
        <w:rPr>
          <w:highlight w:val="lightGray"/>
        </w:rPr>
        <w:t>:</w:t>
      </w:r>
      <w:r w:rsidR="00291B7B">
        <w:t xml:space="preserve"> </w:t>
      </w:r>
    </w:p>
    <w:p w14:paraId="1A82F551" w14:textId="77777777" w:rsidR="00291B7B" w:rsidRPr="005A1214" w:rsidRDefault="00291B7B" w:rsidP="005A1214">
      <w:pPr>
        <w:pStyle w:val="MoEBulletedList"/>
      </w:pPr>
      <w:r w:rsidRPr="00CB7541">
        <w:rPr>
          <w:highlight w:val="lightGray"/>
        </w:rPr>
        <w:t>&lt;xx&gt;</w:t>
      </w:r>
    </w:p>
    <w:p w14:paraId="4AA32722" w14:textId="1D6CAFC7" w:rsidR="005C08BF" w:rsidRPr="00752AA1" w:rsidRDefault="009376BB" w:rsidP="007E3CF1">
      <w:pPr>
        <w:spacing w:after="200" w:line="276" w:lineRule="auto"/>
        <w:contextualSpacing/>
        <w:rPr>
          <w:rFonts w:eastAsia="Calibri" w:cs="Arial"/>
        </w:rPr>
      </w:pPr>
      <w:r w:rsidRPr="00CA51F9">
        <w:rPr>
          <w:rFonts w:eastAsia="Times New Roman" w:cs="Arial"/>
          <w:noProof/>
          <w:color w:val="000000"/>
          <w:highlight w:val="lightGray"/>
          <w:lang w:val="en-US" w:eastAsia="en-NZ"/>
        </w:rPr>
        <mc:AlternateContent>
          <mc:Choice Requires="wps">
            <w:drawing>
              <wp:inline distT="0" distB="0" distL="0" distR="0" wp14:anchorId="6DA03431" wp14:editId="6C632339">
                <wp:extent cx="6038215" cy="715992"/>
                <wp:effectExtent l="0" t="0" r="19685" b="27305"/>
                <wp:docPr id="801990573" name="Text Box 2"/>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a:xfrm>
                          <a:off x="0" y="0"/>
                          <a:ext cx="6038215" cy="715992"/>
                        </a:xfrm>
                        <a:prstGeom prst="rect">
                          <a:avLst/>
                        </a:prstGeom>
                        <a:solidFill>
                          <a:schemeClr val="bg1">
                            <a:lumMod val="95000"/>
                          </a:schemeClr>
                        </a:solidFill>
                        <a:ln w="9525">
                          <a:solidFill>
                            <a:schemeClr val="tx1"/>
                          </a:solidFill>
                          <a:miter/>
                        </a:ln>
                      </wps:spPr>
                      <wps:txbx>
                        <w:txbxContent>
                          <w:p w14:paraId="58106542" w14:textId="77777777" w:rsidR="009376BB" w:rsidRDefault="009376BB" w:rsidP="009376BB">
                            <w:pPr>
                              <w:spacing w:line="276" w:lineRule="auto"/>
                              <w:rPr>
                                <w:rFonts w:cs="Arial"/>
                                <w:i/>
                                <w:iCs/>
                                <w:color w:val="582655"/>
                                <w:sz w:val="20"/>
                              </w:rPr>
                            </w:pPr>
                            <w:r>
                              <w:rPr>
                                <w:rFonts w:cs="Arial"/>
                                <w:i/>
                                <w:iCs/>
                                <w:color w:val="582655"/>
                                <w:sz w:val="20"/>
                              </w:rPr>
                              <w:t xml:space="preserve">Commentary: </w:t>
                            </w:r>
                          </w:p>
                          <w:p w14:paraId="0F0B6C58" w14:textId="66B7EE93" w:rsidR="009376BB" w:rsidRDefault="009376BB" w:rsidP="009376BB">
                            <w:pPr>
                              <w:spacing w:line="276" w:lineRule="auto"/>
                              <w:rPr>
                                <w:rFonts w:cs="Arial"/>
                                <w:i/>
                                <w:iCs/>
                                <w:color w:val="582655"/>
                                <w:sz w:val="20"/>
                              </w:rPr>
                            </w:pPr>
                            <w:r w:rsidRPr="00562639">
                              <w:rPr>
                                <w:rFonts w:cs="Arial"/>
                                <w:i/>
                                <w:iCs/>
                                <w:color w:val="582655"/>
                                <w:sz w:val="20"/>
                              </w:rPr>
                              <w:t xml:space="preserve">Provide </w:t>
                            </w:r>
                            <w:r>
                              <w:rPr>
                                <w:rFonts w:cs="Arial"/>
                                <w:i/>
                                <w:iCs/>
                                <w:color w:val="582655"/>
                                <w:sz w:val="20"/>
                              </w:rPr>
                              <w:t xml:space="preserve">a list of additional intrusive investigations </w:t>
                            </w:r>
                            <w:r w:rsidR="0064511C">
                              <w:rPr>
                                <w:rFonts w:cs="Arial"/>
                                <w:i/>
                                <w:iCs/>
                                <w:color w:val="582655"/>
                                <w:sz w:val="20"/>
                              </w:rPr>
                              <w:t xml:space="preserve">if required. Use annotated drawings and site photos </w:t>
                            </w:r>
                            <w:r w:rsidR="00502538">
                              <w:rPr>
                                <w:rFonts w:cs="Arial"/>
                                <w:i/>
                                <w:iCs/>
                                <w:color w:val="582655"/>
                                <w:sz w:val="20"/>
                              </w:rPr>
                              <w:t xml:space="preserve">if appropriate. </w:t>
                            </w:r>
                          </w:p>
                        </w:txbxContent>
                      </wps:txbx>
                      <wps:bodyPr wrap="square" lIns="91440" tIns="45720" rIns="91440" bIns="45720" anchor="t">
                        <a:noAutofit/>
                      </wps:bodyPr>
                    </wps:wsp>
                  </a:graphicData>
                </a:graphic>
              </wp:inline>
            </w:drawing>
          </mc:Choice>
          <mc:Fallback xmlns:a="http://schemas.openxmlformats.org/drawingml/2006/main">
            <w:pict w14:anchorId="508146DF">
              <v:rect id="_x0000_s1047" style="width:475.45pt;height:56.4pt;visibility:visible;mso-wrap-style:square;mso-left-percent:-10001;mso-top-percent:-10001;mso-position-horizontal:absolute;mso-position-horizontal-relative:char;mso-position-vertical:absolute;mso-position-vertical-relative:line;mso-left-percent:-10001;mso-top-percent:-10001;v-text-anchor:top" fillcolor="#f2f2f2 [3052]" strokecolor="#582655 [3213]" w14:anchorId="6DA03431"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4QQn9QEAAOoDAAAOAAAAZHJzL2Uyb0RvYy54bWysU9tu2zAMfR+wfxD0vvjSuG2MOEXRosOA&#10;bivQ7QMUWY6FyaJGKbH796PkNM22t2EvgkmKh4dHx+ubaTDsoNBrsA0vFjlnykpotd01/Pu3hw/X&#10;nPkgbCsMWNXwF+X5zeb9u/XoalVCD6ZVyAjE+np0De9DcHWWedmrQfgFOGWp2AEOIlCIu6xFMRL6&#10;YLIyzy+zEbB1CFJ5T9n7ucg3Cb/rlAxfu86rwEzDiVtIJ6ZzG89ssxb1DoXrtTzSEP/AYhDa0tAT&#10;1L0Igu1R/wU1aIngoQsLCUMGXaelSjvQNkX+xzbPvXAq7ULieHeSyf8/WPnl8OyeMFL37hHkD88s&#10;3PXC7tQtIoy9Ei2NK6JQ2eh8fWqIgT+2Th0OEYL2YVMS9+UkrpoCk5S8zC+uy6LiTFLtqqhWqzKB&#10;ivq126EPHxUMLH40HOnxkqbi8OhDnC/q1yuJLxjdPmhjUhANo+4MsoOgp97uitRq9sNnaOfcqsrz&#10;9OCEk/wVrydUf45kLBsbvqrKKiH8Vju1zYhhmnUhvHOEQQeFM19jj7LNSkXNwrSdmG4bXl7E/WNq&#10;C+3LE7KRbNhw/3MvUHFmPlkSflUsl9G3KVhWVyUFeF7ZnleElT2Qu2fdLNzuA3Q6afc258iIDJWW&#10;P5o/OvY8TrfeftHNLwAAAP//AwBQSwMEFAAGAAgAAAAhADNurwPZAAAABQEAAA8AAABkcnMvZG93&#10;bnJldi54bWxMj8FOwzAQRO9I/IO1SNyo06JAGuJUCKmICwdaPmATG8ciXke2m4a/Z+ECl5FWM5p5&#10;2+wWP4rZxOQCKVivChCG+qAdWQXvx/1NBSJlJI1jIKPgyyTYtZcXDdY6nOnNzIdsBZdQqlHBkPNU&#10;S5n6wXhMqzAZYu8jRI+Zz2iljnjmcj/KTVHcSY+OeGHAyTwNpv88nLyCpSyf7Rzi/d6+FlW6de6l&#10;Q6fU9dXy+AAimyX/heEHn9GhZaYunEgnMSrgR/Kvsrctiy2IjkPrTQWybeR/+vYbAAD//wMAUEsB&#10;Ai0AFAAGAAgAAAAhALaDOJL+AAAA4QEAABMAAAAAAAAAAAAAAAAAAAAAAFtDb250ZW50X1R5cGVz&#10;XS54bWxQSwECLQAUAAYACAAAACEAOP0h/9YAAACUAQAACwAAAAAAAAAAAAAAAAAvAQAAX3JlbHMv&#10;LnJlbHNQSwECLQAUAAYACAAAACEAouEEJ/UBAADqAwAADgAAAAAAAAAAAAAAAAAuAgAAZHJzL2Uy&#10;b0RvYy54bWxQSwECLQAUAAYACAAAACEAM26vA9kAAAAFAQAADwAAAAAAAAAAAAAAAABPBAAAZHJz&#10;L2Rvd25yZXYueG1sUEsFBgAAAAAEAAQA8wAAAFUFAAAAAA==&#10;">
                <v:textbox>
                  <w:txbxContent>
                    <w:p w:rsidR="009376BB" w:rsidP="009376BB" w:rsidRDefault="009376BB" w14:paraId="48C75201" w14:textId="77777777">
                      <w:pPr>
                        <w:spacing w:line="276" w:lineRule="auto"/>
                        <w:rPr>
                          <w:rFonts w:cs="Arial"/>
                          <w:i/>
                          <w:iCs/>
                          <w:color w:val="582655"/>
                          <w:sz w:val="20"/>
                        </w:rPr>
                      </w:pPr>
                      <w:r>
                        <w:rPr>
                          <w:rFonts w:cs="Arial"/>
                          <w:i/>
                          <w:iCs/>
                          <w:color w:val="582655"/>
                          <w:sz w:val="20"/>
                        </w:rPr>
                        <w:t xml:space="preserve">Commentary: </w:t>
                      </w:r>
                    </w:p>
                    <w:p w:rsidR="009376BB" w:rsidP="009376BB" w:rsidRDefault="009376BB" w14:paraId="4980DFD7" w14:textId="66B7EE93">
                      <w:pPr>
                        <w:spacing w:line="276" w:lineRule="auto"/>
                        <w:rPr>
                          <w:rFonts w:cs="Arial"/>
                          <w:i/>
                          <w:iCs/>
                          <w:color w:val="582655"/>
                          <w:sz w:val="20"/>
                        </w:rPr>
                      </w:pPr>
                      <w:r w:rsidRPr="00562639">
                        <w:rPr>
                          <w:rFonts w:cs="Arial"/>
                          <w:i/>
                          <w:iCs/>
                          <w:color w:val="582655"/>
                          <w:sz w:val="20"/>
                        </w:rPr>
                        <w:t xml:space="preserve">Provide </w:t>
                      </w:r>
                      <w:r>
                        <w:rPr>
                          <w:rFonts w:cs="Arial"/>
                          <w:i/>
                          <w:iCs/>
                          <w:color w:val="582655"/>
                          <w:sz w:val="20"/>
                        </w:rPr>
                        <w:t xml:space="preserve">a list of additional intrusive investigations </w:t>
                      </w:r>
                      <w:r w:rsidR="0064511C">
                        <w:rPr>
                          <w:rFonts w:cs="Arial"/>
                          <w:i/>
                          <w:iCs/>
                          <w:color w:val="582655"/>
                          <w:sz w:val="20"/>
                        </w:rPr>
                        <w:t xml:space="preserve">if required. Use annotated drawings and site photos </w:t>
                      </w:r>
                      <w:r w:rsidR="00502538">
                        <w:rPr>
                          <w:rFonts w:cs="Arial"/>
                          <w:i/>
                          <w:iCs/>
                          <w:color w:val="582655"/>
                          <w:sz w:val="20"/>
                        </w:rPr>
                        <w:t xml:space="preserve">if appropriate. </w:t>
                      </w:r>
                    </w:p>
                  </w:txbxContent>
                </v:textbox>
                <w10:anchorlock/>
              </v:rect>
            </w:pict>
          </mc:Fallback>
        </mc:AlternateContent>
      </w:r>
      <w:r w:rsidR="005C08BF" w:rsidRPr="00752AA1">
        <w:rPr>
          <w:rFonts w:cs="Arial"/>
        </w:rPr>
        <w:br w:type="page"/>
      </w:r>
    </w:p>
    <w:p w14:paraId="62850E56" w14:textId="46E45022" w:rsidR="00D05F0D" w:rsidRDefault="00855D95" w:rsidP="002F322B">
      <w:pPr>
        <w:pStyle w:val="Heading1"/>
      </w:pPr>
      <w:bookmarkStart w:id="35" w:name="_Toc190153786"/>
      <w:bookmarkStart w:id="36" w:name="_Toc220480148"/>
      <w:r>
        <w:lastRenderedPageBreak/>
        <w:t>Conclusio</w:t>
      </w:r>
      <w:r w:rsidR="00014326">
        <w:t>n</w:t>
      </w:r>
      <w:r w:rsidRPr="00A71A2F">
        <w:t xml:space="preserve"> </w:t>
      </w:r>
      <w:r w:rsidR="00D05F0D" w:rsidRPr="00A71A2F">
        <w:t xml:space="preserve">and </w:t>
      </w:r>
      <w:bookmarkEnd w:id="35"/>
      <w:r w:rsidR="00CD2430">
        <w:t>Next Steps</w:t>
      </w:r>
      <w:bookmarkEnd w:id="36"/>
      <w:r w:rsidR="00CD2430">
        <w:t xml:space="preserve"> </w:t>
      </w:r>
    </w:p>
    <w:p w14:paraId="6DCC3B7C" w14:textId="1128D067" w:rsidR="00874FE8" w:rsidRPr="00F04ACA" w:rsidRDefault="00874FE8" w:rsidP="00874FE8">
      <w:pPr>
        <w:pStyle w:val="Heading2"/>
      </w:pPr>
      <w:bookmarkStart w:id="37" w:name="_Toc351995955"/>
      <w:bookmarkStart w:id="38" w:name="_Toc48054082"/>
      <w:bookmarkStart w:id="39" w:name="_Toc220480149"/>
      <w:r w:rsidRPr="00F04ACA">
        <w:t>Conclusion</w:t>
      </w:r>
      <w:bookmarkEnd w:id="37"/>
      <w:bookmarkEnd w:id="38"/>
      <w:bookmarkEnd w:id="39"/>
    </w:p>
    <w:p w14:paraId="4F12E4EE" w14:textId="004D40CC" w:rsidR="00874FE8" w:rsidRPr="00E177C7" w:rsidRDefault="00874FE8" w:rsidP="005A1214">
      <w:pPr>
        <w:pStyle w:val="BodyText"/>
        <w:rPr>
          <w:lang w:val="en-US"/>
        </w:rPr>
      </w:pPr>
      <w:r w:rsidRPr="00E177C7">
        <w:rPr>
          <w:lang w:val="en-US"/>
        </w:rPr>
        <w:t xml:space="preserve">The building achieves an overall </w:t>
      </w:r>
      <w:r w:rsidR="00F34B26">
        <w:rPr>
          <w:lang w:val="en-US"/>
        </w:rPr>
        <w:t>earthquake</w:t>
      </w:r>
      <w:r w:rsidRPr="00E177C7">
        <w:rPr>
          <w:lang w:val="en-US"/>
        </w:rPr>
        <w:t xml:space="preserve"> rating of </w:t>
      </w:r>
      <w:r w:rsidRPr="003D1FEE">
        <w:rPr>
          <w:shd w:val="clear" w:color="auto" w:fill="D9D9D9" w:themeFill="background1" w:themeFillShade="D9"/>
          <w:lang w:val="en-US"/>
        </w:rPr>
        <w:t>XX</w:t>
      </w:r>
      <w:r w:rsidR="003D1FEE" w:rsidRPr="003D1FEE">
        <w:rPr>
          <w:i/>
          <w:iCs/>
          <w:lang w:val="en-US"/>
        </w:rPr>
        <w:t>%NBS</w:t>
      </w:r>
      <w:r w:rsidRPr="00E177C7">
        <w:rPr>
          <w:lang w:val="en-US"/>
        </w:rPr>
        <w:t xml:space="preserve"> when considered as an Importance Level </w:t>
      </w:r>
      <w:r w:rsidR="003D1FEE" w:rsidRPr="003D1FEE">
        <w:rPr>
          <w:shd w:val="clear" w:color="auto" w:fill="D9D9D9" w:themeFill="background1" w:themeFillShade="D9"/>
          <w:lang w:val="en-US"/>
        </w:rPr>
        <w:t>X</w:t>
      </w:r>
      <w:r w:rsidRPr="00E177C7">
        <w:rPr>
          <w:lang w:val="en-US"/>
        </w:rPr>
        <w:t xml:space="preserve"> building. </w:t>
      </w:r>
      <w:r w:rsidR="00CD2430">
        <w:rPr>
          <w:lang w:val="en-US"/>
        </w:rPr>
        <w:t xml:space="preserve">This is </w:t>
      </w:r>
      <w:r w:rsidR="00CA5498">
        <w:rPr>
          <w:lang w:val="en-US"/>
        </w:rPr>
        <w:t>governed</w:t>
      </w:r>
      <w:r w:rsidR="00CD2430">
        <w:rPr>
          <w:lang w:val="en-US"/>
        </w:rPr>
        <w:t xml:space="preserve"> by </w:t>
      </w:r>
      <w:r w:rsidR="00CD2430" w:rsidRPr="00CD2430">
        <w:rPr>
          <w:highlight w:val="lightGray"/>
          <w:lang w:val="en-US"/>
        </w:rPr>
        <w:t>&lt;</w:t>
      </w:r>
      <w:r w:rsidR="0094396D">
        <w:rPr>
          <w:highlight w:val="lightGray"/>
          <w:lang w:val="en-US"/>
        </w:rPr>
        <w:t>CSW</w:t>
      </w:r>
      <w:r w:rsidR="00CD2430" w:rsidRPr="00CD2430">
        <w:rPr>
          <w:highlight w:val="lightGray"/>
          <w:lang w:val="en-US"/>
        </w:rPr>
        <w:t>&gt;</w:t>
      </w:r>
    </w:p>
    <w:p w14:paraId="22E5530F" w14:textId="77777777" w:rsidR="00874FE8" w:rsidRPr="00E177C7" w:rsidRDefault="00874FE8" w:rsidP="005A1214">
      <w:pPr>
        <w:pStyle w:val="BodyText"/>
        <w:rPr>
          <w:lang w:val="en-US"/>
        </w:rPr>
      </w:pPr>
      <w:r w:rsidRPr="00B95B09">
        <w:rPr>
          <w:highlight w:val="lightGray"/>
          <w:lang w:val="en-US"/>
        </w:rPr>
        <w:t>&lt;Either&gt;</w:t>
      </w:r>
    </w:p>
    <w:p w14:paraId="52B01CB2" w14:textId="15709C7B" w:rsidR="00874FE8" w:rsidRPr="00E177C7" w:rsidRDefault="00874FE8" w:rsidP="005A1214">
      <w:pPr>
        <w:pStyle w:val="BodyText"/>
        <w:rPr>
          <w:highlight w:val="lightGray"/>
          <w:lang w:val="en-US"/>
        </w:rPr>
      </w:pPr>
      <w:r w:rsidRPr="00E177C7">
        <w:rPr>
          <w:highlight w:val="lightGray"/>
          <w:lang w:val="en-US"/>
        </w:rPr>
        <w:t>As this rating is less than the earthquake prone threshold in the Building Act of 34</w:t>
      </w:r>
      <w:r w:rsidRPr="003D02B4">
        <w:rPr>
          <w:i/>
          <w:iCs/>
          <w:highlight w:val="lightGray"/>
          <w:lang w:val="en-US"/>
        </w:rPr>
        <w:t>%NBS</w:t>
      </w:r>
      <w:r w:rsidRPr="00E177C7">
        <w:rPr>
          <w:highlight w:val="lightGray"/>
          <w:lang w:val="en-US"/>
        </w:rPr>
        <w:t>, this building is likely to be determined earthquake prone by &lt;</w:t>
      </w:r>
      <w:r w:rsidR="0019366A">
        <w:rPr>
          <w:highlight w:val="lightGray"/>
          <w:lang w:val="en-US"/>
        </w:rPr>
        <w:t>XXX</w:t>
      </w:r>
      <w:r w:rsidRPr="00E177C7">
        <w:rPr>
          <w:highlight w:val="lightGray"/>
          <w:lang w:val="en-US"/>
        </w:rPr>
        <w:t xml:space="preserve">&gt; Council.  As required by the EPB Methodology, </w:t>
      </w:r>
      <w:r w:rsidR="00703010">
        <w:rPr>
          <w:highlight w:val="lightGray"/>
          <w:lang w:val="en-US"/>
        </w:rPr>
        <w:t>an</w:t>
      </w:r>
      <w:r w:rsidRPr="00E177C7">
        <w:rPr>
          <w:highlight w:val="lightGray"/>
          <w:lang w:val="en-US"/>
        </w:rPr>
        <w:t xml:space="preserve"> Assessment Summary Tab</w:t>
      </w:r>
      <w:r w:rsidR="00703010">
        <w:rPr>
          <w:highlight w:val="lightGray"/>
          <w:lang w:val="en-US"/>
        </w:rPr>
        <w:t>le is provided in Appendix A</w:t>
      </w:r>
      <w:r w:rsidRPr="00E177C7">
        <w:rPr>
          <w:highlight w:val="lightGray"/>
          <w:lang w:val="en-US"/>
        </w:rPr>
        <w:t xml:space="preserve">. </w:t>
      </w:r>
    </w:p>
    <w:p w14:paraId="4949C5FC" w14:textId="5F7812FE" w:rsidR="00874FE8" w:rsidRPr="00E177C7" w:rsidRDefault="00874FE8" w:rsidP="005A1214">
      <w:pPr>
        <w:pStyle w:val="BodyText"/>
        <w:rPr>
          <w:highlight w:val="lightGray"/>
          <w:lang w:val="en-US"/>
        </w:rPr>
      </w:pPr>
      <w:r w:rsidRPr="00E177C7">
        <w:rPr>
          <w:highlight w:val="lightGray"/>
          <w:lang w:val="en-US"/>
        </w:rPr>
        <w:t xml:space="preserve">This building requires strengthening in order to meet the Ministry of Education’s policy objective of not being </w:t>
      </w:r>
      <w:proofErr w:type="gramStart"/>
      <w:r w:rsidRPr="00E177C7">
        <w:rPr>
          <w:highlight w:val="lightGray"/>
          <w:lang w:val="en-US"/>
        </w:rPr>
        <w:t>earthquake-prone</w:t>
      </w:r>
      <w:proofErr w:type="gramEnd"/>
      <w:r w:rsidR="00983126">
        <w:rPr>
          <w:highlight w:val="lightGray"/>
          <w:lang w:val="en-US"/>
        </w:rPr>
        <w:t>.</w:t>
      </w:r>
      <w:r w:rsidR="006978AB" w:rsidRPr="006978AB">
        <w:rPr>
          <w:highlight w:val="lightGray"/>
          <w:lang w:val="en-US"/>
        </w:rPr>
        <w:t xml:space="preserve"> </w:t>
      </w:r>
    </w:p>
    <w:p w14:paraId="2E3D2EE9" w14:textId="77777777" w:rsidR="00874FE8" w:rsidRPr="00E177C7" w:rsidRDefault="00874FE8" w:rsidP="005A1214">
      <w:pPr>
        <w:pStyle w:val="BodyText"/>
        <w:rPr>
          <w:i/>
          <w:highlight w:val="lightGray"/>
          <w:lang w:val="en-US"/>
        </w:rPr>
      </w:pPr>
      <w:r w:rsidRPr="00E177C7">
        <w:rPr>
          <w:highlight w:val="lightGray"/>
          <w:lang w:val="en-US"/>
        </w:rPr>
        <w:t>&lt;Or&gt;</w:t>
      </w:r>
    </w:p>
    <w:p w14:paraId="7CA7308D" w14:textId="77777777" w:rsidR="00953573" w:rsidRDefault="6C3FBD0C" w:rsidP="005A1214">
      <w:pPr>
        <w:pStyle w:val="BodyText"/>
        <w:rPr>
          <w:highlight w:val="lightGray"/>
          <w:lang w:val="en-US"/>
        </w:rPr>
      </w:pPr>
      <w:r w:rsidRPr="7C108C34">
        <w:rPr>
          <w:highlight w:val="lightGray"/>
          <w:lang w:val="en-US"/>
        </w:rPr>
        <w:t xml:space="preserve">High level seismic strengthening </w:t>
      </w:r>
      <w:r w:rsidR="001C500A">
        <w:rPr>
          <w:highlight w:val="lightGray"/>
          <w:lang w:val="en-US"/>
        </w:rPr>
        <w:t>considerations</w:t>
      </w:r>
      <w:r w:rsidR="49A71F76" w:rsidRPr="7C108C34">
        <w:rPr>
          <w:highlight w:val="lightGray"/>
          <w:lang w:val="en-US"/>
        </w:rPr>
        <w:t xml:space="preserve"> </w:t>
      </w:r>
      <w:r w:rsidRPr="7C108C34">
        <w:rPr>
          <w:highlight w:val="lightGray"/>
          <w:lang w:val="en-US"/>
        </w:rPr>
        <w:t xml:space="preserve">have been </w:t>
      </w:r>
      <w:r w:rsidR="65277B63" w:rsidRPr="7C108C34">
        <w:rPr>
          <w:highlight w:val="lightGray"/>
          <w:lang w:val="en-US"/>
        </w:rPr>
        <w:t>outlined</w:t>
      </w:r>
      <w:r w:rsidR="00B13542">
        <w:rPr>
          <w:highlight w:val="lightGray"/>
          <w:lang w:val="en-US"/>
        </w:rPr>
        <w:t>. T</w:t>
      </w:r>
      <w:r w:rsidR="07304D95" w:rsidRPr="7C108C34">
        <w:rPr>
          <w:highlight w:val="lightGray"/>
          <w:lang w:val="en-US"/>
        </w:rPr>
        <w:t xml:space="preserve">hese </w:t>
      </w:r>
      <w:r w:rsidR="078F6A1C" w:rsidRPr="7C108C34">
        <w:rPr>
          <w:highlight w:val="lightGray"/>
          <w:lang w:val="en-US"/>
        </w:rPr>
        <w:t xml:space="preserve">should be </w:t>
      </w:r>
      <w:r w:rsidR="09CDFFE4" w:rsidRPr="7C108C34">
        <w:rPr>
          <w:highlight w:val="lightGray"/>
          <w:lang w:val="en-US"/>
        </w:rPr>
        <w:t xml:space="preserve">considered at the time of other building upgrades (e.g. refurbishment, weathertightness works) and as informed by the Ministry </w:t>
      </w:r>
      <w:r w:rsidR="26A55C8F" w:rsidRPr="7C108C34">
        <w:rPr>
          <w:highlight w:val="lightGray"/>
          <w:lang w:val="en-US"/>
        </w:rPr>
        <w:t>o</w:t>
      </w:r>
      <w:r w:rsidR="09CDFFE4" w:rsidRPr="7C108C34">
        <w:rPr>
          <w:highlight w:val="lightGray"/>
          <w:lang w:val="en-US"/>
        </w:rPr>
        <w:t>f Education.</w:t>
      </w:r>
    </w:p>
    <w:p w14:paraId="407D4F75" w14:textId="20626CDB" w:rsidR="00874FE8" w:rsidRPr="00F04ACA" w:rsidRDefault="006C4810" w:rsidP="002970F1">
      <w:pPr>
        <w:pStyle w:val="Heading2"/>
      </w:pPr>
      <w:bookmarkStart w:id="40" w:name="_Toc351995956"/>
      <w:bookmarkStart w:id="41" w:name="_Toc48054083"/>
      <w:bookmarkStart w:id="42" w:name="_Toc220480150"/>
      <w:r>
        <w:t>Next Steps</w:t>
      </w:r>
      <w:bookmarkEnd w:id="40"/>
      <w:bookmarkEnd w:id="41"/>
      <w:bookmarkEnd w:id="42"/>
    </w:p>
    <w:p w14:paraId="48232734" w14:textId="26CBC98F" w:rsidR="0073610F" w:rsidRDefault="008C293F" w:rsidP="005A1214">
      <w:pPr>
        <w:pStyle w:val="BodyText"/>
      </w:pPr>
      <w:r>
        <w:t xml:space="preserve">The next steps for </w:t>
      </w:r>
      <w:r w:rsidRPr="008C293F">
        <w:rPr>
          <w:highlight w:val="lightGray"/>
        </w:rPr>
        <w:t>&lt;building name&gt;</w:t>
      </w:r>
      <w:r>
        <w:t xml:space="preserve"> a</w:t>
      </w:r>
      <w:r w:rsidR="00C70BDA">
        <w:t xml:space="preserve">re: </w:t>
      </w:r>
    </w:p>
    <w:p w14:paraId="1129CA57" w14:textId="5E245722" w:rsidR="00C70BDA" w:rsidRPr="00C70BDA" w:rsidRDefault="00C9001A" w:rsidP="005A1214">
      <w:pPr>
        <w:pStyle w:val="MoEBulletedList"/>
      </w:pPr>
      <w:r>
        <w:t>Carry out</w:t>
      </w:r>
      <w:r w:rsidR="0000366C">
        <w:t xml:space="preserve"> the</w:t>
      </w:r>
      <w:r>
        <w:t xml:space="preserve"> </w:t>
      </w:r>
      <w:r w:rsidR="00662B96" w:rsidRPr="002970F1">
        <w:rPr>
          <w:highlight w:val="lightGray"/>
        </w:rPr>
        <w:t>&lt;additional&gt;</w:t>
      </w:r>
      <w:r w:rsidR="00662B96">
        <w:t xml:space="preserve"> </w:t>
      </w:r>
      <w:r w:rsidR="00C70BDA" w:rsidRPr="00C70BDA">
        <w:t>intrusive investigation</w:t>
      </w:r>
      <w:r w:rsidR="00184EE2">
        <w:t>s</w:t>
      </w:r>
      <w:r w:rsidR="009046C9">
        <w:t xml:space="preserve"> identified in Section </w:t>
      </w:r>
      <w:r w:rsidR="009046C9">
        <w:fldChar w:fldCharType="begin"/>
      </w:r>
      <w:r w:rsidR="009046C9">
        <w:instrText xml:space="preserve"> REF _Ref213352350 \r \h </w:instrText>
      </w:r>
      <w:r w:rsidR="005A1214">
        <w:instrText xml:space="preserve"> \* MERGEFORMAT </w:instrText>
      </w:r>
      <w:r w:rsidR="009046C9">
        <w:fldChar w:fldCharType="separate"/>
      </w:r>
      <w:r w:rsidR="00CE6562">
        <w:t>5</w:t>
      </w:r>
      <w:r w:rsidR="009046C9">
        <w:fldChar w:fldCharType="end"/>
      </w:r>
      <w:r w:rsidR="009046C9">
        <w:t xml:space="preserve">. </w:t>
      </w:r>
    </w:p>
    <w:p w14:paraId="0B441CE9" w14:textId="764CEA12" w:rsidR="00C70BDA" w:rsidRPr="00C70BDA" w:rsidRDefault="00452392" w:rsidP="005A1214">
      <w:pPr>
        <w:pStyle w:val="MoEBulletedList"/>
      </w:pPr>
      <w:r>
        <w:t xml:space="preserve">The </w:t>
      </w:r>
      <w:r w:rsidR="00C70BDA" w:rsidRPr="00C70BDA">
        <w:t>M</w:t>
      </w:r>
      <w:r w:rsidR="006D7B35">
        <w:t>inistry of Education</w:t>
      </w:r>
      <w:r w:rsidR="00C70BDA" w:rsidRPr="00C70BDA">
        <w:t xml:space="preserve"> to review </w:t>
      </w:r>
      <w:r w:rsidR="006D7B35">
        <w:t xml:space="preserve">the </w:t>
      </w:r>
      <w:r w:rsidR="00C70BDA" w:rsidRPr="00C70BDA">
        <w:t xml:space="preserve">draft </w:t>
      </w:r>
      <w:r w:rsidR="006D7B35">
        <w:t xml:space="preserve">assessment </w:t>
      </w:r>
      <w:r w:rsidR="00C70BDA" w:rsidRPr="00C70BDA">
        <w:t>report and confirm requirements for seismic strengthening</w:t>
      </w:r>
      <w:r w:rsidR="006D7B35">
        <w:t>.</w:t>
      </w:r>
      <w:r w:rsidR="00B7740F">
        <w:t xml:space="preserve"> This may include a seismic risk evaluation to inform occupancy decisions. </w:t>
      </w:r>
    </w:p>
    <w:p w14:paraId="4F15DE0D" w14:textId="4534E693" w:rsidR="00C70BDA" w:rsidRPr="00C70BDA" w:rsidRDefault="00452392" w:rsidP="005A1214">
      <w:pPr>
        <w:pStyle w:val="MoEBulletedList"/>
      </w:pPr>
      <w:r>
        <w:t xml:space="preserve">Develop strengthening works, </w:t>
      </w:r>
      <w:r w:rsidR="00C70BDA" w:rsidRPr="00C70BDA">
        <w:t>if required</w:t>
      </w:r>
      <w:r w:rsidR="006D7B35">
        <w:t>.</w:t>
      </w:r>
    </w:p>
    <w:p w14:paraId="6BABC8C7" w14:textId="77777777" w:rsidR="00C70BDA" w:rsidRDefault="00C70BDA" w:rsidP="00C70BDA">
      <w:pPr>
        <w:pStyle w:val="BodyText"/>
      </w:pPr>
    </w:p>
    <w:p w14:paraId="52A9E7A9" w14:textId="2E2361F1" w:rsidR="00874FE8" w:rsidRDefault="00874FE8">
      <w:pPr>
        <w:spacing w:after="0"/>
        <w:rPr>
          <w:rFonts w:cstheme="minorBidi"/>
          <w:sz w:val="20"/>
        </w:rPr>
      </w:pPr>
      <w:r>
        <w:br w:type="page"/>
      </w:r>
    </w:p>
    <w:p w14:paraId="1670C13E" w14:textId="77777777" w:rsidR="00874FE8" w:rsidRDefault="00874FE8" w:rsidP="00874FE8">
      <w:pPr>
        <w:pStyle w:val="Heading1"/>
      </w:pPr>
      <w:bookmarkStart w:id="43" w:name="_Toc220480151"/>
      <w:r>
        <w:lastRenderedPageBreak/>
        <w:t>Explanatory Statement</w:t>
      </w:r>
      <w:bookmarkEnd w:id="43"/>
    </w:p>
    <w:p w14:paraId="5675FAD1" w14:textId="1787CE1D" w:rsidR="00AC35D2" w:rsidRDefault="00AC35D2" w:rsidP="00874FE8">
      <w:r w:rsidRPr="00CA51F9">
        <w:rPr>
          <w:rFonts w:eastAsia="Times New Roman" w:cs="Arial"/>
          <w:noProof/>
          <w:color w:val="000000"/>
          <w:highlight w:val="lightGray"/>
          <w:lang w:val="en-US" w:eastAsia="en-NZ"/>
        </w:rPr>
        <mc:AlternateContent>
          <mc:Choice Requires="wps">
            <w:drawing>
              <wp:inline distT="0" distB="0" distL="0" distR="0" wp14:anchorId="4FFAF02C" wp14:editId="2B532FAD">
                <wp:extent cx="5940000" cy="4209691"/>
                <wp:effectExtent l="0" t="0" r="22860" b="19685"/>
                <wp:docPr id="45245085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940000" cy="4209691"/>
                        </a:xfrm>
                        <a:prstGeom prst="rect">
                          <a:avLst/>
                        </a:prstGeom>
                        <a:solidFill>
                          <a:schemeClr val="bg1">
                            <a:lumMod val="95000"/>
                          </a:schemeClr>
                        </a:solidFill>
                        <a:ln w="9525">
                          <a:solidFill>
                            <a:schemeClr val="tx1"/>
                          </a:solidFill>
                          <a:miter lim="800000"/>
                          <a:headEnd/>
                          <a:tailEnd/>
                        </a:ln>
                      </wps:spPr>
                      <wps:txbx>
                        <w:txbxContent>
                          <w:p w14:paraId="07240869" w14:textId="77777777" w:rsidR="00AC35D2" w:rsidRDefault="00AC35D2" w:rsidP="00AC35D2">
                            <w:pPr>
                              <w:rPr>
                                <w:rFonts w:cstheme="minorBidi"/>
                                <w:i/>
                                <w:iCs/>
                                <w:color w:val="582655" w:themeColor="text1"/>
                                <w:sz w:val="20"/>
                              </w:rPr>
                            </w:pPr>
                            <w:r w:rsidRPr="00837176">
                              <w:rPr>
                                <w:rFonts w:cstheme="minorBidi"/>
                                <w:i/>
                                <w:iCs/>
                                <w:color w:val="582655" w:themeColor="text1"/>
                                <w:sz w:val="20"/>
                              </w:rPr>
                              <w:t xml:space="preserve">Commentary: </w:t>
                            </w:r>
                          </w:p>
                          <w:p w14:paraId="57BB3C3D" w14:textId="06A8607A" w:rsidR="00AC35D2" w:rsidRDefault="00AC35D2" w:rsidP="00AC35D2">
                            <w:pPr>
                              <w:rPr>
                                <w:rFonts w:cstheme="minorBidi"/>
                                <w:i/>
                                <w:iCs/>
                                <w:color w:val="582655" w:themeColor="text1"/>
                                <w:sz w:val="20"/>
                              </w:rPr>
                            </w:pPr>
                            <w:r>
                              <w:rPr>
                                <w:rFonts w:cstheme="minorBidi"/>
                                <w:i/>
                                <w:iCs/>
                                <w:color w:val="582655" w:themeColor="text1"/>
                                <w:sz w:val="20"/>
                              </w:rPr>
                              <w:t xml:space="preserve">Provide an explanatory statement. </w:t>
                            </w:r>
                          </w:p>
                          <w:p w14:paraId="4870273E" w14:textId="77777777" w:rsidR="00AC35D2" w:rsidRDefault="00AC35D2" w:rsidP="00AC35D2">
                            <w:pPr>
                              <w:rPr>
                                <w:rFonts w:cstheme="minorBidi"/>
                                <w:i/>
                                <w:iCs/>
                                <w:color w:val="582655" w:themeColor="text1"/>
                                <w:sz w:val="20"/>
                              </w:rPr>
                            </w:pPr>
                          </w:p>
                          <w:p w14:paraId="003DC123" w14:textId="6434A48B" w:rsidR="00AC35D2" w:rsidRPr="00AC35D2" w:rsidRDefault="00AC35D2" w:rsidP="00AC35D2">
                            <w:pPr>
                              <w:rPr>
                                <w:rFonts w:cstheme="minorBidi"/>
                                <w:i/>
                                <w:iCs/>
                                <w:sz w:val="20"/>
                              </w:rPr>
                            </w:pPr>
                            <w:r w:rsidRPr="00AC35D2">
                              <w:rPr>
                                <w:rFonts w:cstheme="minorBidi"/>
                                <w:i/>
                                <w:iCs/>
                                <w:sz w:val="20"/>
                              </w:rPr>
                              <w:t>Example</w:t>
                            </w:r>
                            <w:r>
                              <w:rPr>
                                <w:rFonts w:cstheme="minorBidi"/>
                                <w:i/>
                                <w:iCs/>
                                <w:sz w:val="20"/>
                              </w:rPr>
                              <w:t xml:space="preserve"> text</w:t>
                            </w:r>
                            <w:r w:rsidRPr="00AC35D2">
                              <w:rPr>
                                <w:rFonts w:cstheme="minorBidi"/>
                                <w:i/>
                                <w:iCs/>
                                <w:sz w:val="20"/>
                              </w:rPr>
                              <w:t xml:space="preserve">: </w:t>
                            </w:r>
                          </w:p>
                          <w:p w14:paraId="26B39199" w14:textId="77777777" w:rsidR="00AC35D2" w:rsidRPr="00AC35D2" w:rsidRDefault="00AC35D2" w:rsidP="00AC35D2">
                            <w:pPr>
                              <w:rPr>
                                <w:rFonts w:cstheme="minorBidi"/>
                                <w:i/>
                                <w:iCs/>
                                <w:sz w:val="20"/>
                              </w:rPr>
                            </w:pPr>
                            <w:r w:rsidRPr="00AC35D2">
                              <w:rPr>
                                <w:rFonts w:cstheme="minorBidi"/>
                                <w:i/>
                                <w:iCs/>
                                <w:sz w:val="20"/>
                              </w:rPr>
                              <w:t>This report contains the professional opinion of XXXX as to the matters set out herein, in the light of the information available to it during preparation, using its professional judgment and acting in accordance with the standard of care and skill normally exercised by professional engineers providing similar services in similar circumstances. No other express or implied warranty is made as to the professional advice contained in this report.</w:t>
                            </w:r>
                          </w:p>
                          <w:p w14:paraId="51E55A0C" w14:textId="77777777" w:rsidR="00AC35D2" w:rsidRPr="00AC35D2" w:rsidRDefault="00AC35D2" w:rsidP="00AC35D2">
                            <w:pPr>
                              <w:rPr>
                                <w:rFonts w:cstheme="minorBidi"/>
                                <w:i/>
                                <w:iCs/>
                                <w:sz w:val="20"/>
                              </w:rPr>
                            </w:pPr>
                            <w:r w:rsidRPr="00AC35D2">
                              <w:rPr>
                                <w:rFonts w:cstheme="minorBidi"/>
                                <w:i/>
                                <w:iCs/>
                                <w:sz w:val="20"/>
                              </w:rPr>
                              <w:t>We have prepared this report in accordance with the brief as provided and our terms of engagement. The information contained in this report has been prepared by XXXX at the request of its client, the Ministry of Education, and is exclusively for its use and reliance. It is not possible to make a proper assessment of this report without a clear understanding of the terms of engagement under which it has been prepared, including the scope of the instructions and directions given to and the assumptions made by XXXX. The report will not address issues which would need to be considered for another party if that party’s particular circumstances, requirements and experience were known and, further, may make assumptions about matters of which a third party is not aware. No responsibility or liability to any third party is accepted for any loss or damage whatsoever arising out of the use of or reliance on this report by any third party.</w:t>
                            </w:r>
                          </w:p>
                          <w:p w14:paraId="66BC526D" w14:textId="77777777" w:rsidR="00AC35D2" w:rsidRPr="00AC35D2" w:rsidRDefault="00AC35D2" w:rsidP="00AC35D2">
                            <w:pPr>
                              <w:rPr>
                                <w:rFonts w:cstheme="minorBidi"/>
                                <w:i/>
                                <w:iCs/>
                                <w:sz w:val="20"/>
                              </w:rPr>
                            </w:pPr>
                            <w:r w:rsidRPr="00AC35D2">
                              <w:rPr>
                                <w:rFonts w:cstheme="minorBidi"/>
                                <w:i/>
                                <w:iCs/>
                                <w:sz w:val="20"/>
                              </w:rPr>
                              <w:t>The report is also based on information that has been provided to XXXX from other sources or by other parties. The report has been prepared strictly on the basis that the information that has been provided is accurate, complete and adequate. To the extent that any information is inaccurate, incomplete or inadequate, XXXX takes no responsibility and disclaims all liability whatsoever for any loss or damage that resulting from any conclusions based on information that has been provided to XXXX.</w:t>
                            </w:r>
                          </w:p>
                          <w:p w14:paraId="76B8B2E2" w14:textId="77777777" w:rsidR="00AC35D2" w:rsidRPr="009D6EA9" w:rsidRDefault="00AC35D2" w:rsidP="00AC35D2">
                            <w:pPr>
                              <w:rPr>
                                <w:rFonts w:cstheme="minorBidi"/>
                                <w:i/>
                                <w:iCs/>
                                <w:color w:val="582655" w:themeColor="text1"/>
                                <w:sz w:val="20"/>
                              </w:rPr>
                            </w:pPr>
                          </w:p>
                        </w:txbxContent>
                      </wps:txbx>
                      <wps:bodyPr rot="0" vert="horz" wrap="square" lIns="91440" tIns="45720" rIns="91440" bIns="45720" anchor="t" anchorCtr="0">
                        <a:noAutofit/>
                      </wps:bodyPr>
                    </wps:wsp>
                  </a:graphicData>
                </a:graphic>
              </wp:inline>
            </w:drawing>
          </mc:Choice>
          <mc:Fallback xmlns:a="http://schemas.openxmlformats.org/drawingml/2006/main">
            <w:pict w14:anchorId="7A11EFA6">
              <v:shape id="_x0000_s1048" style="width:467.7pt;height:331.45pt;visibility:visible;mso-wrap-style:square;mso-left-percent:-10001;mso-top-percent:-10001;mso-position-horizontal:absolute;mso-position-horizontal-relative:char;mso-position-vertical:absolute;mso-position-vertical-relative:line;mso-left-percent:-10001;mso-top-percent:-10001;v-text-anchor:top" fillcolor="#f2f2f2 [3052]" strokecolor="#582655 [3213]"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5Tbl9KAIAAEoEAAAOAAAAZHJzL2Uyb0RvYy54bWysVFFv0zAQfkfiP1h+p0mjdCxR02l0DCGN&#10;gTT4AY7jNBa2L9huk/LrOTtp14HEAyIPls9nf3ffd3dZ34xakYOwToKp6HKRUiIMh0aaXUW/fb1/&#10;c02J88w0TIERFT0KR282r1+th74UGXSgGmEJghhXDn1FO+/7Mkkc74RmbgG9MOhswWrm0bS7pLFs&#10;QHStkixNr5IBbNNb4MI5PL2bnHQT8dtWcP+5bZ3wRFUUc/NxtXGtw5ps1qzcWdZ3ks9psH/IQjNp&#10;MOgZ6o55RvZW/gGlJbfgoPULDjqBtpVcRA7IZpn+xuapY72IXFAc159lcv8Plj8envovlvjxHYxY&#10;wEjC9Q/AvztiYNsxsxO31sLQCdZg4GWQLBl6V85Pg9SudAGkHj5Bg0Vmew8RaGytDqogT4LoWIDj&#10;WXQxesLxcFXkKX6UcPTlWVpcFVMMVp6e99b5DwI0CZuKWqxqhGeHB+dDOqw8XQnRHCjZ3EulohE6&#10;SWyVJQeGPVDvJopqrzHX6axYhfgTTmy8cD2ivkBShgwVLVbZahLpL1H8eKLwAkFLj82upK7odeA8&#10;t19Q9r1pYit6JtW0R1LKzFIHdSed/ViPRDYVzfKQcZC+huaI4luYmhuHETcd2J+UDNjYFXU/9swK&#10;StRHgwUslnkeJiEa+epthoa99NSXHmY4QlXUUzJttz5OT5DWwC0WupWxBM+ZzDljw0YN5+EKE3Fp&#10;x1vPv4DNLwAAAP//AwBQSwMEFAAGAAgAAAAhAJe9F9XbAAAABQEAAA8AAABkcnMvZG93bnJldi54&#10;bWxMj8FOwzAQRO9I/QdrK3FB1KFARNNsKqjEkQMFIY6uvSRR43WwnTT9ewyXcllpNKOZt+Vmsp0Y&#10;yYfWMcLNIgNBrJ1puUZ4f3u+fgARomKjOseEcKIAm2p2UarCuCO/0riLtUglHAqF0MTYF1IG3ZBV&#10;YeF64uR9OW9VTNLX0nh1TOW2k8ssy6VVLaeFRvW0bUgfdoNFMB9+Opmttp+j/u6Hp6vxxWcS8XI+&#10;Pa5BRJriOQy/+AkdqsS0dwObIDqE9Ej8u8lb3d7fgdgj5PlyBbIq5X/66gcAAP//AwBQSwECLQAU&#10;AAYACAAAACEAtoM4kv4AAADhAQAAEwAAAAAAAAAAAAAAAAAAAAAAW0NvbnRlbnRfVHlwZXNdLnht&#10;bFBLAQItABQABgAIAAAAIQA4/SH/1gAAAJQBAAALAAAAAAAAAAAAAAAAAC8BAABfcmVscy8ucmVs&#10;c1BLAQItABQABgAIAAAAIQB5Tbl9KAIAAEoEAAAOAAAAAAAAAAAAAAAAAC4CAABkcnMvZTJvRG9j&#10;LnhtbFBLAQItABQABgAIAAAAIQCXvRfV2wAAAAUBAAAPAAAAAAAAAAAAAAAAAIIEAABkcnMvZG93&#10;bnJldi54bWxQSwUGAAAAAAQABADzAAAAigUAAAAA&#10;" w14:anchorId="4FFAF02C">
                <v:textbox>
                  <w:txbxContent>
                    <w:p w:rsidR="00AC35D2" w:rsidP="00AC35D2" w:rsidRDefault="00AC35D2" w14:paraId="2D5DD553" w14:textId="77777777">
                      <w:pPr>
                        <w:rPr>
                          <w:rFonts w:cstheme="minorBidi"/>
                          <w:i/>
                          <w:iCs/>
                          <w:color w:val="582655" w:themeColor="text1"/>
                          <w:sz w:val="20"/>
                        </w:rPr>
                      </w:pPr>
                      <w:r w:rsidRPr="00837176">
                        <w:rPr>
                          <w:rFonts w:cstheme="minorBidi"/>
                          <w:i/>
                          <w:iCs/>
                          <w:color w:val="582655" w:themeColor="text1"/>
                          <w:sz w:val="20"/>
                        </w:rPr>
                        <w:t xml:space="preserve">Commentary: </w:t>
                      </w:r>
                    </w:p>
                    <w:p w:rsidR="00AC35D2" w:rsidP="00AC35D2" w:rsidRDefault="00AC35D2" w14:paraId="6742B007" w14:textId="06A8607A">
                      <w:pPr>
                        <w:rPr>
                          <w:rFonts w:cstheme="minorBidi"/>
                          <w:i/>
                          <w:iCs/>
                          <w:color w:val="582655" w:themeColor="text1"/>
                          <w:sz w:val="20"/>
                        </w:rPr>
                      </w:pPr>
                      <w:r>
                        <w:rPr>
                          <w:rFonts w:cstheme="minorBidi"/>
                          <w:i/>
                          <w:iCs/>
                          <w:color w:val="582655" w:themeColor="text1"/>
                          <w:sz w:val="20"/>
                        </w:rPr>
                        <w:t xml:space="preserve">Provide an explanatory statement. </w:t>
                      </w:r>
                    </w:p>
                    <w:p w:rsidR="00AC35D2" w:rsidP="00AC35D2" w:rsidRDefault="00AC35D2" w14:paraId="3DEEC669" w14:textId="77777777">
                      <w:pPr>
                        <w:rPr>
                          <w:rFonts w:cstheme="minorBidi"/>
                          <w:i/>
                          <w:iCs/>
                          <w:color w:val="582655" w:themeColor="text1"/>
                          <w:sz w:val="20"/>
                        </w:rPr>
                      </w:pPr>
                    </w:p>
                    <w:p w:rsidRPr="00AC35D2" w:rsidR="00AC35D2" w:rsidP="00AC35D2" w:rsidRDefault="00AC35D2" w14:paraId="534380D4" w14:textId="6434A48B">
                      <w:pPr>
                        <w:rPr>
                          <w:rFonts w:cstheme="minorBidi"/>
                          <w:i/>
                          <w:iCs/>
                          <w:sz w:val="20"/>
                        </w:rPr>
                      </w:pPr>
                      <w:r w:rsidRPr="00AC35D2">
                        <w:rPr>
                          <w:rFonts w:cstheme="minorBidi"/>
                          <w:i/>
                          <w:iCs/>
                          <w:sz w:val="20"/>
                        </w:rPr>
                        <w:t>Example</w:t>
                      </w:r>
                      <w:r>
                        <w:rPr>
                          <w:rFonts w:cstheme="minorBidi"/>
                          <w:i/>
                          <w:iCs/>
                          <w:sz w:val="20"/>
                        </w:rPr>
                        <w:t xml:space="preserve"> text</w:t>
                      </w:r>
                      <w:r w:rsidRPr="00AC35D2">
                        <w:rPr>
                          <w:rFonts w:cstheme="minorBidi"/>
                          <w:i/>
                          <w:iCs/>
                          <w:sz w:val="20"/>
                        </w:rPr>
                        <w:t xml:space="preserve">: </w:t>
                      </w:r>
                    </w:p>
                    <w:p w:rsidRPr="00AC35D2" w:rsidR="00AC35D2" w:rsidP="00AC35D2" w:rsidRDefault="00AC35D2" w14:paraId="4285510C" w14:textId="77777777">
                      <w:pPr>
                        <w:rPr>
                          <w:rFonts w:cstheme="minorBidi"/>
                          <w:i/>
                          <w:iCs/>
                          <w:sz w:val="20"/>
                        </w:rPr>
                      </w:pPr>
                      <w:r w:rsidRPr="00AC35D2">
                        <w:rPr>
                          <w:rFonts w:cstheme="minorBidi"/>
                          <w:i/>
                          <w:iCs/>
                          <w:sz w:val="20"/>
                        </w:rPr>
                        <w:t>This report contains the professional opinion of XXXX as to the matters set out herein, in the light of the information available to it during preparation, using its professional judgment and acting in accordance with the standard of care and skill normally exercised by professional engineers providing similar services in similar circumstances. No other express or implied warranty is made as to the professional advice contained in this report.</w:t>
                      </w:r>
                    </w:p>
                    <w:p w:rsidRPr="00AC35D2" w:rsidR="00AC35D2" w:rsidP="00AC35D2" w:rsidRDefault="00AC35D2" w14:paraId="3F8DB0EE" w14:textId="77777777">
                      <w:pPr>
                        <w:rPr>
                          <w:rFonts w:cstheme="minorBidi"/>
                          <w:i/>
                          <w:iCs/>
                          <w:sz w:val="20"/>
                        </w:rPr>
                      </w:pPr>
                      <w:r w:rsidRPr="00AC35D2">
                        <w:rPr>
                          <w:rFonts w:cstheme="minorBidi"/>
                          <w:i/>
                          <w:iCs/>
                          <w:sz w:val="20"/>
                        </w:rPr>
                        <w:t>We have prepared this report in accordance with the brief as provided and our terms of engagement. The information contained in this report has been prepared by XXXX at the request of its client, the Ministry of Education, and is exclusively for its use and reliance. It is not possible to make a proper assessment of this report without a clear understanding of the terms of engagement under which it has been prepared, including the scope of the instructions and directions given to and the assumptions made by XXXX. The report will not address issues which would need to be considered for another party if that party’s particular circumstances, requirements and experience were known and, further, may make assumptions about matters of which a third party is not aware. No responsibility or liability to any third party is accepted for any loss or damage whatsoever arising out of the use of or reliance on this report by any third party.</w:t>
                      </w:r>
                    </w:p>
                    <w:p w:rsidRPr="00AC35D2" w:rsidR="00AC35D2" w:rsidP="00AC35D2" w:rsidRDefault="00AC35D2" w14:paraId="0D64E068" w14:textId="77777777">
                      <w:pPr>
                        <w:rPr>
                          <w:rFonts w:cstheme="minorBidi"/>
                          <w:i/>
                          <w:iCs/>
                          <w:sz w:val="20"/>
                        </w:rPr>
                      </w:pPr>
                      <w:r w:rsidRPr="00AC35D2">
                        <w:rPr>
                          <w:rFonts w:cstheme="minorBidi"/>
                          <w:i/>
                          <w:iCs/>
                          <w:sz w:val="20"/>
                        </w:rPr>
                        <w:t>The report is also based on information that has been provided to XXXX from other sources or by other parties. The report has been prepared strictly on the basis that the information that has been provided is accurate, complete and adequate. To the extent that any information is inaccurate, incomplete or inadequate, XXXX takes no responsibility and disclaims all liability whatsoever for any loss or damage that resulting from any conclusions based on information that has been provided to XXXX.</w:t>
                      </w:r>
                    </w:p>
                    <w:p w:rsidRPr="009D6EA9" w:rsidR="00AC35D2" w:rsidP="00AC35D2" w:rsidRDefault="00AC35D2" w14:paraId="3656B9AB" w14:textId="77777777">
                      <w:pPr>
                        <w:rPr>
                          <w:rFonts w:cstheme="minorBidi"/>
                          <w:i/>
                          <w:iCs/>
                          <w:color w:val="582655" w:themeColor="text1"/>
                          <w:sz w:val="20"/>
                        </w:rPr>
                      </w:pPr>
                    </w:p>
                  </w:txbxContent>
                </v:textbox>
                <w10:anchorlock/>
              </v:shape>
            </w:pict>
          </mc:Fallback>
        </mc:AlternateContent>
      </w:r>
    </w:p>
    <w:p w14:paraId="1A931D3F" w14:textId="24294386" w:rsidR="00874FE8" w:rsidRDefault="00874FE8" w:rsidP="00874FE8">
      <w:pPr>
        <w:pStyle w:val="Heading1"/>
        <w:numPr>
          <w:ilvl w:val="0"/>
          <w:numId w:val="0"/>
        </w:numPr>
        <w:sectPr w:rsidR="00874FE8" w:rsidSect="007A7D5A">
          <w:footerReference w:type="default" r:id="rId35"/>
          <w:pgSz w:w="11906" w:h="16838" w:code="9"/>
          <w:pgMar w:top="1134" w:right="1134" w:bottom="1135" w:left="1134" w:header="709" w:footer="709" w:gutter="0"/>
          <w:pgNumType w:start="1"/>
          <w:cols w:space="708"/>
          <w:docGrid w:linePitch="360"/>
        </w:sectPr>
      </w:pPr>
    </w:p>
    <w:p w14:paraId="044B8BA3" w14:textId="22B7AA78" w:rsidR="0035252E" w:rsidRDefault="005C08BF" w:rsidP="00996B56">
      <w:pPr>
        <w:pStyle w:val="Heading1"/>
        <w:numPr>
          <w:ilvl w:val="0"/>
          <w:numId w:val="0"/>
        </w:numPr>
        <w:spacing w:before="4920"/>
      </w:pPr>
      <w:bookmarkStart w:id="44" w:name="_Toc190153787"/>
      <w:bookmarkStart w:id="45" w:name="_Toc220480152"/>
      <w:r w:rsidRPr="00A71A2F">
        <w:lastRenderedPageBreak/>
        <w:t xml:space="preserve">Appendix A: </w:t>
      </w:r>
      <w:bookmarkEnd w:id="44"/>
      <w:r w:rsidR="00D85232">
        <w:t xml:space="preserve">Assessment Summary </w:t>
      </w:r>
      <w:r w:rsidR="00703010">
        <w:t>Table</w:t>
      </w:r>
      <w:bookmarkEnd w:id="45"/>
    </w:p>
    <w:p w14:paraId="7081C0BF" w14:textId="77777777" w:rsidR="0073610F" w:rsidRDefault="0073610F" w:rsidP="0073610F">
      <w:pPr>
        <w:pStyle w:val="BodyText"/>
      </w:pPr>
    </w:p>
    <w:p w14:paraId="0168CDA0" w14:textId="77777777" w:rsidR="0073610F" w:rsidRPr="0073610F" w:rsidRDefault="0073610F" w:rsidP="0073610F">
      <w:pPr>
        <w:pStyle w:val="ExecText"/>
      </w:pPr>
      <w:r>
        <w:br w:type="page"/>
      </w:r>
    </w:p>
    <w:tbl>
      <w:tblPr>
        <w:tblW w:w="0" w:type="auto"/>
        <w:tblInd w:w="9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425"/>
        <w:gridCol w:w="6662"/>
      </w:tblGrid>
      <w:tr w:rsidR="0073610F" w:rsidRPr="005A1214" w14:paraId="5551046E" w14:textId="77777777" w:rsidTr="0073610F">
        <w:tc>
          <w:tcPr>
            <w:tcW w:w="9087" w:type="dxa"/>
            <w:gridSpan w:val="2"/>
            <w:tcBorders>
              <w:top w:val="single" w:sz="4" w:space="0" w:color="auto"/>
              <w:left w:val="single" w:sz="4" w:space="0" w:color="auto"/>
              <w:bottom w:val="single" w:sz="4" w:space="0" w:color="auto"/>
              <w:right w:val="single" w:sz="4" w:space="0" w:color="auto"/>
            </w:tcBorders>
            <w:shd w:val="clear" w:color="auto" w:fill="C4BC96"/>
            <w:vAlign w:val="center"/>
            <w:hideMark/>
          </w:tcPr>
          <w:p w14:paraId="2CA51CDD" w14:textId="77777777" w:rsidR="0073610F" w:rsidRPr="005A1214" w:rsidRDefault="0073610F" w:rsidP="0073610F">
            <w:pPr>
              <w:spacing w:before="120"/>
              <w:rPr>
                <w:rFonts w:asciiTheme="majorHAnsi" w:eastAsia="Times New Roman" w:hAnsiTheme="majorHAnsi" w:cstheme="majorHAnsi"/>
                <w:color w:val="000000"/>
                <w:szCs w:val="22"/>
                <w:highlight w:val="lightGray"/>
                <w:lang w:eastAsia="en-NZ"/>
              </w:rPr>
            </w:pPr>
            <w:r w:rsidRPr="005A1214">
              <w:rPr>
                <w:rFonts w:asciiTheme="majorHAnsi" w:eastAsia="Times New Roman" w:hAnsiTheme="majorHAnsi" w:cstheme="majorHAnsi"/>
                <w:b/>
                <w:bCs/>
                <w:color w:val="000000"/>
                <w:szCs w:val="22"/>
                <w:lang w:eastAsia="en-NZ"/>
              </w:rPr>
              <w:lastRenderedPageBreak/>
              <w:t>1.   Building Information</w:t>
            </w:r>
          </w:p>
        </w:tc>
      </w:tr>
      <w:tr w:rsidR="0073610F" w:rsidRPr="005A1214" w14:paraId="401197EF" w14:textId="77777777" w:rsidTr="0073610F">
        <w:tc>
          <w:tcPr>
            <w:tcW w:w="2425" w:type="dxa"/>
            <w:tcBorders>
              <w:top w:val="single" w:sz="4" w:space="0" w:color="auto"/>
              <w:left w:val="single" w:sz="4" w:space="0" w:color="auto"/>
              <w:bottom w:val="single" w:sz="4" w:space="0" w:color="auto"/>
              <w:right w:val="single" w:sz="4" w:space="0" w:color="auto"/>
            </w:tcBorders>
            <w:shd w:val="clear" w:color="auto" w:fill="C4BC96"/>
            <w:vAlign w:val="center"/>
            <w:hideMark/>
          </w:tcPr>
          <w:p w14:paraId="2023D381" w14:textId="77777777" w:rsidR="0073610F" w:rsidRPr="005A1214" w:rsidRDefault="0073610F" w:rsidP="0073610F">
            <w:pPr>
              <w:spacing w:before="60" w:after="60"/>
              <w:rPr>
                <w:rFonts w:asciiTheme="majorHAnsi" w:eastAsia="Times New Roman" w:hAnsiTheme="majorHAnsi" w:cstheme="majorHAnsi"/>
                <w:bCs/>
                <w:color w:val="000000"/>
                <w:sz w:val="20"/>
                <w:lang w:eastAsia="en-NZ"/>
              </w:rPr>
            </w:pPr>
            <w:r w:rsidRPr="005A1214">
              <w:rPr>
                <w:rFonts w:asciiTheme="majorHAnsi" w:eastAsia="Times New Roman" w:hAnsiTheme="majorHAnsi" w:cstheme="majorHAnsi"/>
                <w:bCs/>
                <w:color w:val="000000"/>
                <w:sz w:val="20"/>
                <w:lang w:eastAsia="en-NZ"/>
              </w:rPr>
              <w:t>Building Name/ Description</w:t>
            </w:r>
          </w:p>
        </w:tc>
        <w:tc>
          <w:tcPr>
            <w:tcW w:w="6662" w:type="dxa"/>
            <w:tcBorders>
              <w:top w:val="single" w:sz="4" w:space="0" w:color="auto"/>
              <w:left w:val="single" w:sz="4" w:space="0" w:color="auto"/>
              <w:bottom w:val="single" w:sz="4" w:space="0" w:color="auto"/>
              <w:right w:val="single" w:sz="4" w:space="0" w:color="auto"/>
            </w:tcBorders>
            <w:noWrap/>
            <w:vAlign w:val="center"/>
          </w:tcPr>
          <w:p w14:paraId="1975CE70" w14:textId="77777777" w:rsidR="0073610F" w:rsidRPr="005A1214" w:rsidRDefault="0073610F" w:rsidP="0073610F">
            <w:pPr>
              <w:rPr>
                <w:rFonts w:asciiTheme="majorHAnsi" w:eastAsia="Times New Roman" w:hAnsiTheme="majorHAnsi" w:cstheme="majorHAnsi"/>
                <w:color w:val="000000"/>
                <w:sz w:val="20"/>
                <w:lang w:eastAsia="en-NZ"/>
              </w:rPr>
            </w:pPr>
          </w:p>
          <w:p w14:paraId="577D589B" w14:textId="77777777" w:rsidR="0073610F" w:rsidRPr="005A1214" w:rsidRDefault="0073610F" w:rsidP="0073610F">
            <w:pPr>
              <w:rPr>
                <w:rFonts w:asciiTheme="majorHAnsi" w:eastAsia="Times New Roman" w:hAnsiTheme="majorHAnsi" w:cstheme="majorHAnsi"/>
                <w:color w:val="000000"/>
                <w:sz w:val="20"/>
                <w:lang w:eastAsia="en-NZ"/>
              </w:rPr>
            </w:pPr>
          </w:p>
          <w:p w14:paraId="7EBD1BCE" w14:textId="77777777" w:rsidR="0073610F" w:rsidRPr="005A1214" w:rsidRDefault="0073610F" w:rsidP="0073610F">
            <w:pPr>
              <w:rPr>
                <w:rFonts w:asciiTheme="majorHAnsi" w:eastAsia="Times New Roman" w:hAnsiTheme="majorHAnsi" w:cstheme="majorHAnsi"/>
                <w:color w:val="000000"/>
                <w:sz w:val="20"/>
                <w:lang w:eastAsia="en-NZ"/>
              </w:rPr>
            </w:pPr>
          </w:p>
          <w:p w14:paraId="37E0A473" w14:textId="77777777" w:rsidR="0073610F" w:rsidRPr="005A1214" w:rsidRDefault="0073610F" w:rsidP="0073610F">
            <w:pPr>
              <w:rPr>
                <w:rFonts w:asciiTheme="majorHAnsi" w:eastAsia="Times New Roman" w:hAnsiTheme="majorHAnsi" w:cstheme="majorHAnsi"/>
                <w:color w:val="000000"/>
                <w:sz w:val="20"/>
                <w:lang w:eastAsia="en-NZ"/>
              </w:rPr>
            </w:pPr>
          </w:p>
        </w:tc>
      </w:tr>
      <w:tr w:rsidR="0073610F" w:rsidRPr="005A1214" w14:paraId="0DE90BE9" w14:textId="77777777" w:rsidTr="0073610F">
        <w:trPr>
          <w:trHeight w:val="488"/>
        </w:trPr>
        <w:tc>
          <w:tcPr>
            <w:tcW w:w="2425" w:type="dxa"/>
            <w:tcBorders>
              <w:top w:val="single" w:sz="4" w:space="0" w:color="auto"/>
              <w:left w:val="single" w:sz="4" w:space="0" w:color="auto"/>
              <w:bottom w:val="single" w:sz="4" w:space="0" w:color="auto"/>
              <w:right w:val="single" w:sz="4" w:space="0" w:color="auto"/>
            </w:tcBorders>
            <w:shd w:val="clear" w:color="auto" w:fill="C4BC96"/>
            <w:vAlign w:val="center"/>
            <w:hideMark/>
          </w:tcPr>
          <w:p w14:paraId="7DFE8296" w14:textId="77777777" w:rsidR="0073610F" w:rsidRPr="005A1214" w:rsidRDefault="0073610F" w:rsidP="0073610F">
            <w:pPr>
              <w:spacing w:before="60" w:after="60"/>
              <w:rPr>
                <w:rFonts w:asciiTheme="majorHAnsi" w:eastAsia="Times New Roman" w:hAnsiTheme="majorHAnsi" w:cstheme="majorHAnsi"/>
                <w:bCs/>
                <w:color w:val="000000"/>
                <w:sz w:val="20"/>
                <w:lang w:eastAsia="en-NZ"/>
              </w:rPr>
            </w:pPr>
            <w:r w:rsidRPr="005A1214">
              <w:rPr>
                <w:rFonts w:asciiTheme="majorHAnsi" w:eastAsia="Times New Roman" w:hAnsiTheme="majorHAnsi" w:cstheme="majorHAnsi"/>
                <w:bCs/>
                <w:color w:val="000000"/>
                <w:sz w:val="20"/>
                <w:lang w:eastAsia="en-NZ"/>
              </w:rPr>
              <w:t>Street Address</w:t>
            </w:r>
          </w:p>
        </w:tc>
        <w:tc>
          <w:tcPr>
            <w:tcW w:w="6662" w:type="dxa"/>
            <w:tcBorders>
              <w:top w:val="single" w:sz="4" w:space="0" w:color="auto"/>
              <w:left w:val="single" w:sz="4" w:space="0" w:color="auto"/>
              <w:bottom w:val="single" w:sz="4" w:space="0" w:color="auto"/>
              <w:right w:val="single" w:sz="4" w:space="0" w:color="auto"/>
            </w:tcBorders>
            <w:noWrap/>
            <w:vAlign w:val="center"/>
            <w:hideMark/>
          </w:tcPr>
          <w:p w14:paraId="27E4C1BC" w14:textId="77777777" w:rsidR="0073610F" w:rsidRPr="005A1214" w:rsidRDefault="0073610F" w:rsidP="0073610F">
            <w:pPr>
              <w:suppressAutoHyphens/>
              <w:spacing w:after="240" w:line="260" w:lineRule="atLeast"/>
              <w:rPr>
                <w:rFonts w:asciiTheme="majorHAnsi" w:eastAsia="Times New Roman" w:hAnsiTheme="majorHAnsi" w:cstheme="majorHAnsi"/>
                <w:bCs/>
                <w:color w:val="000000"/>
                <w:sz w:val="20"/>
                <w:lang w:eastAsia="en-NZ"/>
              </w:rPr>
            </w:pPr>
          </w:p>
        </w:tc>
      </w:tr>
      <w:tr w:rsidR="0073610F" w:rsidRPr="005A1214" w14:paraId="5A9E246D" w14:textId="77777777" w:rsidTr="0073610F">
        <w:trPr>
          <w:trHeight w:val="562"/>
        </w:trPr>
        <w:tc>
          <w:tcPr>
            <w:tcW w:w="2425" w:type="dxa"/>
            <w:tcBorders>
              <w:top w:val="single" w:sz="4" w:space="0" w:color="auto"/>
              <w:left w:val="single" w:sz="4" w:space="0" w:color="auto"/>
              <w:bottom w:val="single" w:sz="4" w:space="0" w:color="auto"/>
              <w:right w:val="single" w:sz="4" w:space="0" w:color="auto"/>
            </w:tcBorders>
            <w:shd w:val="clear" w:color="auto" w:fill="C4BC96"/>
            <w:vAlign w:val="center"/>
            <w:hideMark/>
          </w:tcPr>
          <w:p w14:paraId="407AAF7A" w14:textId="77777777" w:rsidR="0073610F" w:rsidRPr="005A1214" w:rsidRDefault="0073610F" w:rsidP="0073610F">
            <w:pPr>
              <w:spacing w:before="60" w:after="60"/>
              <w:rPr>
                <w:rFonts w:asciiTheme="majorHAnsi" w:eastAsia="Times New Roman" w:hAnsiTheme="majorHAnsi" w:cstheme="majorHAnsi"/>
                <w:bCs/>
                <w:color w:val="000000"/>
                <w:sz w:val="20"/>
                <w:lang w:eastAsia="en-NZ"/>
              </w:rPr>
            </w:pPr>
            <w:r w:rsidRPr="005A1214">
              <w:rPr>
                <w:rFonts w:asciiTheme="majorHAnsi" w:eastAsia="Times New Roman" w:hAnsiTheme="majorHAnsi" w:cstheme="majorHAnsi"/>
                <w:bCs/>
                <w:color w:val="000000"/>
                <w:sz w:val="20"/>
                <w:lang w:eastAsia="en-NZ"/>
              </w:rPr>
              <w:t>Territorial Authority</w:t>
            </w:r>
          </w:p>
        </w:tc>
        <w:tc>
          <w:tcPr>
            <w:tcW w:w="6662" w:type="dxa"/>
            <w:tcBorders>
              <w:top w:val="single" w:sz="4" w:space="0" w:color="auto"/>
              <w:left w:val="single" w:sz="4" w:space="0" w:color="auto"/>
              <w:bottom w:val="single" w:sz="4" w:space="0" w:color="auto"/>
              <w:right w:val="single" w:sz="4" w:space="0" w:color="auto"/>
            </w:tcBorders>
            <w:noWrap/>
            <w:vAlign w:val="center"/>
          </w:tcPr>
          <w:p w14:paraId="3DAAC040" w14:textId="77777777" w:rsidR="0073610F" w:rsidRPr="005A1214" w:rsidRDefault="0073610F" w:rsidP="0073610F">
            <w:pPr>
              <w:rPr>
                <w:rFonts w:asciiTheme="majorHAnsi" w:eastAsia="Times New Roman" w:hAnsiTheme="majorHAnsi" w:cstheme="majorHAnsi"/>
                <w:color w:val="000000"/>
                <w:sz w:val="20"/>
                <w:lang w:eastAsia="en-NZ"/>
              </w:rPr>
            </w:pPr>
          </w:p>
        </w:tc>
      </w:tr>
      <w:tr w:rsidR="0073610F" w:rsidRPr="005A1214" w14:paraId="0E3236C9" w14:textId="77777777" w:rsidTr="0073610F">
        <w:trPr>
          <w:trHeight w:val="569"/>
        </w:trPr>
        <w:tc>
          <w:tcPr>
            <w:tcW w:w="2425" w:type="dxa"/>
            <w:tcBorders>
              <w:top w:val="single" w:sz="4" w:space="0" w:color="auto"/>
              <w:left w:val="single" w:sz="4" w:space="0" w:color="auto"/>
              <w:bottom w:val="single" w:sz="4" w:space="0" w:color="auto"/>
              <w:right w:val="single" w:sz="4" w:space="0" w:color="auto"/>
            </w:tcBorders>
            <w:shd w:val="clear" w:color="auto" w:fill="C4BC96"/>
            <w:vAlign w:val="center"/>
            <w:hideMark/>
          </w:tcPr>
          <w:p w14:paraId="7FE846E1" w14:textId="77777777" w:rsidR="0073610F" w:rsidRPr="005A1214" w:rsidRDefault="0073610F" w:rsidP="0073610F">
            <w:pPr>
              <w:spacing w:before="60" w:after="60"/>
              <w:rPr>
                <w:rFonts w:asciiTheme="majorHAnsi" w:eastAsia="Times New Roman" w:hAnsiTheme="majorHAnsi" w:cstheme="majorHAnsi"/>
                <w:bCs/>
                <w:color w:val="000000"/>
                <w:sz w:val="20"/>
                <w:lang w:eastAsia="en-NZ"/>
              </w:rPr>
            </w:pPr>
            <w:r w:rsidRPr="005A1214">
              <w:rPr>
                <w:rFonts w:asciiTheme="majorHAnsi" w:eastAsia="Times New Roman" w:hAnsiTheme="majorHAnsi" w:cstheme="majorHAnsi"/>
                <w:bCs/>
                <w:color w:val="000000"/>
                <w:sz w:val="20"/>
                <w:lang w:eastAsia="en-NZ"/>
              </w:rPr>
              <w:t>No. of Storeys</w:t>
            </w:r>
          </w:p>
        </w:tc>
        <w:tc>
          <w:tcPr>
            <w:tcW w:w="6662" w:type="dxa"/>
            <w:tcBorders>
              <w:top w:val="single" w:sz="4" w:space="0" w:color="auto"/>
              <w:left w:val="single" w:sz="4" w:space="0" w:color="auto"/>
              <w:bottom w:val="single" w:sz="4" w:space="0" w:color="auto"/>
              <w:right w:val="single" w:sz="4" w:space="0" w:color="auto"/>
            </w:tcBorders>
            <w:noWrap/>
            <w:vAlign w:val="center"/>
          </w:tcPr>
          <w:p w14:paraId="0CF42B6A" w14:textId="77777777" w:rsidR="0073610F" w:rsidRPr="005A1214" w:rsidRDefault="0073610F" w:rsidP="0073610F">
            <w:pPr>
              <w:rPr>
                <w:rFonts w:asciiTheme="majorHAnsi" w:eastAsia="Times New Roman" w:hAnsiTheme="majorHAnsi" w:cstheme="majorHAnsi"/>
                <w:color w:val="000000"/>
                <w:sz w:val="20"/>
                <w:lang w:eastAsia="en-NZ"/>
              </w:rPr>
            </w:pPr>
          </w:p>
        </w:tc>
      </w:tr>
      <w:tr w:rsidR="0073610F" w:rsidRPr="005A1214" w14:paraId="2168A964" w14:textId="77777777" w:rsidTr="0073610F">
        <w:tc>
          <w:tcPr>
            <w:tcW w:w="2425" w:type="dxa"/>
            <w:tcBorders>
              <w:top w:val="single" w:sz="4" w:space="0" w:color="auto"/>
              <w:left w:val="single" w:sz="4" w:space="0" w:color="auto"/>
              <w:bottom w:val="single" w:sz="4" w:space="0" w:color="auto"/>
              <w:right w:val="single" w:sz="4" w:space="0" w:color="auto"/>
            </w:tcBorders>
            <w:shd w:val="clear" w:color="auto" w:fill="C4BC96"/>
            <w:vAlign w:val="center"/>
            <w:hideMark/>
          </w:tcPr>
          <w:p w14:paraId="376C761E" w14:textId="77777777" w:rsidR="0073610F" w:rsidRPr="005A1214" w:rsidRDefault="0073610F" w:rsidP="0073610F">
            <w:pPr>
              <w:spacing w:before="60" w:after="60"/>
              <w:rPr>
                <w:rFonts w:asciiTheme="majorHAnsi" w:eastAsia="Times New Roman" w:hAnsiTheme="majorHAnsi" w:cstheme="majorHAnsi"/>
                <w:bCs/>
                <w:color w:val="000000"/>
                <w:sz w:val="20"/>
                <w:lang w:eastAsia="en-NZ"/>
              </w:rPr>
            </w:pPr>
            <w:r w:rsidRPr="005A1214">
              <w:rPr>
                <w:rFonts w:asciiTheme="majorHAnsi" w:eastAsia="Times New Roman" w:hAnsiTheme="majorHAnsi" w:cstheme="majorHAnsi"/>
                <w:bCs/>
                <w:color w:val="000000"/>
                <w:sz w:val="20"/>
                <w:lang w:eastAsia="en-NZ"/>
              </w:rPr>
              <w:t>Area of Typical Floor (approx.)</w:t>
            </w:r>
          </w:p>
        </w:tc>
        <w:tc>
          <w:tcPr>
            <w:tcW w:w="6662" w:type="dxa"/>
            <w:tcBorders>
              <w:top w:val="single" w:sz="4" w:space="0" w:color="auto"/>
              <w:left w:val="single" w:sz="4" w:space="0" w:color="auto"/>
              <w:bottom w:val="single" w:sz="4" w:space="0" w:color="auto"/>
              <w:right w:val="single" w:sz="4" w:space="0" w:color="auto"/>
            </w:tcBorders>
            <w:noWrap/>
            <w:vAlign w:val="center"/>
          </w:tcPr>
          <w:p w14:paraId="56FC201C" w14:textId="77777777" w:rsidR="0073610F" w:rsidRPr="005A1214" w:rsidRDefault="0073610F" w:rsidP="0073610F">
            <w:pPr>
              <w:rPr>
                <w:rFonts w:asciiTheme="majorHAnsi" w:eastAsia="Times New Roman" w:hAnsiTheme="majorHAnsi" w:cstheme="majorHAnsi"/>
                <w:color w:val="000000"/>
                <w:sz w:val="20"/>
                <w:lang w:eastAsia="en-NZ"/>
              </w:rPr>
            </w:pPr>
          </w:p>
        </w:tc>
      </w:tr>
      <w:tr w:rsidR="0073610F" w:rsidRPr="005A1214" w14:paraId="3AA4F890" w14:textId="77777777" w:rsidTr="0073610F">
        <w:trPr>
          <w:trHeight w:val="502"/>
        </w:trPr>
        <w:tc>
          <w:tcPr>
            <w:tcW w:w="2425" w:type="dxa"/>
            <w:tcBorders>
              <w:top w:val="single" w:sz="4" w:space="0" w:color="auto"/>
              <w:left w:val="single" w:sz="4" w:space="0" w:color="auto"/>
              <w:bottom w:val="single" w:sz="4" w:space="0" w:color="auto"/>
              <w:right w:val="single" w:sz="4" w:space="0" w:color="auto"/>
            </w:tcBorders>
            <w:shd w:val="clear" w:color="auto" w:fill="C4BC96"/>
            <w:vAlign w:val="center"/>
            <w:hideMark/>
          </w:tcPr>
          <w:p w14:paraId="4737254A" w14:textId="77777777" w:rsidR="0073610F" w:rsidRPr="005A1214" w:rsidRDefault="0073610F" w:rsidP="0073610F">
            <w:pPr>
              <w:spacing w:before="60" w:after="60"/>
              <w:rPr>
                <w:rFonts w:asciiTheme="majorHAnsi" w:eastAsia="Times New Roman" w:hAnsiTheme="majorHAnsi" w:cstheme="majorHAnsi"/>
                <w:bCs/>
                <w:color w:val="000000"/>
                <w:sz w:val="20"/>
                <w:lang w:eastAsia="en-NZ"/>
              </w:rPr>
            </w:pPr>
            <w:r w:rsidRPr="005A1214">
              <w:rPr>
                <w:rFonts w:asciiTheme="majorHAnsi" w:eastAsia="Times New Roman" w:hAnsiTheme="majorHAnsi" w:cstheme="majorHAnsi"/>
                <w:bCs/>
                <w:color w:val="000000"/>
                <w:sz w:val="20"/>
                <w:lang w:eastAsia="en-NZ"/>
              </w:rPr>
              <w:t>Year of Design (approx.)</w:t>
            </w:r>
          </w:p>
        </w:tc>
        <w:tc>
          <w:tcPr>
            <w:tcW w:w="6662" w:type="dxa"/>
            <w:tcBorders>
              <w:top w:val="single" w:sz="4" w:space="0" w:color="auto"/>
              <w:left w:val="single" w:sz="4" w:space="0" w:color="auto"/>
              <w:bottom w:val="single" w:sz="4" w:space="0" w:color="auto"/>
              <w:right w:val="single" w:sz="4" w:space="0" w:color="auto"/>
            </w:tcBorders>
            <w:noWrap/>
            <w:vAlign w:val="center"/>
          </w:tcPr>
          <w:p w14:paraId="299E580F" w14:textId="77777777" w:rsidR="0073610F" w:rsidRPr="005A1214" w:rsidRDefault="0073610F" w:rsidP="0073610F">
            <w:pPr>
              <w:rPr>
                <w:rFonts w:asciiTheme="majorHAnsi" w:eastAsia="Times New Roman" w:hAnsiTheme="majorHAnsi" w:cstheme="majorHAnsi"/>
                <w:color w:val="000000"/>
                <w:sz w:val="20"/>
                <w:lang w:eastAsia="en-NZ"/>
              </w:rPr>
            </w:pPr>
          </w:p>
        </w:tc>
      </w:tr>
      <w:tr w:rsidR="0073610F" w:rsidRPr="005A1214" w14:paraId="6886FF21" w14:textId="77777777" w:rsidTr="0073610F">
        <w:trPr>
          <w:trHeight w:val="552"/>
        </w:trPr>
        <w:tc>
          <w:tcPr>
            <w:tcW w:w="2425" w:type="dxa"/>
            <w:tcBorders>
              <w:top w:val="single" w:sz="4" w:space="0" w:color="auto"/>
              <w:left w:val="single" w:sz="4" w:space="0" w:color="auto"/>
              <w:bottom w:val="single" w:sz="4" w:space="0" w:color="auto"/>
              <w:right w:val="single" w:sz="4" w:space="0" w:color="auto"/>
            </w:tcBorders>
            <w:shd w:val="clear" w:color="auto" w:fill="C4BC96"/>
            <w:vAlign w:val="center"/>
            <w:hideMark/>
          </w:tcPr>
          <w:p w14:paraId="65E0803B" w14:textId="77777777" w:rsidR="0073610F" w:rsidRPr="005A1214" w:rsidRDefault="0073610F" w:rsidP="0073610F">
            <w:pPr>
              <w:spacing w:before="60" w:after="60"/>
              <w:rPr>
                <w:rFonts w:asciiTheme="majorHAnsi" w:eastAsia="Times New Roman" w:hAnsiTheme="majorHAnsi" w:cstheme="majorHAnsi"/>
                <w:bCs/>
                <w:color w:val="000000"/>
                <w:sz w:val="20"/>
                <w:lang w:eastAsia="en-NZ"/>
              </w:rPr>
            </w:pPr>
            <w:r w:rsidRPr="005A1214">
              <w:rPr>
                <w:rFonts w:asciiTheme="majorHAnsi" w:eastAsia="Times New Roman" w:hAnsiTheme="majorHAnsi" w:cstheme="majorHAnsi"/>
                <w:bCs/>
                <w:color w:val="000000"/>
                <w:sz w:val="20"/>
                <w:lang w:eastAsia="en-NZ"/>
              </w:rPr>
              <w:t>NZ Standards designed to</w:t>
            </w:r>
          </w:p>
        </w:tc>
        <w:tc>
          <w:tcPr>
            <w:tcW w:w="6662" w:type="dxa"/>
            <w:tcBorders>
              <w:top w:val="single" w:sz="4" w:space="0" w:color="auto"/>
              <w:left w:val="single" w:sz="4" w:space="0" w:color="auto"/>
              <w:bottom w:val="single" w:sz="4" w:space="0" w:color="auto"/>
              <w:right w:val="single" w:sz="4" w:space="0" w:color="auto"/>
            </w:tcBorders>
            <w:noWrap/>
            <w:vAlign w:val="center"/>
          </w:tcPr>
          <w:p w14:paraId="70A4420E" w14:textId="77777777" w:rsidR="0073610F" w:rsidRPr="005A1214" w:rsidRDefault="0073610F" w:rsidP="0073610F">
            <w:pPr>
              <w:rPr>
                <w:rFonts w:asciiTheme="majorHAnsi" w:eastAsia="Times New Roman" w:hAnsiTheme="majorHAnsi" w:cstheme="majorHAnsi"/>
                <w:color w:val="000000"/>
                <w:sz w:val="20"/>
                <w:highlight w:val="lightGray"/>
                <w:lang w:eastAsia="en-NZ"/>
              </w:rPr>
            </w:pPr>
          </w:p>
        </w:tc>
      </w:tr>
      <w:tr w:rsidR="0073610F" w:rsidRPr="005A1214" w14:paraId="2B3CF949" w14:textId="77777777" w:rsidTr="0073610F">
        <w:trPr>
          <w:trHeight w:val="1069"/>
        </w:trPr>
        <w:tc>
          <w:tcPr>
            <w:tcW w:w="2425" w:type="dxa"/>
            <w:tcBorders>
              <w:top w:val="single" w:sz="4" w:space="0" w:color="auto"/>
              <w:left w:val="single" w:sz="4" w:space="0" w:color="auto"/>
              <w:bottom w:val="single" w:sz="4" w:space="0" w:color="auto"/>
              <w:right w:val="single" w:sz="4" w:space="0" w:color="auto"/>
            </w:tcBorders>
            <w:shd w:val="clear" w:color="auto" w:fill="C4BC96"/>
            <w:vAlign w:val="center"/>
            <w:hideMark/>
          </w:tcPr>
          <w:p w14:paraId="1DF6927F" w14:textId="77777777" w:rsidR="0073610F" w:rsidRPr="005A1214" w:rsidRDefault="0073610F" w:rsidP="0073610F">
            <w:pPr>
              <w:spacing w:before="60" w:after="60"/>
              <w:rPr>
                <w:rFonts w:asciiTheme="majorHAnsi" w:eastAsia="Times New Roman" w:hAnsiTheme="majorHAnsi" w:cstheme="majorHAnsi"/>
                <w:bCs/>
                <w:color w:val="000000"/>
                <w:sz w:val="20"/>
                <w:lang w:eastAsia="en-NZ"/>
              </w:rPr>
            </w:pPr>
            <w:r w:rsidRPr="005A1214">
              <w:rPr>
                <w:rFonts w:asciiTheme="majorHAnsi" w:eastAsia="Times New Roman" w:hAnsiTheme="majorHAnsi" w:cstheme="majorHAnsi"/>
                <w:bCs/>
                <w:color w:val="000000"/>
                <w:sz w:val="20"/>
                <w:lang w:eastAsia="en-NZ"/>
              </w:rPr>
              <w:t>Structural System including Foundations</w:t>
            </w:r>
          </w:p>
        </w:tc>
        <w:tc>
          <w:tcPr>
            <w:tcW w:w="6662" w:type="dxa"/>
            <w:tcBorders>
              <w:top w:val="single" w:sz="4" w:space="0" w:color="auto"/>
              <w:left w:val="single" w:sz="4" w:space="0" w:color="auto"/>
              <w:bottom w:val="single" w:sz="4" w:space="0" w:color="auto"/>
              <w:right w:val="single" w:sz="4" w:space="0" w:color="auto"/>
            </w:tcBorders>
            <w:noWrap/>
            <w:vAlign w:val="center"/>
            <w:hideMark/>
          </w:tcPr>
          <w:p w14:paraId="175ECF22" w14:textId="77777777" w:rsidR="0073610F" w:rsidRPr="005A1214" w:rsidRDefault="0073610F" w:rsidP="0073610F">
            <w:pPr>
              <w:suppressAutoHyphens/>
              <w:spacing w:after="240" w:line="260" w:lineRule="atLeast"/>
              <w:rPr>
                <w:rFonts w:asciiTheme="majorHAnsi" w:eastAsia="Times New Roman" w:hAnsiTheme="majorHAnsi" w:cstheme="majorHAnsi"/>
                <w:bCs/>
                <w:color w:val="000000"/>
                <w:sz w:val="20"/>
                <w:lang w:eastAsia="en-NZ"/>
              </w:rPr>
            </w:pPr>
          </w:p>
        </w:tc>
      </w:tr>
      <w:tr w:rsidR="0073610F" w:rsidRPr="005A1214" w14:paraId="5A20A6BC" w14:textId="77777777" w:rsidTr="0073610F">
        <w:tc>
          <w:tcPr>
            <w:tcW w:w="2425" w:type="dxa"/>
            <w:tcBorders>
              <w:top w:val="single" w:sz="4" w:space="0" w:color="auto"/>
              <w:left w:val="single" w:sz="4" w:space="0" w:color="auto"/>
              <w:bottom w:val="single" w:sz="4" w:space="0" w:color="auto"/>
              <w:right w:val="single" w:sz="4" w:space="0" w:color="auto"/>
            </w:tcBorders>
            <w:shd w:val="clear" w:color="auto" w:fill="C4BC96"/>
            <w:vAlign w:val="center"/>
            <w:hideMark/>
          </w:tcPr>
          <w:p w14:paraId="5D342642" w14:textId="77777777" w:rsidR="0073610F" w:rsidRPr="005A1214" w:rsidRDefault="0073610F" w:rsidP="0073610F">
            <w:pPr>
              <w:spacing w:before="60" w:after="60"/>
              <w:rPr>
                <w:rFonts w:asciiTheme="majorHAnsi" w:eastAsia="Times New Roman" w:hAnsiTheme="majorHAnsi" w:cstheme="majorHAnsi"/>
                <w:bCs/>
                <w:color w:val="000000"/>
                <w:sz w:val="20"/>
                <w:lang w:eastAsia="en-NZ"/>
              </w:rPr>
            </w:pPr>
            <w:r w:rsidRPr="005A1214">
              <w:rPr>
                <w:rFonts w:asciiTheme="majorHAnsi" w:eastAsia="Times New Roman" w:hAnsiTheme="majorHAnsi" w:cstheme="majorHAnsi"/>
                <w:bCs/>
                <w:color w:val="000000"/>
                <w:sz w:val="20"/>
                <w:lang w:eastAsia="en-NZ"/>
              </w:rPr>
              <w:t>Does the building comprise a shared structural form or shares structural elements with any other adjacent titles?</w:t>
            </w:r>
          </w:p>
        </w:tc>
        <w:tc>
          <w:tcPr>
            <w:tcW w:w="6662" w:type="dxa"/>
            <w:tcBorders>
              <w:top w:val="single" w:sz="4" w:space="0" w:color="auto"/>
              <w:left w:val="single" w:sz="4" w:space="0" w:color="auto"/>
              <w:bottom w:val="single" w:sz="4" w:space="0" w:color="auto"/>
              <w:right w:val="single" w:sz="4" w:space="0" w:color="auto"/>
            </w:tcBorders>
            <w:noWrap/>
            <w:vAlign w:val="center"/>
          </w:tcPr>
          <w:p w14:paraId="34AC896B" w14:textId="77777777" w:rsidR="0073610F" w:rsidRPr="005A1214" w:rsidRDefault="0073610F" w:rsidP="0073610F">
            <w:pPr>
              <w:rPr>
                <w:rFonts w:asciiTheme="majorHAnsi" w:eastAsia="Times New Roman" w:hAnsiTheme="majorHAnsi" w:cstheme="majorHAnsi"/>
                <w:color w:val="000000"/>
                <w:sz w:val="20"/>
                <w:lang w:eastAsia="en-NZ"/>
              </w:rPr>
            </w:pPr>
          </w:p>
        </w:tc>
      </w:tr>
      <w:tr w:rsidR="0073610F" w:rsidRPr="005A1214" w14:paraId="33F89F85" w14:textId="77777777" w:rsidTr="0073610F">
        <w:tc>
          <w:tcPr>
            <w:tcW w:w="2425" w:type="dxa"/>
            <w:tcBorders>
              <w:top w:val="single" w:sz="4" w:space="0" w:color="auto"/>
              <w:left w:val="single" w:sz="4" w:space="0" w:color="auto"/>
              <w:bottom w:val="single" w:sz="4" w:space="0" w:color="auto"/>
              <w:right w:val="single" w:sz="4" w:space="0" w:color="auto"/>
            </w:tcBorders>
            <w:shd w:val="clear" w:color="auto" w:fill="C4BC96"/>
            <w:vAlign w:val="center"/>
            <w:hideMark/>
          </w:tcPr>
          <w:p w14:paraId="31A96479" w14:textId="77777777" w:rsidR="0073610F" w:rsidRPr="005A1214" w:rsidRDefault="0073610F" w:rsidP="0073610F">
            <w:pPr>
              <w:spacing w:before="60" w:after="60"/>
              <w:rPr>
                <w:rFonts w:asciiTheme="majorHAnsi" w:eastAsia="Times New Roman" w:hAnsiTheme="majorHAnsi" w:cstheme="majorHAnsi"/>
                <w:bCs/>
                <w:color w:val="000000"/>
                <w:sz w:val="20"/>
                <w:lang w:eastAsia="en-NZ"/>
              </w:rPr>
            </w:pPr>
            <w:r w:rsidRPr="005A1214">
              <w:rPr>
                <w:rFonts w:asciiTheme="majorHAnsi" w:eastAsia="Times New Roman" w:hAnsiTheme="majorHAnsi" w:cstheme="majorHAnsi"/>
                <w:bCs/>
                <w:color w:val="000000"/>
                <w:sz w:val="20"/>
                <w:lang w:eastAsia="en-NZ"/>
              </w:rPr>
              <w:t>Key features of ground profile and identified geohazards</w:t>
            </w:r>
          </w:p>
        </w:tc>
        <w:tc>
          <w:tcPr>
            <w:tcW w:w="6662" w:type="dxa"/>
            <w:tcBorders>
              <w:top w:val="single" w:sz="4" w:space="0" w:color="auto"/>
              <w:left w:val="single" w:sz="4" w:space="0" w:color="auto"/>
              <w:bottom w:val="single" w:sz="4" w:space="0" w:color="auto"/>
              <w:right w:val="single" w:sz="4" w:space="0" w:color="auto"/>
            </w:tcBorders>
            <w:noWrap/>
            <w:vAlign w:val="center"/>
          </w:tcPr>
          <w:p w14:paraId="4A803831" w14:textId="77777777" w:rsidR="0073610F" w:rsidRPr="005A1214" w:rsidRDefault="0073610F" w:rsidP="0073610F">
            <w:pPr>
              <w:rPr>
                <w:rFonts w:asciiTheme="majorHAnsi" w:eastAsia="Times New Roman" w:hAnsiTheme="majorHAnsi" w:cstheme="majorHAnsi"/>
                <w:color w:val="000000"/>
                <w:sz w:val="20"/>
                <w:lang w:eastAsia="en-NZ"/>
              </w:rPr>
            </w:pPr>
          </w:p>
        </w:tc>
      </w:tr>
      <w:tr w:rsidR="0073610F" w:rsidRPr="005A1214" w14:paraId="6AC78702" w14:textId="77777777" w:rsidTr="0073610F">
        <w:trPr>
          <w:trHeight w:val="522"/>
        </w:trPr>
        <w:tc>
          <w:tcPr>
            <w:tcW w:w="2425" w:type="dxa"/>
            <w:tcBorders>
              <w:top w:val="single" w:sz="4" w:space="0" w:color="auto"/>
              <w:left w:val="single" w:sz="4" w:space="0" w:color="auto"/>
              <w:bottom w:val="single" w:sz="4" w:space="0" w:color="auto"/>
              <w:right w:val="single" w:sz="4" w:space="0" w:color="auto"/>
            </w:tcBorders>
            <w:shd w:val="clear" w:color="auto" w:fill="C4BC96"/>
            <w:vAlign w:val="center"/>
            <w:hideMark/>
          </w:tcPr>
          <w:p w14:paraId="640C847C" w14:textId="77777777" w:rsidR="0073610F" w:rsidRPr="005A1214" w:rsidRDefault="0073610F" w:rsidP="0073610F">
            <w:pPr>
              <w:spacing w:before="60" w:after="60"/>
              <w:rPr>
                <w:rFonts w:asciiTheme="majorHAnsi" w:eastAsia="Times New Roman" w:hAnsiTheme="majorHAnsi" w:cstheme="majorHAnsi"/>
                <w:bCs/>
                <w:color w:val="000000"/>
                <w:sz w:val="20"/>
                <w:lang w:eastAsia="en-NZ"/>
              </w:rPr>
            </w:pPr>
            <w:r w:rsidRPr="005A1214">
              <w:rPr>
                <w:rFonts w:asciiTheme="majorHAnsi" w:eastAsia="Times New Roman" w:hAnsiTheme="majorHAnsi" w:cstheme="majorHAnsi"/>
                <w:bCs/>
                <w:color w:val="000000"/>
                <w:sz w:val="20"/>
                <w:lang w:eastAsia="en-NZ"/>
              </w:rPr>
              <w:t>Previous strengthening and/ or significant alteration</w:t>
            </w:r>
          </w:p>
        </w:tc>
        <w:tc>
          <w:tcPr>
            <w:tcW w:w="6662" w:type="dxa"/>
            <w:tcBorders>
              <w:top w:val="single" w:sz="4" w:space="0" w:color="auto"/>
              <w:left w:val="single" w:sz="4" w:space="0" w:color="auto"/>
              <w:bottom w:val="single" w:sz="4" w:space="0" w:color="auto"/>
              <w:right w:val="single" w:sz="4" w:space="0" w:color="auto"/>
            </w:tcBorders>
            <w:noWrap/>
            <w:vAlign w:val="center"/>
          </w:tcPr>
          <w:p w14:paraId="4F437AB6" w14:textId="77777777" w:rsidR="0073610F" w:rsidRPr="005A1214" w:rsidRDefault="0073610F" w:rsidP="0073610F">
            <w:pPr>
              <w:rPr>
                <w:rFonts w:asciiTheme="majorHAnsi" w:eastAsia="Times New Roman" w:hAnsiTheme="majorHAnsi" w:cstheme="majorHAnsi"/>
                <w:color w:val="000000"/>
                <w:sz w:val="20"/>
                <w:lang w:eastAsia="en-NZ"/>
              </w:rPr>
            </w:pPr>
          </w:p>
        </w:tc>
      </w:tr>
      <w:tr w:rsidR="0073610F" w:rsidRPr="005A1214" w14:paraId="44CFC63C" w14:textId="77777777" w:rsidTr="0073610F">
        <w:trPr>
          <w:trHeight w:val="573"/>
        </w:trPr>
        <w:tc>
          <w:tcPr>
            <w:tcW w:w="2425" w:type="dxa"/>
            <w:tcBorders>
              <w:top w:val="single" w:sz="4" w:space="0" w:color="auto"/>
              <w:left w:val="single" w:sz="4" w:space="0" w:color="auto"/>
              <w:bottom w:val="single" w:sz="4" w:space="0" w:color="auto"/>
              <w:right w:val="single" w:sz="4" w:space="0" w:color="auto"/>
            </w:tcBorders>
            <w:shd w:val="clear" w:color="auto" w:fill="C4BC96"/>
            <w:vAlign w:val="center"/>
            <w:hideMark/>
          </w:tcPr>
          <w:p w14:paraId="03935157" w14:textId="77777777" w:rsidR="0073610F" w:rsidRPr="005A1214" w:rsidRDefault="0073610F" w:rsidP="0073610F">
            <w:pPr>
              <w:spacing w:before="60" w:after="60"/>
              <w:rPr>
                <w:rFonts w:asciiTheme="majorHAnsi" w:eastAsia="Times New Roman" w:hAnsiTheme="majorHAnsi" w:cstheme="majorHAnsi"/>
                <w:bCs/>
                <w:color w:val="000000"/>
                <w:sz w:val="20"/>
                <w:lang w:eastAsia="en-NZ"/>
              </w:rPr>
            </w:pPr>
            <w:r w:rsidRPr="005A1214">
              <w:rPr>
                <w:rFonts w:asciiTheme="majorHAnsi" w:eastAsia="Times New Roman" w:hAnsiTheme="majorHAnsi" w:cstheme="majorHAnsi"/>
                <w:bCs/>
                <w:color w:val="000000"/>
                <w:sz w:val="20"/>
                <w:lang w:eastAsia="en-NZ"/>
              </w:rPr>
              <w:t>Heritage Issues/ Status</w:t>
            </w:r>
          </w:p>
        </w:tc>
        <w:tc>
          <w:tcPr>
            <w:tcW w:w="6662" w:type="dxa"/>
            <w:tcBorders>
              <w:top w:val="single" w:sz="4" w:space="0" w:color="auto"/>
              <w:left w:val="single" w:sz="4" w:space="0" w:color="auto"/>
              <w:bottom w:val="single" w:sz="4" w:space="0" w:color="auto"/>
              <w:right w:val="single" w:sz="4" w:space="0" w:color="auto"/>
            </w:tcBorders>
            <w:noWrap/>
            <w:vAlign w:val="center"/>
          </w:tcPr>
          <w:p w14:paraId="45A42297" w14:textId="77777777" w:rsidR="0073610F" w:rsidRPr="005A1214" w:rsidRDefault="0073610F" w:rsidP="0073610F">
            <w:pPr>
              <w:rPr>
                <w:rFonts w:asciiTheme="majorHAnsi" w:eastAsia="Times New Roman" w:hAnsiTheme="majorHAnsi" w:cstheme="majorHAnsi"/>
                <w:color w:val="000000"/>
                <w:sz w:val="20"/>
                <w:lang w:eastAsia="en-NZ"/>
              </w:rPr>
            </w:pPr>
          </w:p>
        </w:tc>
      </w:tr>
      <w:tr w:rsidR="0073610F" w:rsidRPr="005A1214" w14:paraId="65CE2FD9" w14:textId="77777777" w:rsidTr="0073610F">
        <w:trPr>
          <w:trHeight w:val="458"/>
        </w:trPr>
        <w:tc>
          <w:tcPr>
            <w:tcW w:w="2425" w:type="dxa"/>
            <w:tcBorders>
              <w:top w:val="single" w:sz="4" w:space="0" w:color="auto"/>
              <w:left w:val="single" w:sz="4" w:space="0" w:color="auto"/>
              <w:bottom w:val="single" w:sz="4" w:space="0" w:color="auto"/>
              <w:right w:val="single" w:sz="4" w:space="0" w:color="auto"/>
            </w:tcBorders>
            <w:shd w:val="clear" w:color="auto" w:fill="C4BC96"/>
            <w:vAlign w:val="center"/>
            <w:hideMark/>
          </w:tcPr>
          <w:p w14:paraId="71F4BB4B" w14:textId="77777777" w:rsidR="0073610F" w:rsidRPr="005A1214" w:rsidRDefault="0073610F" w:rsidP="0073610F">
            <w:pPr>
              <w:spacing w:before="60" w:after="60"/>
              <w:rPr>
                <w:rFonts w:asciiTheme="majorHAnsi" w:eastAsia="Times New Roman" w:hAnsiTheme="majorHAnsi" w:cstheme="majorHAnsi"/>
                <w:bCs/>
                <w:color w:val="000000"/>
                <w:sz w:val="20"/>
                <w:lang w:eastAsia="en-NZ"/>
              </w:rPr>
            </w:pPr>
            <w:r w:rsidRPr="005A1214">
              <w:rPr>
                <w:rFonts w:asciiTheme="majorHAnsi" w:eastAsia="Times New Roman" w:hAnsiTheme="majorHAnsi" w:cstheme="majorHAnsi"/>
                <w:bCs/>
                <w:color w:val="000000"/>
                <w:sz w:val="20"/>
                <w:lang w:eastAsia="en-NZ"/>
              </w:rPr>
              <w:t>Other Relevant Information</w:t>
            </w:r>
          </w:p>
        </w:tc>
        <w:tc>
          <w:tcPr>
            <w:tcW w:w="6662" w:type="dxa"/>
            <w:tcBorders>
              <w:top w:val="single" w:sz="4" w:space="0" w:color="auto"/>
              <w:left w:val="single" w:sz="4" w:space="0" w:color="auto"/>
              <w:bottom w:val="single" w:sz="4" w:space="0" w:color="auto"/>
              <w:right w:val="single" w:sz="4" w:space="0" w:color="auto"/>
            </w:tcBorders>
            <w:noWrap/>
            <w:vAlign w:val="center"/>
          </w:tcPr>
          <w:p w14:paraId="54C221BC" w14:textId="77777777" w:rsidR="0073610F" w:rsidRPr="005A1214" w:rsidRDefault="0073610F" w:rsidP="0073610F">
            <w:pPr>
              <w:rPr>
                <w:rFonts w:asciiTheme="majorHAnsi" w:eastAsia="Times New Roman" w:hAnsiTheme="majorHAnsi" w:cstheme="majorHAnsi"/>
                <w:color w:val="000000"/>
                <w:sz w:val="20"/>
                <w:lang w:eastAsia="en-NZ"/>
              </w:rPr>
            </w:pPr>
          </w:p>
          <w:p w14:paraId="3694FBF2" w14:textId="77777777" w:rsidR="0073610F" w:rsidRPr="005A1214" w:rsidRDefault="0073610F" w:rsidP="0073610F">
            <w:pPr>
              <w:rPr>
                <w:rFonts w:asciiTheme="majorHAnsi" w:eastAsia="Times New Roman" w:hAnsiTheme="majorHAnsi" w:cstheme="majorHAnsi"/>
                <w:color w:val="000000"/>
                <w:sz w:val="20"/>
                <w:lang w:eastAsia="en-NZ"/>
              </w:rPr>
            </w:pPr>
          </w:p>
          <w:p w14:paraId="0C9233CE" w14:textId="77777777" w:rsidR="0073610F" w:rsidRPr="005A1214" w:rsidRDefault="0073610F" w:rsidP="0073610F">
            <w:pPr>
              <w:rPr>
                <w:rFonts w:asciiTheme="majorHAnsi" w:eastAsia="Times New Roman" w:hAnsiTheme="majorHAnsi" w:cstheme="majorHAnsi"/>
                <w:color w:val="000000"/>
                <w:sz w:val="20"/>
                <w:lang w:eastAsia="en-NZ"/>
              </w:rPr>
            </w:pPr>
          </w:p>
          <w:p w14:paraId="5FDA24D9" w14:textId="77777777" w:rsidR="0073610F" w:rsidRPr="005A1214" w:rsidRDefault="0073610F" w:rsidP="0073610F">
            <w:pPr>
              <w:rPr>
                <w:rFonts w:asciiTheme="majorHAnsi" w:eastAsia="Times New Roman" w:hAnsiTheme="majorHAnsi" w:cstheme="majorHAnsi"/>
                <w:color w:val="000000"/>
                <w:sz w:val="20"/>
                <w:lang w:eastAsia="en-NZ"/>
              </w:rPr>
            </w:pPr>
          </w:p>
          <w:p w14:paraId="4EC48FD1" w14:textId="77777777" w:rsidR="0073610F" w:rsidRPr="005A1214" w:rsidRDefault="0073610F" w:rsidP="0073610F">
            <w:pPr>
              <w:rPr>
                <w:rFonts w:asciiTheme="majorHAnsi" w:eastAsia="Times New Roman" w:hAnsiTheme="majorHAnsi" w:cstheme="majorHAnsi"/>
                <w:color w:val="000000"/>
                <w:sz w:val="20"/>
                <w:lang w:eastAsia="en-NZ"/>
              </w:rPr>
            </w:pPr>
          </w:p>
        </w:tc>
      </w:tr>
    </w:tbl>
    <w:p w14:paraId="320E7964" w14:textId="77777777" w:rsidR="0073610F" w:rsidRPr="0073610F" w:rsidRDefault="0073610F" w:rsidP="0073610F">
      <w:pPr>
        <w:suppressAutoHyphens/>
        <w:spacing w:after="240" w:line="260" w:lineRule="atLeast"/>
        <w:rPr>
          <w:rFonts w:eastAsia="Times New Roman"/>
          <w:sz w:val="20"/>
        </w:rPr>
      </w:pPr>
      <w:r w:rsidRPr="0073610F">
        <w:rPr>
          <w:rFonts w:eastAsia="Times New Roman"/>
          <w:sz w:val="20"/>
        </w:rPr>
        <w:br w:type="page"/>
      </w:r>
    </w:p>
    <w:tbl>
      <w:tblPr>
        <w:tblW w:w="0" w:type="auto"/>
        <w:tblInd w:w="9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425"/>
        <w:gridCol w:w="6662"/>
      </w:tblGrid>
      <w:tr w:rsidR="0073610F" w:rsidRPr="005A1214" w14:paraId="56C063A8" w14:textId="77777777" w:rsidTr="0073610F">
        <w:tc>
          <w:tcPr>
            <w:tcW w:w="9087" w:type="dxa"/>
            <w:gridSpan w:val="2"/>
            <w:tcBorders>
              <w:top w:val="single" w:sz="4" w:space="0" w:color="auto"/>
              <w:left w:val="single" w:sz="4" w:space="0" w:color="auto"/>
              <w:bottom w:val="single" w:sz="4" w:space="0" w:color="auto"/>
              <w:right w:val="single" w:sz="4" w:space="0" w:color="auto"/>
            </w:tcBorders>
            <w:shd w:val="clear" w:color="auto" w:fill="C2D69B"/>
            <w:vAlign w:val="center"/>
            <w:hideMark/>
          </w:tcPr>
          <w:p w14:paraId="7053B7D5" w14:textId="77777777" w:rsidR="0073610F" w:rsidRPr="005A1214" w:rsidRDefault="0073610F" w:rsidP="0073610F">
            <w:pPr>
              <w:spacing w:before="120"/>
              <w:rPr>
                <w:rFonts w:asciiTheme="majorHAnsi" w:eastAsia="Times New Roman" w:hAnsiTheme="majorHAnsi" w:cstheme="majorHAnsi"/>
                <w:color w:val="000000"/>
                <w:szCs w:val="22"/>
                <w:highlight w:val="lightGray"/>
                <w:lang w:eastAsia="en-NZ"/>
              </w:rPr>
            </w:pPr>
            <w:r w:rsidRPr="005A1214">
              <w:rPr>
                <w:rFonts w:asciiTheme="majorHAnsi" w:eastAsia="Times New Roman" w:hAnsiTheme="majorHAnsi" w:cstheme="majorHAnsi"/>
                <w:b/>
                <w:bCs/>
                <w:color w:val="000000"/>
                <w:szCs w:val="22"/>
                <w:lang w:eastAsia="en-NZ"/>
              </w:rPr>
              <w:lastRenderedPageBreak/>
              <w:t>2.   Assessment Information</w:t>
            </w:r>
          </w:p>
        </w:tc>
      </w:tr>
      <w:tr w:rsidR="0073610F" w:rsidRPr="005A1214" w14:paraId="60426C9A" w14:textId="77777777" w:rsidTr="0073610F">
        <w:trPr>
          <w:trHeight w:val="654"/>
        </w:trPr>
        <w:tc>
          <w:tcPr>
            <w:tcW w:w="2425" w:type="dxa"/>
            <w:tcBorders>
              <w:top w:val="single" w:sz="4" w:space="0" w:color="auto"/>
              <w:left w:val="single" w:sz="4" w:space="0" w:color="auto"/>
              <w:bottom w:val="single" w:sz="4" w:space="0" w:color="auto"/>
              <w:right w:val="single" w:sz="4" w:space="0" w:color="auto"/>
            </w:tcBorders>
            <w:shd w:val="clear" w:color="auto" w:fill="C2D69B"/>
            <w:vAlign w:val="center"/>
            <w:hideMark/>
          </w:tcPr>
          <w:p w14:paraId="2DBC18D9" w14:textId="77777777" w:rsidR="0073610F" w:rsidRPr="005A1214" w:rsidRDefault="0073610F" w:rsidP="0073610F">
            <w:pPr>
              <w:spacing w:before="60" w:after="60"/>
              <w:rPr>
                <w:rFonts w:asciiTheme="majorHAnsi" w:eastAsia="Times New Roman" w:hAnsiTheme="majorHAnsi" w:cstheme="majorHAnsi"/>
                <w:bCs/>
                <w:color w:val="000000"/>
                <w:sz w:val="20"/>
                <w:lang w:eastAsia="en-NZ"/>
              </w:rPr>
            </w:pPr>
            <w:r w:rsidRPr="005A1214">
              <w:rPr>
                <w:rFonts w:asciiTheme="majorHAnsi" w:eastAsia="Times New Roman" w:hAnsiTheme="majorHAnsi" w:cstheme="majorHAnsi"/>
                <w:bCs/>
                <w:color w:val="000000"/>
                <w:sz w:val="20"/>
                <w:lang w:eastAsia="en-NZ"/>
              </w:rPr>
              <w:t>Consulting Practice</w:t>
            </w:r>
          </w:p>
        </w:tc>
        <w:tc>
          <w:tcPr>
            <w:tcW w:w="6662" w:type="dxa"/>
            <w:tcBorders>
              <w:top w:val="single" w:sz="4" w:space="0" w:color="auto"/>
              <w:left w:val="single" w:sz="4" w:space="0" w:color="auto"/>
              <w:bottom w:val="single" w:sz="4" w:space="0" w:color="auto"/>
              <w:right w:val="single" w:sz="4" w:space="0" w:color="auto"/>
            </w:tcBorders>
            <w:noWrap/>
            <w:vAlign w:val="center"/>
          </w:tcPr>
          <w:p w14:paraId="2411F721" w14:textId="77777777" w:rsidR="0073610F" w:rsidRPr="005A1214" w:rsidRDefault="0073610F" w:rsidP="0073610F">
            <w:pPr>
              <w:rPr>
                <w:rFonts w:asciiTheme="majorHAnsi" w:eastAsia="Times New Roman" w:hAnsiTheme="majorHAnsi" w:cstheme="majorHAnsi"/>
                <w:color w:val="000000"/>
                <w:sz w:val="20"/>
                <w:lang w:eastAsia="en-NZ"/>
              </w:rPr>
            </w:pPr>
          </w:p>
        </w:tc>
      </w:tr>
      <w:tr w:rsidR="0073610F" w:rsidRPr="005A1214" w14:paraId="473676FB" w14:textId="77777777" w:rsidTr="0073610F">
        <w:trPr>
          <w:trHeight w:val="550"/>
        </w:trPr>
        <w:tc>
          <w:tcPr>
            <w:tcW w:w="2425" w:type="dxa"/>
            <w:tcBorders>
              <w:top w:val="single" w:sz="4" w:space="0" w:color="auto"/>
              <w:left w:val="single" w:sz="4" w:space="0" w:color="auto"/>
              <w:bottom w:val="single" w:sz="4" w:space="0" w:color="auto"/>
              <w:right w:val="single" w:sz="4" w:space="0" w:color="auto"/>
            </w:tcBorders>
            <w:shd w:val="clear" w:color="auto" w:fill="C2D69B"/>
            <w:vAlign w:val="center"/>
            <w:hideMark/>
          </w:tcPr>
          <w:p w14:paraId="6F4D31F3" w14:textId="77777777" w:rsidR="0073610F" w:rsidRPr="005A1214" w:rsidRDefault="0073610F" w:rsidP="0073610F">
            <w:pPr>
              <w:spacing w:before="60" w:after="60"/>
              <w:rPr>
                <w:rFonts w:asciiTheme="majorHAnsi" w:eastAsia="Times New Roman" w:hAnsiTheme="majorHAnsi" w:cstheme="majorHAnsi"/>
                <w:bCs/>
                <w:sz w:val="20"/>
                <w:lang w:eastAsia="en-NZ"/>
              </w:rPr>
            </w:pPr>
            <w:r w:rsidRPr="005A1214">
              <w:rPr>
                <w:rFonts w:asciiTheme="majorHAnsi" w:eastAsia="Times New Roman" w:hAnsiTheme="majorHAnsi" w:cstheme="majorHAnsi"/>
                <w:bCs/>
                <w:sz w:val="20"/>
                <w:lang w:eastAsia="en-NZ"/>
              </w:rPr>
              <w:t xml:space="preserve">CPEng Responsible, including: </w:t>
            </w:r>
          </w:p>
          <w:p w14:paraId="7F822797" w14:textId="77777777" w:rsidR="0073610F" w:rsidRPr="005A1214" w:rsidRDefault="0073610F" w:rsidP="004349CD">
            <w:pPr>
              <w:numPr>
                <w:ilvl w:val="0"/>
                <w:numId w:val="4"/>
              </w:numPr>
              <w:suppressAutoHyphens/>
              <w:spacing w:before="60" w:after="60" w:line="260" w:lineRule="atLeast"/>
              <w:contextualSpacing/>
              <w:rPr>
                <w:rFonts w:asciiTheme="majorHAnsi" w:eastAsia="Times New Roman" w:hAnsiTheme="majorHAnsi" w:cstheme="majorHAnsi"/>
                <w:bCs/>
                <w:sz w:val="20"/>
                <w:lang w:eastAsia="en-NZ"/>
              </w:rPr>
            </w:pPr>
            <w:r w:rsidRPr="005A1214">
              <w:rPr>
                <w:rFonts w:asciiTheme="majorHAnsi" w:eastAsia="Times New Roman" w:hAnsiTheme="majorHAnsi" w:cstheme="majorHAnsi"/>
                <w:bCs/>
                <w:sz w:val="20"/>
                <w:lang w:eastAsia="en-NZ"/>
              </w:rPr>
              <w:t>Name</w:t>
            </w:r>
          </w:p>
          <w:p w14:paraId="3F35D6D9" w14:textId="77777777" w:rsidR="0073610F" w:rsidRPr="005A1214" w:rsidRDefault="0073610F" w:rsidP="004349CD">
            <w:pPr>
              <w:numPr>
                <w:ilvl w:val="0"/>
                <w:numId w:val="4"/>
              </w:numPr>
              <w:suppressAutoHyphens/>
              <w:spacing w:before="60" w:after="60" w:line="260" w:lineRule="atLeast"/>
              <w:contextualSpacing/>
              <w:rPr>
                <w:rFonts w:asciiTheme="majorHAnsi" w:eastAsia="Times New Roman" w:hAnsiTheme="majorHAnsi" w:cstheme="majorHAnsi"/>
                <w:bCs/>
                <w:sz w:val="20"/>
                <w:lang w:eastAsia="en-NZ"/>
              </w:rPr>
            </w:pPr>
            <w:r w:rsidRPr="005A1214">
              <w:rPr>
                <w:rFonts w:asciiTheme="majorHAnsi" w:eastAsia="Times New Roman" w:hAnsiTheme="majorHAnsi" w:cstheme="majorHAnsi"/>
                <w:bCs/>
                <w:sz w:val="20"/>
                <w:lang w:eastAsia="en-NZ"/>
              </w:rPr>
              <w:t xml:space="preserve">CPEng number </w:t>
            </w:r>
          </w:p>
          <w:p w14:paraId="0F801A94" w14:textId="77777777" w:rsidR="0073610F" w:rsidRPr="005A1214" w:rsidRDefault="0073610F" w:rsidP="004349CD">
            <w:pPr>
              <w:numPr>
                <w:ilvl w:val="0"/>
                <w:numId w:val="4"/>
              </w:numPr>
              <w:suppressAutoHyphens/>
              <w:spacing w:before="60" w:after="60" w:line="260" w:lineRule="atLeast"/>
              <w:contextualSpacing/>
              <w:rPr>
                <w:rFonts w:asciiTheme="majorHAnsi" w:eastAsia="Times New Roman" w:hAnsiTheme="majorHAnsi" w:cstheme="majorHAnsi"/>
                <w:bCs/>
                <w:sz w:val="20"/>
                <w:lang w:eastAsia="en-NZ"/>
              </w:rPr>
            </w:pPr>
            <w:r w:rsidRPr="005A1214">
              <w:rPr>
                <w:rFonts w:asciiTheme="majorHAnsi" w:eastAsia="Times New Roman" w:hAnsiTheme="majorHAnsi" w:cstheme="majorHAnsi"/>
                <w:bCs/>
                <w:sz w:val="20"/>
                <w:lang w:eastAsia="en-NZ"/>
              </w:rPr>
              <w:t>A statement of suitable skills and experience in the seismic assessment of existing buildings</w:t>
            </w:r>
            <w:r w:rsidRPr="005A1214">
              <w:rPr>
                <w:rFonts w:asciiTheme="majorHAnsi" w:eastAsia="Times New Roman" w:hAnsiTheme="majorHAnsi" w:cstheme="majorHAnsi"/>
                <w:bCs/>
                <w:sz w:val="20"/>
                <w:vertAlign w:val="superscript"/>
                <w:lang w:eastAsia="en-NZ"/>
              </w:rPr>
              <w:footnoteReference w:id="2"/>
            </w:r>
          </w:p>
        </w:tc>
        <w:tc>
          <w:tcPr>
            <w:tcW w:w="6662" w:type="dxa"/>
            <w:tcBorders>
              <w:top w:val="single" w:sz="4" w:space="0" w:color="auto"/>
              <w:left w:val="single" w:sz="4" w:space="0" w:color="auto"/>
              <w:bottom w:val="single" w:sz="4" w:space="0" w:color="auto"/>
              <w:right w:val="single" w:sz="4" w:space="0" w:color="auto"/>
            </w:tcBorders>
            <w:noWrap/>
            <w:vAlign w:val="center"/>
          </w:tcPr>
          <w:p w14:paraId="408847C7" w14:textId="77777777" w:rsidR="0073610F" w:rsidRPr="005A1214" w:rsidRDefault="0073610F" w:rsidP="0073610F">
            <w:pPr>
              <w:rPr>
                <w:rFonts w:asciiTheme="majorHAnsi" w:eastAsia="Times New Roman" w:hAnsiTheme="majorHAnsi" w:cstheme="majorHAnsi"/>
                <w:color w:val="000000"/>
                <w:sz w:val="20"/>
                <w:lang w:eastAsia="en-NZ"/>
              </w:rPr>
            </w:pPr>
          </w:p>
        </w:tc>
      </w:tr>
      <w:tr w:rsidR="0073610F" w:rsidRPr="005A1214" w14:paraId="5494B1AB" w14:textId="77777777" w:rsidTr="0073610F">
        <w:tc>
          <w:tcPr>
            <w:tcW w:w="2425" w:type="dxa"/>
            <w:tcBorders>
              <w:top w:val="single" w:sz="4" w:space="0" w:color="auto"/>
              <w:left w:val="single" w:sz="4" w:space="0" w:color="auto"/>
              <w:bottom w:val="single" w:sz="4" w:space="0" w:color="auto"/>
              <w:right w:val="single" w:sz="4" w:space="0" w:color="auto"/>
            </w:tcBorders>
            <w:shd w:val="clear" w:color="auto" w:fill="C2D69B"/>
            <w:vAlign w:val="center"/>
            <w:hideMark/>
          </w:tcPr>
          <w:p w14:paraId="0F7F6549" w14:textId="77777777" w:rsidR="0073610F" w:rsidRPr="005A1214" w:rsidRDefault="0073610F" w:rsidP="0073610F">
            <w:pPr>
              <w:spacing w:before="60" w:after="60"/>
              <w:rPr>
                <w:rFonts w:asciiTheme="majorHAnsi" w:eastAsia="Times New Roman" w:hAnsiTheme="majorHAnsi" w:cstheme="majorHAnsi"/>
                <w:bCs/>
                <w:color w:val="000000"/>
                <w:sz w:val="20"/>
                <w:lang w:eastAsia="en-NZ"/>
              </w:rPr>
            </w:pPr>
            <w:r w:rsidRPr="005A1214">
              <w:rPr>
                <w:rFonts w:asciiTheme="majorHAnsi" w:eastAsia="Times New Roman" w:hAnsiTheme="majorHAnsi" w:cstheme="majorHAnsi"/>
                <w:bCs/>
                <w:color w:val="000000"/>
                <w:sz w:val="20"/>
                <w:lang w:eastAsia="en-NZ"/>
              </w:rPr>
              <w:t>Documentation reviewed, including:</w:t>
            </w:r>
          </w:p>
          <w:p w14:paraId="255D5CCA" w14:textId="77777777" w:rsidR="0073610F" w:rsidRPr="005A1214" w:rsidRDefault="0073610F" w:rsidP="004349CD">
            <w:pPr>
              <w:numPr>
                <w:ilvl w:val="0"/>
                <w:numId w:val="4"/>
              </w:numPr>
              <w:suppressAutoHyphens/>
              <w:spacing w:before="60" w:after="60" w:line="260" w:lineRule="atLeast"/>
              <w:contextualSpacing/>
              <w:rPr>
                <w:rFonts w:asciiTheme="majorHAnsi" w:eastAsia="Times New Roman" w:hAnsiTheme="majorHAnsi" w:cstheme="majorHAnsi"/>
                <w:bCs/>
                <w:sz w:val="20"/>
                <w:lang w:eastAsia="en-NZ"/>
              </w:rPr>
            </w:pPr>
            <w:r w:rsidRPr="005A1214">
              <w:rPr>
                <w:rFonts w:asciiTheme="majorHAnsi" w:eastAsia="Times New Roman" w:hAnsiTheme="majorHAnsi" w:cstheme="majorHAnsi"/>
                <w:bCs/>
                <w:sz w:val="20"/>
                <w:lang w:eastAsia="en-NZ"/>
              </w:rPr>
              <w:t>date/ version of drawings/ calculations</w:t>
            </w:r>
            <w:r w:rsidRPr="005A1214">
              <w:rPr>
                <w:rFonts w:asciiTheme="majorHAnsi" w:eastAsia="Times New Roman" w:hAnsiTheme="majorHAnsi" w:cstheme="majorHAnsi"/>
                <w:bCs/>
                <w:sz w:val="20"/>
                <w:vertAlign w:val="superscript"/>
                <w:lang w:eastAsia="en-NZ"/>
              </w:rPr>
              <w:footnoteReference w:id="3"/>
            </w:r>
          </w:p>
          <w:p w14:paraId="09BD7EDD" w14:textId="77777777" w:rsidR="0073610F" w:rsidRPr="005A1214" w:rsidRDefault="0073610F" w:rsidP="004349CD">
            <w:pPr>
              <w:numPr>
                <w:ilvl w:val="0"/>
                <w:numId w:val="4"/>
              </w:numPr>
              <w:suppressAutoHyphens/>
              <w:spacing w:before="60" w:after="60" w:line="260" w:lineRule="atLeast"/>
              <w:contextualSpacing/>
              <w:rPr>
                <w:rFonts w:asciiTheme="majorHAnsi" w:eastAsia="Times New Roman" w:hAnsiTheme="majorHAnsi" w:cstheme="majorHAnsi"/>
                <w:bCs/>
                <w:sz w:val="20"/>
                <w:lang w:eastAsia="en-NZ"/>
              </w:rPr>
            </w:pPr>
            <w:r w:rsidRPr="005A1214">
              <w:rPr>
                <w:rFonts w:asciiTheme="majorHAnsi" w:eastAsia="Times New Roman" w:hAnsiTheme="majorHAnsi" w:cstheme="majorHAnsi"/>
                <w:bCs/>
                <w:sz w:val="20"/>
                <w:lang w:eastAsia="en-NZ"/>
              </w:rPr>
              <w:t>previous seismic assessments</w:t>
            </w:r>
          </w:p>
        </w:tc>
        <w:tc>
          <w:tcPr>
            <w:tcW w:w="6662" w:type="dxa"/>
            <w:tcBorders>
              <w:top w:val="single" w:sz="4" w:space="0" w:color="auto"/>
              <w:left w:val="single" w:sz="4" w:space="0" w:color="auto"/>
              <w:bottom w:val="single" w:sz="4" w:space="0" w:color="auto"/>
              <w:right w:val="single" w:sz="4" w:space="0" w:color="auto"/>
            </w:tcBorders>
            <w:noWrap/>
            <w:vAlign w:val="center"/>
          </w:tcPr>
          <w:p w14:paraId="45B890B8" w14:textId="77777777" w:rsidR="0073610F" w:rsidRPr="005A1214" w:rsidRDefault="0073610F" w:rsidP="0073610F">
            <w:pPr>
              <w:rPr>
                <w:rFonts w:asciiTheme="majorHAnsi" w:eastAsia="Times New Roman" w:hAnsiTheme="majorHAnsi" w:cstheme="majorHAnsi"/>
                <w:color w:val="000000"/>
                <w:sz w:val="20"/>
                <w:lang w:eastAsia="en-NZ"/>
              </w:rPr>
            </w:pPr>
          </w:p>
        </w:tc>
      </w:tr>
      <w:tr w:rsidR="0073610F" w:rsidRPr="005A1214" w14:paraId="03E89537" w14:textId="77777777" w:rsidTr="0073610F">
        <w:trPr>
          <w:trHeight w:val="624"/>
        </w:trPr>
        <w:tc>
          <w:tcPr>
            <w:tcW w:w="2425" w:type="dxa"/>
            <w:tcBorders>
              <w:top w:val="single" w:sz="4" w:space="0" w:color="auto"/>
              <w:left w:val="single" w:sz="4" w:space="0" w:color="auto"/>
              <w:bottom w:val="single" w:sz="4" w:space="0" w:color="auto"/>
              <w:right w:val="single" w:sz="4" w:space="0" w:color="auto"/>
            </w:tcBorders>
            <w:shd w:val="clear" w:color="auto" w:fill="C2D69B"/>
            <w:vAlign w:val="center"/>
            <w:hideMark/>
          </w:tcPr>
          <w:p w14:paraId="6770CA41" w14:textId="77777777" w:rsidR="0073610F" w:rsidRPr="005A1214" w:rsidRDefault="0073610F" w:rsidP="0073610F">
            <w:pPr>
              <w:spacing w:before="60" w:after="60"/>
              <w:rPr>
                <w:rFonts w:asciiTheme="majorHAnsi" w:eastAsia="Times New Roman" w:hAnsiTheme="majorHAnsi" w:cstheme="majorHAnsi"/>
                <w:bCs/>
                <w:color w:val="000000"/>
                <w:sz w:val="20"/>
                <w:lang w:eastAsia="en-NZ"/>
              </w:rPr>
            </w:pPr>
            <w:r w:rsidRPr="005A1214">
              <w:rPr>
                <w:rFonts w:asciiTheme="majorHAnsi" w:eastAsia="Times New Roman" w:hAnsiTheme="majorHAnsi" w:cstheme="majorHAnsi"/>
                <w:bCs/>
                <w:color w:val="000000"/>
                <w:sz w:val="20"/>
                <w:lang w:eastAsia="en-NZ"/>
              </w:rPr>
              <w:t>Geotechnical Report(s)</w:t>
            </w:r>
          </w:p>
        </w:tc>
        <w:tc>
          <w:tcPr>
            <w:tcW w:w="6662" w:type="dxa"/>
            <w:tcBorders>
              <w:top w:val="single" w:sz="4" w:space="0" w:color="auto"/>
              <w:left w:val="single" w:sz="4" w:space="0" w:color="auto"/>
              <w:bottom w:val="single" w:sz="4" w:space="0" w:color="auto"/>
              <w:right w:val="single" w:sz="4" w:space="0" w:color="auto"/>
            </w:tcBorders>
            <w:noWrap/>
            <w:vAlign w:val="center"/>
          </w:tcPr>
          <w:p w14:paraId="6D0C1759" w14:textId="77777777" w:rsidR="0073610F" w:rsidRPr="005A1214" w:rsidRDefault="0073610F" w:rsidP="0073610F">
            <w:pPr>
              <w:rPr>
                <w:rFonts w:asciiTheme="majorHAnsi" w:eastAsia="Times New Roman" w:hAnsiTheme="majorHAnsi" w:cstheme="majorHAnsi"/>
                <w:color w:val="000000"/>
                <w:sz w:val="20"/>
                <w:lang w:eastAsia="en-NZ"/>
              </w:rPr>
            </w:pPr>
          </w:p>
        </w:tc>
      </w:tr>
      <w:tr w:rsidR="0073610F" w:rsidRPr="005A1214" w14:paraId="03EEB886" w14:textId="77777777" w:rsidTr="0073610F">
        <w:trPr>
          <w:trHeight w:val="772"/>
        </w:trPr>
        <w:tc>
          <w:tcPr>
            <w:tcW w:w="2425" w:type="dxa"/>
            <w:tcBorders>
              <w:top w:val="single" w:sz="4" w:space="0" w:color="auto"/>
              <w:left w:val="single" w:sz="4" w:space="0" w:color="auto"/>
              <w:bottom w:val="single" w:sz="4" w:space="0" w:color="auto"/>
              <w:right w:val="single" w:sz="4" w:space="0" w:color="auto"/>
            </w:tcBorders>
            <w:shd w:val="clear" w:color="auto" w:fill="C2D69B"/>
            <w:vAlign w:val="center"/>
            <w:hideMark/>
          </w:tcPr>
          <w:p w14:paraId="0CB11768" w14:textId="77777777" w:rsidR="0073610F" w:rsidRPr="005A1214" w:rsidRDefault="0073610F" w:rsidP="0073610F">
            <w:pPr>
              <w:spacing w:before="60" w:after="60"/>
              <w:rPr>
                <w:rFonts w:asciiTheme="majorHAnsi" w:eastAsia="Times New Roman" w:hAnsiTheme="majorHAnsi" w:cstheme="majorHAnsi"/>
                <w:bCs/>
                <w:sz w:val="20"/>
                <w:lang w:eastAsia="en-NZ"/>
              </w:rPr>
            </w:pPr>
            <w:r w:rsidRPr="005A1214">
              <w:rPr>
                <w:rFonts w:asciiTheme="majorHAnsi" w:eastAsia="Times New Roman" w:hAnsiTheme="majorHAnsi" w:cstheme="majorHAnsi"/>
                <w:bCs/>
                <w:sz w:val="20"/>
                <w:lang w:eastAsia="en-NZ"/>
              </w:rPr>
              <w:t>Date(s) Building Inspected and extent of inspection</w:t>
            </w:r>
          </w:p>
        </w:tc>
        <w:tc>
          <w:tcPr>
            <w:tcW w:w="6662" w:type="dxa"/>
            <w:tcBorders>
              <w:top w:val="single" w:sz="4" w:space="0" w:color="auto"/>
              <w:left w:val="single" w:sz="4" w:space="0" w:color="auto"/>
              <w:bottom w:val="single" w:sz="4" w:space="0" w:color="auto"/>
              <w:right w:val="single" w:sz="4" w:space="0" w:color="auto"/>
            </w:tcBorders>
            <w:noWrap/>
            <w:vAlign w:val="center"/>
          </w:tcPr>
          <w:p w14:paraId="00DB9BA5" w14:textId="77777777" w:rsidR="0073610F" w:rsidRPr="005A1214" w:rsidRDefault="0073610F" w:rsidP="0073610F">
            <w:pPr>
              <w:rPr>
                <w:rFonts w:asciiTheme="majorHAnsi" w:eastAsia="Times New Roman" w:hAnsiTheme="majorHAnsi" w:cstheme="majorHAnsi"/>
                <w:color w:val="000000"/>
                <w:sz w:val="20"/>
                <w:lang w:eastAsia="en-NZ"/>
              </w:rPr>
            </w:pPr>
          </w:p>
        </w:tc>
      </w:tr>
      <w:tr w:rsidR="0073610F" w:rsidRPr="005A1214" w14:paraId="13744567" w14:textId="77777777" w:rsidTr="0073610F">
        <w:tc>
          <w:tcPr>
            <w:tcW w:w="2425" w:type="dxa"/>
            <w:tcBorders>
              <w:top w:val="single" w:sz="4" w:space="0" w:color="auto"/>
              <w:left w:val="single" w:sz="4" w:space="0" w:color="auto"/>
              <w:bottom w:val="single" w:sz="4" w:space="0" w:color="auto"/>
              <w:right w:val="single" w:sz="4" w:space="0" w:color="auto"/>
            </w:tcBorders>
            <w:shd w:val="clear" w:color="auto" w:fill="C2D69B"/>
            <w:vAlign w:val="center"/>
            <w:hideMark/>
          </w:tcPr>
          <w:p w14:paraId="7829AD44" w14:textId="77777777" w:rsidR="0073610F" w:rsidRPr="005A1214" w:rsidRDefault="0073610F" w:rsidP="0073610F">
            <w:pPr>
              <w:spacing w:before="60" w:after="60"/>
              <w:rPr>
                <w:rFonts w:asciiTheme="majorHAnsi" w:eastAsia="Times New Roman" w:hAnsiTheme="majorHAnsi" w:cstheme="majorHAnsi"/>
                <w:bCs/>
                <w:color w:val="000000"/>
                <w:sz w:val="20"/>
                <w:lang w:eastAsia="en-NZ"/>
              </w:rPr>
            </w:pPr>
            <w:r w:rsidRPr="005A1214">
              <w:rPr>
                <w:rFonts w:asciiTheme="majorHAnsi" w:eastAsia="Times New Roman" w:hAnsiTheme="majorHAnsi" w:cstheme="majorHAnsi"/>
                <w:bCs/>
                <w:color w:val="000000"/>
                <w:sz w:val="20"/>
                <w:lang w:eastAsia="en-NZ"/>
              </w:rPr>
              <w:t>Description of any structural testing undertaken and results summary</w:t>
            </w:r>
          </w:p>
        </w:tc>
        <w:tc>
          <w:tcPr>
            <w:tcW w:w="6662" w:type="dxa"/>
            <w:tcBorders>
              <w:top w:val="single" w:sz="4" w:space="0" w:color="auto"/>
              <w:left w:val="single" w:sz="4" w:space="0" w:color="auto"/>
              <w:bottom w:val="single" w:sz="4" w:space="0" w:color="auto"/>
              <w:right w:val="single" w:sz="4" w:space="0" w:color="auto"/>
            </w:tcBorders>
            <w:noWrap/>
            <w:vAlign w:val="center"/>
          </w:tcPr>
          <w:p w14:paraId="71E90511" w14:textId="77777777" w:rsidR="0073610F" w:rsidRPr="005A1214" w:rsidRDefault="0073610F" w:rsidP="0073610F">
            <w:pPr>
              <w:rPr>
                <w:rFonts w:asciiTheme="majorHAnsi" w:eastAsia="Times New Roman" w:hAnsiTheme="majorHAnsi" w:cstheme="majorHAnsi"/>
                <w:color w:val="000000"/>
                <w:sz w:val="20"/>
                <w:lang w:eastAsia="en-NZ"/>
              </w:rPr>
            </w:pPr>
          </w:p>
        </w:tc>
      </w:tr>
      <w:tr w:rsidR="0073610F" w:rsidRPr="005A1214" w14:paraId="723BFFA6" w14:textId="77777777" w:rsidTr="0073610F">
        <w:trPr>
          <w:trHeight w:val="754"/>
        </w:trPr>
        <w:tc>
          <w:tcPr>
            <w:tcW w:w="2425" w:type="dxa"/>
            <w:tcBorders>
              <w:top w:val="single" w:sz="4" w:space="0" w:color="auto"/>
              <w:left w:val="single" w:sz="4" w:space="0" w:color="auto"/>
              <w:bottom w:val="single" w:sz="4" w:space="0" w:color="auto"/>
              <w:right w:val="single" w:sz="4" w:space="0" w:color="auto"/>
            </w:tcBorders>
            <w:shd w:val="clear" w:color="auto" w:fill="C2D69B"/>
            <w:vAlign w:val="center"/>
            <w:hideMark/>
          </w:tcPr>
          <w:p w14:paraId="6E974D5E" w14:textId="77777777" w:rsidR="0073610F" w:rsidRPr="005A1214" w:rsidRDefault="0073610F" w:rsidP="0073610F">
            <w:pPr>
              <w:spacing w:before="60" w:after="60"/>
              <w:rPr>
                <w:rFonts w:asciiTheme="majorHAnsi" w:eastAsia="Times New Roman" w:hAnsiTheme="majorHAnsi" w:cstheme="majorHAnsi"/>
                <w:bCs/>
                <w:color w:val="000000"/>
                <w:sz w:val="20"/>
                <w:lang w:eastAsia="en-NZ"/>
              </w:rPr>
            </w:pPr>
            <w:r w:rsidRPr="005A1214">
              <w:rPr>
                <w:rFonts w:asciiTheme="majorHAnsi" w:eastAsia="Times New Roman" w:hAnsiTheme="majorHAnsi" w:cstheme="majorHAnsi"/>
                <w:bCs/>
                <w:color w:val="000000"/>
                <w:sz w:val="20"/>
                <w:lang w:eastAsia="en-NZ"/>
              </w:rPr>
              <w:t>Previous Assessment Reports</w:t>
            </w:r>
          </w:p>
        </w:tc>
        <w:tc>
          <w:tcPr>
            <w:tcW w:w="6662" w:type="dxa"/>
            <w:tcBorders>
              <w:top w:val="single" w:sz="4" w:space="0" w:color="auto"/>
              <w:left w:val="single" w:sz="4" w:space="0" w:color="auto"/>
              <w:bottom w:val="single" w:sz="4" w:space="0" w:color="auto"/>
              <w:right w:val="single" w:sz="4" w:space="0" w:color="auto"/>
            </w:tcBorders>
            <w:noWrap/>
            <w:vAlign w:val="center"/>
          </w:tcPr>
          <w:p w14:paraId="3D7FFDE5" w14:textId="77777777" w:rsidR="0073610F" w:rsidRPr="005A1214" w:rsidRDefault="0073610F" w:rsidP="0073610F">
            <w:pPr>
              <w:rPr>
                <w:rFonts w:asciiTheme="majorHAnsi" w:eastAsia="Times New Roman" w:hAnsiTheme="majorHAnsi" w:cstheme="majorHAnsi"/>
                <w:color w:val="000000"/>
                <w:sz w:val="20"/>
                <w:lang w:eastAsia="en-NZ"/>
              </w:rPr>
            </w:pPr>
          </w:p>
        </w:tc>
      </w:tr>
      <w:tr w:rsidR="0073610F" w:rsidRPr="005A1214" w14:paraId="62886859" w14:textId="77777777" w:rsidTr="0073610F">
        <w:trPr>
          <w:trHeight w:val="964"/>
        </w:trPr>
        <w:tc>
          <w:tcPr>
            <w:tcW w:w="2425" w:type="dxa"/>
            <w:tcBorders>
              <w:top w:val="single" w:sz="4" w:space="0" w:color="auto"/>
              <w:left w:val="single" w:sz="4" w:space="0" w:color="auto"/>
              <w:bottom w:val="single" w:sz="4" w:space="0" w:color="auto"/>
              <w:right w:val="single" w:sz="4" w:space="0" w:color="auto"/>
            </w:tcBorders>
            <w:shd w:val="clear" w:color="auto" w:fill="C2D69B"/>
            <w:vAlign w:val="center"/>
            <w:hideMark/>
          </w:tcPr>
          <w:p w14:paraId="02CB6BC2" w14:textId="77777777" w:rsidR="0073610F" w:rsidRPr="005A1214" w:rsidRDefault="0073610F" w:rsidP="0073610F">
            <w:pPr>
              <w:spacing w:before="60" w:after="60"/>
              <w:rPr>
                <w:rFonts w:asciiTheme="majorHAnsi" w:eastAsia="Times New Roman" w:hAnsiTheme="majorHAnsi" w:cstheme="majorHAnsi"/>
                <w:bCs/>
                <w:color w:val="000000"/>
                <w:sz w:val="20"/>
                <w:lang w:eastAsia="en-NZ"/>
              </w:rPr>
            </w:pPr>
            <w:r w:rsidRPr="005A1214">
              <w:rPr>
                <w:rFonts w:asciiTheme="majorHAnsi" w:eastAsia="Times New Roman" w:hAnsiTheme="majorHAnsi" w:cstheme="majorHAnsi"/>
                <w:bCs/>
                <w:color w:val="000000"/>
                <w:sz w:val="20"/>
                <w:lang w:eastAsia="en-NZ"/>
              </w:rPr>
              <w:t>Other Relevant Information</w:t>
            </w:r>
          </w:p>
        </w:tc>
        <w:tc>
          <w:tcPr>
            <w:tcW w:w="6662" w:type="dxa"/>
            <w:tcBorders>
              <w:top w:val="single" w:sz="4" w:space="0" w:color="auto"/>
              <w:left w:val="single" w:sz="4" w:space="0" w:color="auto"/>
              <w:bottom w:val="single" w:sz="4" w:space="0" w:color="auto"/>
              <w:right w:val="single" w:sz="4" w:space="0" w:color="auto"/>
            </w:tcBorders>
            <w:noWrap/>
            <w:vAlign w:val="center"/>
          </w:tcPr>
          <w:p w14:paraId="50F1AD0B" w14:textId="77777777" w:rsidR="0073610F" w:rsidRPr="005A1214" w:rsidRDefault="0073610F" w:rsidP="0073610F">
            <w:pPr>
              <w:rPr>
                <w:rFonts w:asciiTheme="majorHAnsi" w:eastAsia="Times New Roman" w:hAnsiTheme="majorHAnsi" w:cstheme="majorHAnsi"/>
                <w:color w:val="000000"/>
                <w:sz w:val="20"/>
                <w:lang w:eastAsia="en-NZ"/>
              </w:rPr>
            </w:pPr>
          </w:p>
        </w:tc>
      </w:tr>
    </w:tbl>
    <w:p w14:paraId="2617F7A6" w14:textId="77777777" w:rsidR="0073610F" w:rsidRPr="0073610F" w:rsidRDefault="0073610F" w:rsidP="0073610F">
      <w:pPr>
        <w:suppressAutoHyphens/>
        <w:spacing w:after="240" w:line="260" w:lineRule="atLeast"/>
        <w:rPr>
          <w:rFonts w:eastAsia="Times New Roman"/>
          <w:sz w:val="20"/>
        </w:rPr>
      </w:pPr>
    </w:p>
    <w:p w14:paraId="00846291" w14:textId="77777777" w:rsidR="0073610F" w:rsidRPr="0073610F" w:rsidRDefault="0073610F" w:rsidP="0073610F">
      <w:pPr>
        <w:spacing w:after="200" w:line="276" w:lineRule="auto"/>
        <w:rPr>
          <w:rFonts w:eastAsia="Times New Roman"/>
          <w:sz w:val="20"/>
        </w:rPr>
      </w:pPr>
      <w:r w:rsidRPr="0073610F">
        <w:rPr>
          <w:rFonts w:ascii="Times New Roman" w:eastAsia="Calibri" w:hAnsi="Times New Roman"/>
          <w:sz w:val="24"/>
          <w:szCs w:val="24"/>
          <w:lang w:eastAsia="en-NZ"/>
        </w:rPr>
        <w:br w:type="page"/>
      </w:r>
    </w:p>
    <w:p w14:paraId="71C5FE2F" w14:textId="77777777" w:rsidR="0073610F" w:rsidRPr="0073610F" w:rsidRDefault="0073610F" w:rsidP="0073610F">
      <w:pPr>
        <w:suppressAutoHyphens/>
        <w:spacing w:line="260" w:lineRule="atLeast"/>
        <w:rPr>
          <w:rFonts w:eastAsia="Times New Roman"/>
          <w:sz w:val="20"/>
        </w:rPr>
      </w:pPr>
    </w:p>
    <w:tbl>
      <w:tblPr>
        <w:tblW w:w="0" w:type="auto"/>
        <w:tblInd w:w="9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425"/>
        <w:gridCol w:w="6662"/>
      </w:tblGrid>
      <w:tr w:rsidR="0073610F" w:rsidRPr="005A1214" w14:paraId="6BD9C6A6" w14:textId="77777777" w:rsidTr="0073610F">
        <w:tc>
          <w:tcPr>
            <w:tcW w:w="9087" w:type="dxa"/>
            <w:gridSpan w:val="2"/>
            <w:tcBorders>
              <w:top w:val="single" w:sz="4" w:space="0" w:color="auto"/>
              <w:left w:val="single" w:sz="4" w:space="0" w:color="auto"/>
              <w:bottom w:val="single" w:sz="4" w:space="0" w:color="auto"/>
              <w:right w:val="single" w:sz="4" w:space="0" w:color="auto"/>
            </w:tcBorders>
            <w:shd w:val="clear" w:color="auto" w:fill="FBD4B4"/>
            <w:vAlign w:val="center"/>
            <w:hideMark/>
          </w:tcPr>
          <w:p w14:paraId="53B5430A" w14:textId="77777777" w:rsidR="0073610F" w:rsidRPr="005A1214" w:rsidRDefault="0073610F" w:rsidP="0073610F">
            <w:pPr>
              <w:spacing w:before="120"/>
              <w:rPr>
                <w:rFonts w:asciiTheme="majorHAnsi" w:eastAsia="Times New Roman" w:hAnsiTheme="majorHAnsi" w:cstheme="majorHAnsi"/>
                <w:color w:val="000000"/>
                <w:szCs w:val="22"/>
                <w:highlight w:val="lightGray"/>
                <w:lang w:eastAsia="en-NZ"/>
              </w:rPr>
            </w:pPr>
            <w:r w:rsidRPr="005A1214">
              <w:rPr>
                <w:rFonts w:asciiTheme="majorHAnsi" w:eastAsia="Times New Roman" w:hAnsiTheme="majorHAnsi" w:cstheme="majorHAnsi"/>
                <w:b/>
                <w:bCs/>
                <w:color w:val="000000"/>
                <w:szCs w:val="22"/>
                <w:lang w:eastAsia="en-NZ"/>
              </w:rPr>
              <w:t>3.   Summary of Engineering Assessment Methodology and Key Parameters Used</w:t>
            </w:r>
          </w:p>
        </w:tc>
      </w:tr>
      <w:tr w:rsidR="0073610F" w:rsidRPr="005A1214" w14:paraId="7349B1B9" w14:textId="77777777" w:rsidTr="0073610F">
        <w:trPr>
          <w:trHeight w:val="518"/>
        </w:trPr>
        <w:tc>
          <w:tcPr>
            <w:tcW w:w="2425" w:type="dxa"/>
            <w:tcBorders>
              <w:top w:val="single" w:sz="4" w:space="0" w:color="auto"/>
              <w:left w:val="single" w:sz="4" w:space="0" w:color="auto"/>
              <w:bottom w:val="single" w:sz="4" w:space="0" w:color="auto"/>
              <w:right w:val="single" w:sz="4" w:space="0" w:color="auto"/>
            </w:tcBorders>
            <w:shd w:val="clear" w:color="auto" w:fill="FBD4B4"/>
            <w:vAlign w:val="center"/>
            <w:hideMark/>
          </w:tcPr>
          <w:p w14:paraId="1CA6BD5A" w14:textId="77777777" w:rsidR="0073610F" w:rsidRPr="005A1214" w:rsidRDefault="0073610F" w:rsidP="0073610F">
            <w:pPr>
              <w:spacing w:before="60" w:after="60"/>
              <w:rPr>
                <w:rFonts w:asciiTheme="majorHAnsi" w:eastAsia="Times New Roman" w:hAnsiTheme="majorHAnsi" w:cstheme="majorHAnsi"/>
                <w:bCs/>
                <w:color w:val="000000"/>
                <w:sz w:val="20"/>
                <w:lang w:eastAsia="en-NZ"/>
              </w:rPr>
            </w:pPr>
            <w:r w:rsidRPr="005A1214">
              <w:rPr>
                <w:rFonts w:asciiTheme="majorHAnsi" w:eastAsia="Times New Roman" w:hAnsiTheme="majorHAnsi" w:cstheme="majorHAnsi"/>
                <w:bCs/>
                <w:color w:val="000000"/>
                <w:sz w:val="20"/>
                <w:lang w:eastAsia="en-NZ"/>
              </w:rPr>
              <w:t>Occupancy Type(s) and Importance Level</w:t>
            </w:r>
          </w:p>
        </w:tc>
        <w:tc>
          <w:tcPr>
            <w:tcW w:w="6662" w:type="dxa"/>
            <w:tcBorders>
              <w:top w:val="single" w:sz="4" w:space="0" w:color="auto"/>
              <w:left w:val="single" w:sz="4" w:space="0" w:color="auto"/>
              <w:bottom w:val="single" w:sz="4" w:space="0" w:color="auto"/>
              <w:right w:val="single" w:sz="4" w:space="0" w:color="auto"/>
            </w:tcBorders>
            <w:noWrap/>
            <w:vAlign w:val="center"/>
            <w:hideMark/>
          </w:tcPr>
          <w:p w14:paraId="43BAE0AA" w14:textId="77777777" w:rsidR="0073610F" w:rsidRPr="005A1214" w:rsidRDefault="0073610F" w:rsidP="0073610F">
            <w:pPr>
              <w:suppressAutoHyphens/>
              <w:spacing w:after="240" w:line="260" w:lineRule="atLeast"/>
              <w:rPr>
                <w:rFonts w:asciiTheme="majorHAnsi" w:eastAsia="Times New Roman" w:hAnsiTheme="majorHAnsi" w:cstheme="majorHAnsi"/>
                <w:bCs/>
                <w:color w:val="000000"/>
                <w:sz w:val="20"/>
                <w:lang w:eastAsia="en-NZ"/>
              </w:rPr>
            </w:pPr>
          </w:p>
        </w:tc>
      </w:tr>
      <w:tr w:rsidR="0073610F" w:rsidRPr="005A1214" w14:paraId="0B975078" w14:textId="77777777" w:rsidTr="0073610F">
        <w:trPr>
          <w:trHeight w:val="455"/>
        </w:trPr>
        <w:tc>
          <w:tcPr>
            <w:tcW w:w="2425" w:type="dxa"/>
            <w:tcBorders>
              <w:top w:val="single" w:sz="4" w:space="0" w:color="auto"/>
              <w:left w:val="single" w:sz="4" w:space="0" w:color="auto"/>
              <w:bottom w:val="single" w:sz="4" w:space="0" w:color="auto"/>
              <w:right w:val="single" w:sz="4" w:space="0" w:color="auto"/>
            </w:tcBorders>
            <w:shd w:val="clear" w:color="auto" w:fill="FBD4B4"/>
            <w:vAlign w:val="center"/>
            <w:hideMark/>
          </w:tcPr>
          <w:p w14:paraId="6D33E97C" w14:textId="77777777" w:rsidR="0073610F" w:rsidRPr="005A1214" w:rsidRDefault="0073610F" w:rsidP="0073610F">
            <w:pPr>
              <w:spacing w:before="60" w:after="60"/>
              <w:rPr>
                <w:rFonts w:asciiTheme="majorHAnsi" w:eastAsia="Times New Roman" w:hAnsiTheme="majorHAnsi" w:cstheme="majorHAnsi"/>
                <w:bCs/>
                <w:color w:val="000000"/>
                <w:sz w:val="20"/>
                <w:lang w:eastAsia="en-NZ"/>
              </w:rPr>
            </w:pPr>
            <w:r w:rsidRPr="005A1214">
              <w:rPr>
                <w:rFonts w:asciiTheme="majorHAnsi" w:eastAsia="Times New Roman" w:hAnsiTheme="majorHAnsi" w:cstheme="majorHAnsi"/>
                <w:bCs/>
                <w:color w:val="000000"/>
                <w:sz w:val="20"/>
                <w:lang w:eastAsia="en-NZ"/>
              </w:rPr>
              <w:t>Site Subsoil Class</w:t>
            </w:r>
          </w:p>
        </w:tc>
        <w:tc>
          <w:tcPr>
            <w:tcW w:w="6662" w:type="dxa"/>
            <w:tcBorders>
              <w:top w:val="single" w:sz="4" w:space="0" w:color="auto"/>
              <w:left w:val="single" w:sz="4" w:space="0" w:color="auto"/>
              <w:bottom w:val="single" w:sz="4" w:space="0" w:color="auto"/>
              <w:right w:val="single" w:sz="4" w:space="0" w:color="auto"/>
            </w:tcBorders>
            <w:vAlign w:val="center"/>
          </w:tcPr>
          <w:p w14:paraId="7B912DCF" w14:textId="77777777" w:rsidR="0073610F" w:rsidRPr="005A1214" w:rsidRDefault="0073610F" w:rsidP="0073610F">
            <w:pPr>
              <w:ind w:right="33"/>
              <w:rPr>
                <w:rFonts w:asciiTheme="majorHAnsi" w:eastAsia="Times New Roman" w:hAnsiTheme="majorHAnsi" w:cstheme="majorHAnsi"/>
                <w:color w:val="000000"/>
                <w:sz w:val="20"/>
                <w:lang w:eastAsia="en-NZ"/>
              </w:rPr>
            </w:pPr>
          </w:p>
        </w:tc>
      </w:tr>
      <w:tr w:rsidR="0073610F" w:rsidRPr="005A1214" w14:paraId="7D9BAFC9" w14:textId="77777777" w:rsidTr="0073610F">
        <w:trPr>
          <w:trHeight w:val="317"/>
        </w:trPr>
        <w:tc>
          <w:tcPr>
            <w:tcW w:w="2425" w:type="dxa"/>
            <w:tcBorders>
              <w:top w:val="single" w:sz="4" w:space="0" w:color="auto"/>
              <w:left w:val="single" w:sz="4" w:space="0" w:color="auto"/>
              <w:bottom w:val="single" w:sz="4" w:space="0" w:color="auto"/>
              <w:right w:val="single" w:sz="4" w:space="0" w:color="auto"/>
            </w:tcBorders>
            <w:shd w:val="clear" w:color="auto" w:fill="F2F2F2"/>
            <w:vAlign w:val="center"/>
            <w:hideMark/>
          </w:tcPr>
          <w:p w14:paraId="46F6BF38" w14:textId="77777777" w:rsidR="0073610F" w:rsidRPr="005A1214" w:rsidRDefault="0073610F" w:rsidP="0073610F">
            <w:pPr>
              <w:spacing w:before="60" w:after="60"/>
              <w:rPr>
                <w:rFonts w:asciiTheme="majorHAnsi" w:eastAsia="Times New Roman" w:hAnsiTheme="majorHAnsi" w:cstheme="majorHAnsi"/>
                <w:bCs/>
                <w:color w:val="000000"/>
                <w:sz w:val="20"/>
                <w:lang w:eastAsia="en-NZ"/>
              </w:rPr>
            </w:pPr>
            <w:r w:rsidRPr="005A1214">
              <w:rPr>
                <w:rFonts w:asciiTheme="majorHAnsi" w:eastAsia="Times New Roman" w:hAnsiTheme="majorHAnsi" w:cstheme="majorHAnsi"/>
                <w:b/>
                <w:bCs/>
                <w:color w:val="000000"/>
                <w:sz w:val="20"/>
                <w:u w:val="single"/>
                <w:lang w:eastAsia="en-NZ"/>
              </w:rPr>
              <w:t>For an ISA:</w:t>
            </w:r>
          </w:p>
        </w:tc>
        <w:tc>
          <w:tcPr>
            <w:tcW w:w="6662" w:type="dxa"/>
            <w:tcBorders>
              <w:top w:val="single" w:sz="4" w:space="0" w:color="auto"/>
              <w:left w:val="single" w:sz="4" w:space="0" w:color="auto"/>
              <w:bottom w:val="single" w:sz="4" w:space="0" w:color="auto"/>
              <w:right w:val="single" w:sz="4" w:space="0" w:color="auto"/>
            </w:tcBorders>
            <w:vAlign w:val="center"/>
          </w:tcPr>
          <w:p w14:paraId="0312A6F5" w14:textId="77777777" w:rsidR="0073610F" w:rsidRPr="005A1214" w:rsidRDefault="0073610F" w:rsidP="0073610F">
            <w:pPr>
              <w:ind w:right="33"/>
              <w:rPr>
                <w:rFonts w:asciiTheme="majorHAnsi" w:eastAsia="Times New Roman" w:hAnsiTheme="majorHAnsi" w:cstheme="majorHAnsi"/>
                <w:color w:val="000000"/>
                <w:sz w:val="20"/>
                <w:lang w:eastAsia="en-NZ"/>
              </w:rPr>
            </w:pPr>
          </w:p>
        </w:tc>
      </w:tr>
      <w:tr w:rsidR="0073610F" w:rsidRPr="005A1214" w14:paraId="4A14402E" w14:textId="77777777" w:rsidTr="0073610F">
        <w:trPr>
          <w:trHeight w:val="2072"/>
        </w:trPr>
        <w:tc>
          <w:tcPr>
            <w:tcW w:w="2425" w:type="dxa"/>
            <w:tcBorders>
              <w:top w:val="single" w:sz="4" w:space="0" w:color="auto"/>
              <w:left w:val="single" w:sz="4" w:space="0" w:color="auto"/>
              <w:bottom w:val="single" w:sz="4" w:space="0" w:color="auto"/>
              <w:right w:val="single" w:sz="4" w:space="0" w:color="auto"/>
            </w:tcBorders>
            <w:shd w:val="clear" w:color="auto" w:fill="F2F2F2"/>
            <w:vAlign w:val="center"/>
            <w:hideMark/>
          </w:tcPr>
          <w:p w14:paraId="58B3A75C" w14:textId="77777777" w:rsidR="0073610F" w:rsidRPr="005A1214" w:rsidRDefault="0073610F" w:rsidP="0073610F">
            <w:pPr>
              <w:spacing w:before="60" w:after="60"/>
              <w:rPr>
                <w:rFonts w:asciiTheme="majorHAnsi" w:eastAsia="Times New Roman" w:hAnsiTheme="majorHAnsi" w:cstheme="majorHAnsi"/>
                <w:bCs/>
                <w:color w:val="000000"/>
                <w:sz w:val="20"/>
                <w:lang w:eastAsia="en-NZ"/>
              </w:rPr>
            </w:pPr>
            <w:r w:rsidRPr="005A1214">
              <w:rPr>
                <w:rFonts w:asciiTheme="majorHAnsi" w:eastAsia="Times New Roman" w:hAnsiTheme="majorHAnsi" w:cstheme="majorHAnsi"/>
                <w:bCs/>
                <w:color w:val="000000"/>
                <w:sz w:val="20"/>
                <w:lang w:eastAsia="en-NZ"/>
              </w:rPr>
              <w:t>Summary of how Part B was applied, including:</w:t>
            </w:r>
          </w:p>
          <w:p w14:paraId="7F285035" w14:textId="77777777" w:rsidR="0073610F" w:rsidRPr="005A1214" w:rsidRDefault="0073610F" w:rsidP="004349CD">
            <w:pPr>
              <w:numPr>
                <w:ilvl w:val="0"/>
                <w:numId w:val="4"/>
              </w:numPr>
              <w:suppressAutoHyphens/>
              <w:spacing w:before="60" w:after="60" w:line="260" w:lineRule="atLeast"/>
              <w:contextualSpacing/>
              <w:rPr>
                <w:rFonts w:asciiTheme="majorHAnsi" w:eastAsia="Times New Roman" w:hAnsiTheme="majorHAnsi" w:cstheme="majorHAnsi"/>
                <w:bCs/>
                <w:sz w:val="20"/>
                <w:lang w:eastAsia="en-NZ"/>
              </w:rPr>
            </w:pPr>
            <w:r w:rsidRPr="005A1214">
              <w:rPr>
                <w:rFonts w:asciiTheme="majorHAnsi" w:eastAsia="Times New Roman" w:hAnsiTheme="majorHAnsi" w:cstheme="majorHAnsi"/>
                <w:bCs/>
                <w:sz w:val="20"/>
                <w:lang w:eastAsia="en-NZ"/>
              </w:rPr>
              <w:t xml:space="preserve">Key parameters such as </w:t>
            </w:r>
            <m:oMath>
              <m:r>
                <w:rPr>
                  <w:rFonts w:ascii="Cambria Math" w:eastAsia="Times New Roman" w:hAnsi="Cambria Math" w:cstheme="majorHAnsi"/>
                  <w:sz w:val="20"/>
                </w:rPr>
                <m:t>μ</m:t>
              </m:r>
            </m:oMath>
            <w:r w:rsidRPr="005A1214">
              <w:rPr>
                <w:rFonts w:asciiTheme="majorHAnsi" w:eastAsia="Times New Roman" w:hAnsiTheme="majorHAnsi" w:cstheme="majorHAnsi"/>
                <w:bCs/>
                <w:sz w:val="20"/>
                <w:lang w:eastAsia="en-NZ"/>
              </w:rPr>
              <w:t>, S</w:t>
            </w:r>
            <w:r w:rsidRPr="005A1214">
              <w:rPr>
                <w:rFonts w:asciiTheme="majorHAnsi" w:eastAsia="Times New Roman" w:hAnsiTheme="majorHAnsi" w:cstheme="majorHAnsi"/>
                <w:bCs/>
                <w:sz w:val="20"/>
                <w:vertAlign w:val="subscript"/>
                <w:lang w:eastAsia="en-NZ"/>
              </w:rPr>
              <w:t>p</w:t>
            </w:r>
            <w:r w:rsidRPr="005A1214">
              <w:rPr>
                <w:rFonts w:asciiTheme="majorHAnsi" w:eastAsia="Times New Roman" w:hAnsiTheme="majorHAnsi" w:cstheme="majorHAnsi"/>
                <w:bCs/>
                <w:sz w:val="20"/>
                <w:lang w:eastAsia="en-NZ"/>
              </w:rPr>
              <w:t xml:space="preserve"> and F factors</w:t>
            </w:r>
          </w:p>
          <w:p w14:paraId="4899EEA6" w14:textId="77777777" w:rsidR="0073610F" w:rsidRPr="005A1214" w:rsidRDefault="0073610F" w:rsidP="004349CD">
            <w:pPr>
              <w:numPr>
                <w:ilvl w:val="0"/>
                <w:numId w:val="4"/>
              </w:numPr>
              <w:suppressAutoHyphens/>
              <w:spacing w:before="60" w:after="60" w:line="260" w:lineRule="atLeast"/>
              <w:contextualSpacing/>
              <w:rPr>
                <w:rFonts w:asciiTheme="majorHAnsi" w:eastAsia="Times New Roman" w:hAnsiTheme="majorHAnsi" w:cstheme="majorHAnsi"/>
                <w:bCs/>
                <w:sz w:val="20"/>
                <w:lang w:eastAsia="en-NZ"/>
              </w:rPr>
            </w:pPr>
            <w:r w:rsidRPr="005A1214">
              <w:rPr>
                <w:rFonts w:asciiTheme="majorHAnsi" w:eastAsia="Times New Roman" w:hAnsiTheme="majorHAnsi" w:cstheme="majorHAnsi"/>
                <w:bCs/>
                <w:sz w:val="20"/>
                <w:lang w:eastAsia="en-NZ"/>
              </w:rPr>
              <w:t>Any supplementary specific calculations</w:t>
            </w:r>
          </w:p>
        </w:tc>
        <w:tc>
          <w:tcPr>
            <w:tcW w:w="6662" w:type="dxa"/>
            <w:tcBorders>
              <w:top w:val="single" w:sz="4" w:space="0" w:color="auto"/>
              <w:left w:val="single" w:sz="4" w:space="0" w:color="auto"/>
              <w:bottom w:val="single" w:sz="4" w:space="0" w:color="auto"/>
              <w:right w:val="single" w:sz="4" w:space="0" w:color="auto"/>
            </w:tcBorders>
            <w:vAlign w:val="center"/>
          </w:tcPr>
          <w:p w14:paraId="546537A3" w14:textId="77777777" w:rsidR="0073610F" w:rsidRPr="005A1214" w:rsidRDefault="0073610F" w:rsidP="0073610F">
            <w:pPr>
              <w:ind w:right="33"/>
              <w:rPr>
                <w:rFonts w:asciiTheme="majorHAnsi" w:eastAsia="Times New Roman" w:hAnsiTheme="majorHAnsi" w:cstheme="majorHAnsi"/>
                <w:color w:val="000000"/>
                <w:sz w:val="20"/>
                <w:lang w:eastAsia="en-NZ"/>
              </w:rPr>
            </w:pPr>
          </w:p>
        </w:tc>
      </w:tr>
      <w:tr w:rsidR="0073610F" w:rsidRPr="005A1214" w14:paraId="6343A0CD" w14:textId="77777777" w:rsidTr="0073610F">
        <w:trPr>
          <w:trHeight w:val="423"/>
        </w:trPr>
        <w:tc>
          <w:tcPr>
            <w:tcW w:w="2425" w:type="dxa"/>
            <w:tcBorders>
              <w:top w:val="single" w:sz="4" w:space="0" w:color="auto"/>
              <w:left w:val="single" w:sz="4" w:space="0" w:color="auto"/>
              <w:bottom w:val="single" w:sz="4" w:space="0" w:color="auto"/>
              <w:right w:val="single" w:sz="4" w:space="0" w:color="auto"/>
            </w:tcBorders>
            <w:shd w:val="clear" w:color="auto" w:fill="FDE9D9"/>
            <w:vAlign w:val="center"/>
            <w:hideMark/>
          </w:tcPr>
          <w:p w14:paraId="05EF07FF" w14:textId="77777777" w:rsidR="0073610F" w:rsidRPr="005A1214" w:rsidRDefault="0073610F" w:rsidP="0073610F">
            <w:pPr>
              <w:spacing w:before="60" w:after="60"/>
              <w:rPr>
                <w:rFonts w:asciiTheme="majorHAnsi" w:eastAsia="Times New Roman" w:hAnsiTheme="majorHAnsi" w:cstheme="majorHAnsi"/>
                <w:bCs/>
                <w:color w:val="000000"/>
                <w:sz w:val="20"/>
                <w:lang w:eastAsia="en-NZ"/>
              </w:rPr>
            </w:pPr>
            <w:r w:rsidRPr="005A1214">
              <w:rPr>
                <w:rFonts w:asciiTheme="majorHAnsi" w:eastAsia="Times New Roman" w:hAnsiTheme="majorHAnsi" w:cstheme="majorHAnsi"/>
                <w:b/>
                <w:bCs/>
                <w:color w:val="000000"/>
                <w:sz w:val="20"/>
                <w:u w:val="single"/>
                <w:lang w:eastAsia="en-NZ"/>
              </w:rPr>
              <w:t>For a DSA:</w:t>
            </w:r>
          </w:p>
        </w:tc>
        <w:tc>
          <w:tcPr>
            <w:tcW w:w="6662" w:type="dxa"/>
            <w:tcBorders>
              <w:top w:val="single" w:sz="4" w:space="0" w:color="auto"/>
              <w:left w:val="single" w:sz="4" w:space="0" w:color="auto"/>
              <w:bottom w:val="single" w:sz="4" w:space="0" w:color="auto"/>
              <w:right w:val="single" w:sz="4" w:space="0" w:color="auto"/>
            </w:tcBorders>
            <w:vAlign w:val="center"/>
          </w:tcPr>
          <w:p w14:paraId="3E12689A" w14:textId="77777777" w:rsidR="0073610F" w:rsidRPr="005A1214" w:rsidRDefault="0073610F" w:rsidP="0073610F">
            <w:pPr>
              <w:ind w:right="33"/>
              <w:rPr>
                <w:rFonts w:asciiTheme="majorHAnsi" w:eastAsia="Times New Roman" w:hAnsiTheme="majorHAnsi" w:cstheme="majorHAnsi"/>
                <w:color w:val="000000"/>
                <w:sz w:val="20"/>
                <w:lang w:eastAsia="en-NZ"/>
              </w:rPr>
            </w:pPr>
          </w:p>
        </w:tc>
      </w:tr>
      <w:tr w:rsidR="0073610F" w:rsidRPr="005A1214" w14:paraId="644FAE48" w14:textId="77777777" w:rsidTr="0073610F">
        <w:trPr>
          <w:trHeight w:val="2072"/>
        </w:trPr>
        <w:tc>
          <w:tcPr>
            <w:tcW w:w="2425" w:type="dxa"/>
            <w:tcBorders>
              <w:top w:val="single" w:sz="4" w:space="0" w:color="auto"/>
              <w:left w:val="single" w:sz="4" w:space="0" w:color="auto"/>
              <w:bottom w:val="single" w:sz="4" w:space="0" w:color="auto"/>
              <w:right w:val="single" w:sz="4" w:space="0" w:color="auto"/>
            </w:tcBorders>
            <w:shd w:val="clear" w:color="auto" w:fill="FDE9D9"/>
            <w:vAlign w:val="center"/>
            <w:hideMark/>
          </w:tcPr>
          <w:p w14:paraId="347CD5E7" w14:textId="77777777" w:rsidR="0073610F" w:rsidRPr="005A1214" w:rsidRDefault="0073610F" w:rsidP="0073610F">
            <w:pPr>
              <w:spacing w:before="60" w:after="60"/>
              <w:rPr>
                <w:rFonts w:asciiTheme="majorHAnsi" w:eastAsia="Times New Roman" w:hAnsiTheme="majorHAnsi" w:cstheme="majorHAnsi"/>
                <w:bCs/>
                <w:color w:val="000000"/>
                <w:sz w:val="20"/>
                <w:lang w:eastAsia="en-NZ"/>
              </w:rPr>
            </w:pPr>
            <w:r w:rsidRPr="005A1214">
              <w:rPr>
                <w:rFonts w:asciiTheme="majorHAnsi" w:eastAsia="Times New Roman" w:hAnsiTheme="majorHAnsi" w:cstheme="majorHAnsi"/>
                <w:bCs/>
                <w:color w:val="000000"/>
                <w:sz w:val="20"/>
                <w:lang w:eastAsia="en-NZ"/>
              </w:rPr>
              <w:t>Summary of how Part C was applied, including:</w:t>
            </w:r>
          </w:p>
          <w:p w14:paraId="3426DB4E" w14:textId="77777777" w:rsidR="0073610F" w:rsidRPr="005A1214" w:rsidRDefault="0073610F" w:rsidP="004349CD">
            <w:pPr>
              <w:numPr>
                <w:ilvl w:val="0"/>
                <w:numId w:val="4"/>
              </w:numPr>
              <w:suppressAutoHyphens/>
              <w:spacing w:before="60" w:after="60" w:line="260" w:lineRule="atLeast"/>
              <w:contextualSpacing/>
              <w:rPr>
                <w:rFonts w:asciiTheme="majorHAnsi" w:eastAsia="Times New Roman" w:hAnsiTheme="majorHAnsi" w:cstheme="majorHAnsi"/>
                <w:bCs/>
                <w:sz w:val="20"/>
                <w:lang w:eastAsia="en-NZ"/>
              </w:rPr>
            </w:pPr>
            <w:r w:rsidRPr="005A1214">
              <w:rPr>
                <w:rFonts w:asciiTheme="majorHAnsi" w:eastAsia="Times New Roman" w:hAnsiTheme="majorHAnsi" w:cstheme="majorHAnsi"/>
                <w:bCs/>
                <w:sz w:val="20"/>
                <w:lang w:eastAsia="en-NZ"/>
              </w:rPr>
              <w:t>the analysis methodology(s) used from C2</w:t>
            </w:r>
          </w:p>
          <w:p w14:paraId="51B817C0" w14:textId="77777777" w:rsidR="0073610F" w:rsidRPr="005A1214" w:rsidRDefault="0073610F" w:rsidP="004349CD">
            <w:pPr>
              <w:numPr>
                <w:ilvl w:val="0"/>
                <w:numId w:val="4"/>
              </w:numPr>
              <w:suppressAutoHyphens/>
              <w:spacing w:before="60" w:after="60" w:line="260" w:lineRule="atLeast"/>
              <w:contextualSpacing/>
              <w:rPr>
                <w:rFonts w:asciiTheme="majorHAnsi" w:eastAsia="Times New Roman" w:hAnsiTheme="majorHAnsi" w:cstheme="majorHAnsi"/>
                <w:bCs/>
                <w:sz w:val="20"/>
                <w:lang w:eastAsia="en-NZ"/>
              </w:rPr>
            </w:pPr>
            <w:r w:rsidRPr="005A1214">
              <w:rPr>
                <w:rFonts w:asciiTheme="majorHAnsi" w:eastAsia="Times New Roman" w:hAnsiTheme="majorHAnsi" w:cstheme="majorHAnsi"/>
                <w:bCs/>
                <w:sz w:val="20"/>
                <w:lang w:eastAsia="en-NZ"/>
              </w:rPr>
              <w:t>other sections of Part C applied</w:t>
            </w:r>
          </w:p>
        </w:tc>
        <w:tc>
          <w:tcPr>
            <w:tcW w:w="6662" w:type="dxa"/>
            <w:tcBorders>
              <w:top w:val="single" w:sz="4" w:space="0" w:color="auto"/>
              <w:left w:val="single" w:sz="4" w:space="0" w:color="auto"/>
              <w:bottom w:val="single" w:sz="4" w:space="0" w:color="auto"/>
              <w:right w:val="single" w:sz="4" w:space="0" w:color="auto"/>
            </w:tcBorders>
            <w:vAlign w:val="center"/>
            <w:hideMark/>
          </w:tcPr>
          <w:p w14:paraId="1E74077B" w14:textId="77777777" w:rsidR="0073610F" w:rsidRPr="005A1214" w:rsidRDefault="0073610F" w:rsidP="0073610F">
            <w:pPr>
              <w:suppressAutoHyphens/>
              <w:spacing w:after="240" w:line="260" w:lineRule="atLeast"/>
              <w:rPr>
                <w:rFonts w:asciiTheme="majorHAnsi" w:eastAsia="Times New Roman" w:hAnsiTheme="majorHAnsi" w:cstheme="majorHAnsi"/>
                <w:bCs/>
                <w:sz w:val="20"/>
                <w:lang w:eastAsia="en-NZ"/>
              </w:rPr>
            </w:pPr>
          </w:p>
        </w:tc>
      </w:tr>
      <w:tr w:rsidR="0073610F" w:rsidRPr="005A1214" w14:paraId="61475871" w14:textId="77777777" w:rsidTr="0073610F">
        <w:trPr>
          <w:trHeight w:val="1139"/>
        </w:trPr>
        <w:tc>
          <w:tcPr>
            <w:tcW w:w="2425" w:type="dxa"/>
            <w:tcBorders>
              <w:top w:val="single" w:sz="4" w:space="0" w:color="auto"/>
              <w:left w:val="single" w:sz="4" w:space="0" w:color="auto"/>
              <w:bottom w:val="single" w:sz="4" w:space="0" w:color="auto"/>
              <w:right w:val="single" w:sz="4" w:space="0" w:color="auto"/>
            </w:tcBorders>
            <w:shd w:val="clear" w:color="auto" w:fill="FBD4B4"/>
            <w:vAlign w:val="center"/>
            <w:hideMark/>
          </w:tcPr>
          <w:p w14:paraId="5FDDEDA0" w14:textId="77777777" w:rsidR="0073610F" w:rsidRPr="005A1214" w:rsidRDefault="0073610F" w:rsidP="0073610F">
            <w:pPr>
              <w:spacing w:before="60" w:after="60"/>
              <w:rPr>
                <w:rFonts w:asciiTheme="majorHAnsi" w:eastAsia="Times New Roman" w:hAnsiTheme="majorHAnsi" w:cstheme="majorHAnsi"/>
                <w:bCs/>
                <w:color w:val="000000"/>
                <w:sz w:val="20"/>
                <w:lang w:eastAsia="en-NZ"/>
              </w:rPr>
            </w:pPr>
            <w:r w:rsidRPr="005A1214">
              <w:rPr>
                <w:rFonts w:asciiTheme="majorHAnsi" w:eastAsia="Times New Roman" w:hAnsiTheme="majorHAnsi" w:cstheme="majorHAnsi"/>
                <w:bCs/>
                <w:color w:val="000000"/>
                <w:sz w:val="20"/>
                <w:lang w:eastAsia="en-NZ"/>
              </w:rPr>
              <w:t>Other Relevant Information</w:t>
            </w:r>
          </w:p>
        </w:tc>
        <w:tc>
          <w:tcPr>
            <w:tcW w:w="6662" w:type="dxa"/>
            <w:tcBorders>
              <w:top w:val="single" w:sz="4" w:space="0" w:color="auto"/>
              <w:left w:val="single" w:sz="4" w:space="0" w:color="auto"/>
              <w:bottom w:val="single" w:sz="4" w:space="0" w:color="auto"/>
              <w:right w:val="single" w:sz="4" w:space="0" w:color="auto"/>
            </w:tcBorders>
            <w:vAlign w:val="center"/>
          </w:tcPr>
          <w:p w14:paraId="5FF1FB6C" w14:textId="77777777" w:rsidR="0073610F" w:rsidRPr="005A1214" w:rsidRDefault="0073610F" w:rsidP="0073610F">
            <w:pPr>
              <w:ind w:right="33"/>
              <w:rPr>
                <w:rFonts w:asciiTheme="majorHAnsi" w:eastAsia="Times New Roman" w:hAnsiTheme="majorHAnsi" w:cstheme="majorHAnsi"/>
                <w:color w:val="000000"/>
                <w:sz w:val="20"/>
                <w:lang w:eastAsia="en-NZ"/>
              </w:rPr>
            </w:pPr>
          </w:p>
        </w:tc>
      </w:tr>
    </w:tbl>
    <w:p w14:paraId="0918CAB6" w14:textId="77777777" w:rsidR="0073610F" w:rsidRPr="0073610F" w:rsidRDefault="0073610F" w:rsidP="0073610F">
      <w:pPr>
        <w:suppressAutoHyphens/>
        <w:spacing w:after="240" w:line="260" w:lineRule="atLeast"/>
        <w:rPr>
          <w:rFonts w:eastAsia="Times New Roman"/>
          <w:sz w:val="20"/>
        </w:rPr>
      </w:pPr>
      <w:r w:rsidRPr="0073610F">
        <w:rPr>
          <w:rFonts w:eastAsia="Times New Roman"/>
          <w:sz w:val="20"/>
        </w:rPr>
        <w:br w:type="page"/>
      </w:r>
    </w:p>
    <w:tbl>
      <w:tblPr>
        <w:tblW w:w="0" w:type="auto"/>
        <w:tblInd w:w="93" w:type="dxa"/>
        <w:tblLayout w:type="fixed"/>
        <w:tblLook w:val="04A0" w:firstRow="1" w:lastRow="0" w:firstColumn="1" w:lastColumn="0" w:noHBand="0" w:noVBand="1"/>
      </w:tblPr>
      <w:tblGrid>
        <w:gridCol w:w="2709"/>
        <w:gridCol w:w="3260"/>
        <w:gridCol w:w="3180"/>
      </w:tblGrid>
      <w:tr w:rsidR="0073610F" w:rsidRPr="005A1214" w14:paraId="0CD08392" w14:textId="77777777" w:rsidTr="0073610F">
        <w:trPr>
          <w:trHeight w:val="555"/>
        </w:trPr>
        <w:tc>
          <w:tcPr>
            <w:tcW w:w="9149" w:type="dxa"/>
            <w:gridSpan w:val="3"/>
            <w:tcBorders>
              <w:top w:val="single" w:sz="4" w:space="0" w:color="auto"/>
              <w:left w:val="single" w:sz="4" w:space="0" w:color="auto"/>
              <w:bottom w:val="single" w:sz="4" w:space="0" w:color="auto"/>
              <w:right w:val="single" w:sz="4" w:space="0" w:color="auto"/>
            </w:tcBorders>
            <w:shd w:val="clear" w:color="auto" w:fill="B8CCE4"/>
            <w:vAlign w:val="center"/>
            <w:hideMark/>
          </w:tcPr>
          <w:p w14:paraId="17254B90" w14:textId="77777777" w:rsidR="0073610F" w:rsidRPr="005A1214" w:rsidRDefault="0073610F" w:rsidP="0073610F">
            <w:pPr>
              <w:spacing w:before="120"/>
              <w:ind w:right="34"/>
              <w:rPr>
                <w:rFonts w:asciiTheme="majorHAnsi" w:eastAsia="Times New Roman" w:hAnsiTheme="majorHAnsi" w:cstheme="majorHAnsi"/>
                <w:b/>
                <w:bCs/>
                <w:color w:val="000000"/>
                <w:szCs w:val="22"/>
                <w:lang w:eastAsia="en-NZ"/>
              </w:rPr>
            </w:pPr>
            <w:r w:rsidRPr="005A1214">
              <w:rPr>
                <w:rFonts w:asciiTheme="majorHAnsi" w:eastAsia="Times New Roman" w:hAnsiTheme="majorHAnsi" w:cstheme="majorHAnsi"/>
                <w:b/>
                <w:bCs/>
                <w:color w:val="000000"/>
                <w:szCs w:val="22"/>
                <w:lang w:eastAsia="en-NZ"/>
              </w:rPr>
              <w:lastRenderedPageBreak/>
              <w:t>4.   Assessment Outcomes</w:t>
            </w:r>
          </w:p>
        </w:tc>
      </w:tr>
      <w:tr w:rsidR="0073610F" w:rsidRPr="005A1214" w14:paraId="0E0972C0" w14:textId="77777777" w:rsidTr="0073610F">
        <w:tc>
          <w:tcPr>
            <w:tcW w:w="2709" w:type="dxa"/>
            <w:tcBorders>
              <w:top w:val="single" w:sz="4" w:space="0" w:color="auto"/>
              <w:left w:val="single" w:sz="4" w:space="0" w:color="auto"/>
              <w:bottom w:val="single" w:sz="4" w:space="0" w:color="auto"/>
              <w:right w:val="single" w:sz="4" w:space="0" w:color="000000"/>
            </w:tcBorders>
            <w:shd w:val="clear" w:color="auto" w:fill="B8CCE4"/>
            <w:vAlign w:val="center"/>
            <w:hideMark/>
          </w:tcPr>
          <w:p w14:paraId="36542A9E" w14:textId="77777777" w:rsidR="0073610F" w:rsidRPr="005A1214" w:rsidRDefault="0073610F" w:rsidP="0073610F">
            <w:pPr>
              <w:spacing w:before="60" w:after="60"/>
              <w:rPr>
                <w:rFonts w:asciiTheme="majorHAnsi" w:eastAsia="Times New Roman" w:hAnsiTheme="majorHAnsi" w:cstheme="majorHAnsi"/>
                <w:bCs/>
                <w:color w:val="000000"/>
                <w:sz w:val="20"/>
                <w:lang w:eastAsia="en-NZ"/>
              </w:rPr>
            </w:pPr>
            <w:r w:rsidRPr="005A1214">
              <w:rPr>
                <w:rFonts w:asciiTheme="majorHAnsi" w:eastAsia="Times New Roman" w:hAnsiTheme="majorHAnsi" w:cstheme="majorHAnsi"/>
                <w:bCs/>
                <w:color w:val="000000"/>
                <w:sz w:val="20"/>
                <w:lang w:eastAsia="en-NZ"/>
              </w:rPr>
              <w:t xml:space="preserve">Assessment Status </w:t>
            </w:r>
          </w:p>
          <w:p w14:paraId="55F3BA2D" w14:textId="77777777" w:rsidR="0073610F" w:rsidRPr="005A1214" w:rsidRDefault="0073610F" w:rsidP="0073610F">
            <w:pPr>
              <w:spacing w:before="60" w:after="60"/>
              <w:rPr>
                <w:rFonts w:asciiTheme="majorHAnsi" w:eastAsia="Times New Roman" w:hAnsiTheme="majorHAnsi" w:cstheme="majorHAnsi"/>
                <w:bCs/>
                <w:color w:val="000000"/>
                <w:sz w:val="20"/>
                <w:lang w:eastAsia="en-NZ"/>
              </w:rPr>
            </w:pPr>
            <w:r w:rsidRPr="005A1214">
              <w:rPr>
                <w:rFonts w:asciiTheme="majorHAnsi" w:eastAsia="Times New Roman" w:hAnsiTheme="majorHAnsi" w:cstheme="majorHAnsi"/>
                <w:bCs/>
                <w:color w:val="000000"/>
                <w:sz w:val="20"/>
                <w:lang w:eastAsia="en-NZ"/>
              </w:rPr>
              <w:t>(Draft or Final)</w:t>
            </w:r>
          </w:p>
        </w:tc>
        <w:tc>
          <w:tcPr>
            <w:tcW w:w="6440" w:type="dxa"/>
            <w:gridSpan w:val="2"/>
            <w:tcBorders>
              <w:top w:val="single" w:sz="4" w:space="0" w:color="auto"/>
              <w:left w:val="single" w:sz="4" w:space="0" w:color="000000"/>
              <w:bottom w:val="single" w:sz="4" w:space="0" w:color="auto"/>
              <w:right w:val="single" w:sz="4" w:space="0" w:color="auto"/>
            </w:tcBorders>
            <w:noWrap/>
            <w:vAlign w:val="center"/>
          </w:tcPr>
          <w:p w14:paraId="023A34D5" w14:textId="77777777" w:rsidR="0073610F" w:rsidRPr="005A1214" w:rsidRDefault="0073610F" w:rsidP="0073610F">
            <w:pPr>
              <w:rPr>
                <w:rFonts w:asciiTheme="majorHAnsi" w:eastAsia="Times New Roman" w:hAnsiTheme="majorHAnsi" w:cstheme="majorHAnsi"/>
                <w:color w:val="000000"/>
                <w:sz w:val="20"/>
                <w:lang w:eastAsia="en-NZ"/>
              </w:rPr>
            </w:pPr>
          </w:p>
        </w:tc>
      </w:tr>
      <w:tr w:rsidR="0073610F" w:rsidRPr="005A1214" w14:paraId="6773FE94" w14:textId="77777777" w:rsidTr="0073610F">
        <w:tc>
          <w:tcPr>
            <w:tcW w:w="2709" w:type="dxa"/>
            <w:tcBorders>
              <w:top w:val="single" w:sz="4" w:space="0" w:color="auto"/>
              <w:left w:val="single" w:sz="4" w:space="0" w:color="auto"/>
              <w:bottom w:val="single" w:sz="4" w:space="0" w:color="auto"/>
              <w:right w:val="single" w:sz="4" w:space="0" w:color="000000"/>
            </w:tcBorders>
            <w:shd w:val="clear" w:color="auto" w:fill="B8CCE4"/>
            <w:vAlign w:val="center"/>
            <w:hideMark/>
          </w:tcPr>
          <w:p w14:paraId="1B83D90A" w14:textId="77777777" w:rsidR="0073610F" w:rsidRPr="005A1214" w:rsidRDefault="0073610F" w:rsidP="0073610F">
            <w:pPr>
              <w:spacing w:before="60" w:after="60"/>
              <w:rPr>
                <w:rFonts w:asciiTheme="majorHAnsi" w:eastAsia="Times New Roman" w:hAnsiTheme="majorHAnsi" w:cstheme="majorHAnsi"/>
                <w:bCs/>
                <w:color w:val="000000"/>
                <w:sz w:val="20"/>
                <w:lang w:eastAsia="en-NZ"/>
              </w:rPr>
            </w:pPr>
            <w:r w:rsidRPr="005A1214">
              <w:rPr>
                <w:rFonts w:asciiTheme="majorHAnsi" w:eastAsia="Times New Roman" w:hAnsiTheme="majorHAnsi" w:cstheme="majorHAnsi"/>
                <w:bCs/>
                <w:color w:val="000000"/>
                <w:sz w:val="20"/>
                <w:lang w:eastAsia="en-NZ"/>
              </w:rPr>
              <w:t xml:space="preserve">Assessed </w:t>
            </w:r>
            <w:r w:rsidRPr="005A1214">
              <w:rPr>
                <w:rFonts w:asciiTheme="majorHAnsi" w:eastAsia="Times New Roman" w:hAnsiTheme="majorHAnsi" w:cstheme="majorHAnsi"/>
                <w:bCs/>
                <w:i/>
                <w:color w:val="000000"/>
                <w:sz w:val="20"/>
                <w:lang w:eastAsia="en-NZ"/>
              </w:rPr>
              <w:t>%NBS</w:t>
            </w:r>
            <w:r w:rsidRPr="005A1214">
              <w:rPr>
                <w:rFonts w:asciiTheme="majorHAnsi" w:eastAsia="Times New Roman" w:hAnsiTheme="majorHAnsi" w:cstheme="majorHAnsi"/>
                <w:bCs/>
                <w:color w:val="000000"/>
                <w:sz w:val="20"/>
                <w:lang w:eastAsia="en-NZ"/>
              </w:rPr>
              <w:t xml:space="preserve"> Rating</w:t>
            </w:r>
          </w:p>
        </w:tc>
        <w:tc>
          <w:tcPr>
            <w:tcW w:w="6440" w:type="dxa"/>
            <w:gridSpan w:val="2"/>
            <w:tcBorders>
              <w:top w:val="single" w:sz="4" w:space="0" w:color="auto"/>
              <w:left w:val="single" w:sz="4" w:space="0" w:color="000000"/>
              <w:bottom w:val="single" w:sz="4" w:space="0" w:color="auto"/>
              <w:right w:val="single" w:sz="4" w:space="0" w:color="auto"/>
            </w:tcBorders>
            <w:noWrap/>
            <w:vAlign w:val="center"/>
            <w:hideMark/>
          </w:tcPr>
          <w:p w14:paraId="2C2A2256" w14:textId="77777777" w:rsidR="0073610F" w:rsidRPr="005A1214" w:rsidRDefault="0073610F" w:rsidP="0073610F">
            <w:pPr>
              <w:suppressAutoHyphens/>
              <w:spacing w:after="240" w:line="260" w:lineRule="atLeast"/>
              <w:rPr>
                <w:rFonts w:asciiTheme="majorHAnsi" w:eastAsia="Times New Roman" w:hAnsiTheme="majorHAnsi" w:cstheme="majorHAnsi"/>
                <w:bCs/>
                <w:color w:val="000000"/>
                <w:sz w:val="20"/>
                <w:lang w:eastAsia="en-NZ"/>
              </w:rPr>
            </w:pPr>
          </w:p>
        </w:tc>
      </w:tr>
      <w:tr w:rsidR="0073610F" w:rsidRPr="005A1214" w14:paraId="594EA4B4" w14:textId="77777777" w:rsidTr="0073610F">
        <w:tc>
          <w:tcPr>
            <w:tcW w:w="2709" w:type="dxa"/>
            <w:tcBorders>
              <w:top w:val="single" w:sz="4" w:space="0" w:color="auto"/>
              <w:left w:val="single" w:sz="4" w:space="0" w:color="auto"/>
              <w:bottom w:val="single" w:sz="4" w:space="0" w:color="auto"/>
              <w:right w:val="single" w:sz="4" w:space="0" w:color="000000"/>
            </w:tcBorders>
            <w:shd w:val="clear" w:color="auto" w:fill="B8CCE4"/>
            <w:vAlign w:val="center"/>
            <w:hideMark/>
          </w:tcPr>
          <w:p w14:paraId="67FA5C97" w14:textId="77777777" w:rsidR="0073610F" w:rsidRPr="005A1214" w:rsidRDefault="0073610F" w:rsidP="0073610F">
            <w:pPr>
              <w:spacing w:before="60" w:after="60"/>
              <w:rPr>
                <w:rFonts w:asciiTheme="majorHAnsi" w:eastAsia="Times New Roman" w:hAnsiTheme="majorHAnsi" w:cstheme="majorHAnsi"/>
                <w:bCs/>
                <w:color w:val="000000"/>
                <w:sz w:val="20"/>
                <w:lang w:eastAsia="en-NZ"/>
              </w:rPr>
            </w:pPr>
            <w:r w:rsidRPr="005A1214">
              <w:rPr>
                <w:rFonts w:asciiTheme="majorHAnsi" w:eastAsia="Times New Roman" w:hAnsiTheme="majorHAnsi" w:cstheme="majorHAnsi"/>
                <w:bCs/>
                <w:color w:val="000000"/>
                <w:sz w:val="20"/>
                <w:lang w:eastAsia="en-NZ"/>
              </w:rPr>
              <w:t>Seismic Grade and Relative Risk (from Table A3.1)</w:t>
            </w:r>
          </w:p>
        </w:tc>
        <w:tc>
          <w:tcPr>
            <w:tcW w:w="6440" w:type="dxa"/>
            <w:gridSpan w:val="2"/>
            <w:tcBorders>
              <w:top w:val="single" w:sz="4" w:space="0" w:color="auto"/>
              <w:left w:val="single" w:sz="4" w:space="0" w:color="000000"/>
              <w:bottom w:val="single" w:sz="4" w:space="0" w:color="auto"/>
              <w:right w:val="single" w:sz="4" w:space="0" w:color="auto"/>
            </w:tcBorders>
            <w:noWrap/>
            <w:vAlign w:val="center"/>
          </w:tcPr>
          <w:p w14:paraId="0ABEEB1E" w14:textId="77777777" w:rsidR="0073610F" w:rsidRPr="005A1214" w:rsidRDefault="0073610F" w:rsidP="0073610F">
            <w:pPr>
              <w:rPr>
                <w:rFonts w:asciiTheme="majorHAnsi" w:eastAsia="Times New Roman" w:hAnsiTheme="majorHAnsi" w:cstheme="majorHAnsi"/>
                <w:color w:val="000000"/>
                <w:sz w:val="20"/>
                <w:lang w:eastAsia="en-NZ"/>
              </w:rPr>
            </w:pPr>
          </w:p>
        </w:tc>
      </w:tr>
      <w:tr w:rsidR="0073610F" w:rsidRPr="005A1214" w14:paraId="1B51E6CB" w14:textId="77777777" w:rsidTr="0073610F">
        <w:trPr>
          <w:trHeight w:val="237"/>
        </w:trPr>
        <w:tc>
          <w:tcPr>
            <w:tcW w:w="2709" w:type="dxa"/>
            <w:tcBorders>
              <w:top w:val="single" w:sz="4" w:space="0" w:color="auto"/>
              <w:left w:val="single" w:sz="4" w:space="0" w:color="auto"/>
              <w:bottom w:val="single" w:sz="4" w:space="0" w:color="auto"/>
              <w:right w:val="single" w:sz="4" w:space="0" w:color="000000"/>
            </w:tcBorders>
            <w:shd w:val="clear" w:color="auto" w:fill="DDD9C3"/>
            <w:vAlign w:val="center"/>
            <w:hideMark/>
          </w:tcPr>
          <w:p w14:paraId="3911802E" w14:textId="77777777" w:rsidR="0073610F" w:rsidRPr="005A1214" w:rsidRDefault="0073610F" w:rsidP="0073610F">
            <w:pPr>
              <w:spacing w:before="60" w:after="60"/>
              <w:rPr>
                <w:rFonts w:asciiTheme="majorHAnsi" w:eastAsia="Times New Roman" w:hAnsiTheme="majorHAnsi" w:cstheme="majorHAnsi"/>
                <w:b/>
                <w:bCs/>
                <w:color w:val="000000"/>
                <w:sz w:val="20"/>
                <w:u w:val="single"/>
                <w:lang w:eastAsia="en-NZ"/>
              </w:rPr>
            </w:pPr>
            <w:r w:rsidRPr="005A1214">
              <w:rPr>
                <w:rFonts w:asciiTheme="majorHAnsi" w:eastAsia="Times New Roman" w:hAnsiTheme="majorHAnsi" w:cstheme="majorHAnsi"/>
                <w:b/>
                <w:bCs/>
                <w:color w:val="000000"/>
                <w:sz w:val="20"/>
                <w:u w:val="single"/>
                <w:lang w:eastAsia="en-NZ"/>
              </w:rPr>
              <w:t>For an ISA:</w:t>
            </w:r>
          </w:p>
        </w:tc>
        <w:tc>
          <w:tcPr>
            <w:tcW w:w="6440" w:type="dxa"/>
            <w:gridSpan w:val="2"/>
            <w:tcBorders>
              <w:top w:val="single" w:sz="4" w:space="0" w:color="auto"/>
              <w:left w:val="single" w:sz="4" w:space="0" w:color="000000"/>
              <w:bottom w:val="single" w:sz="4" w:space="0" w:color="auto"/>
              <w:right w:val="single" w:sz="4" w:space="0" w:color="auto"/>
            </w:tcBorders>
            <w:vAlign w:val="center"/>
          </w:tcPr>
          <w:p w14:paraId="6F6F490A" w14:textId="77777777" w:rsidR="0073610F" w:rsidRPr="005A1214" w:rsidRDefault="0073610F" w:rsidP="0073610F">
            <w:pPr>
              <w:rPr>
                <w:rFonts w:asciiTheme="majorHAnsi" w:eastAsia="Times New Roman" w:hAnsiTheme="majorHAnsi" w:cstheme="majorHAnsi"/>
                <w:color w:val="000000"/>
                <w:sz w:val="20"/>
                <w:lang w:eastAsia="en-NZ"/>
              </w:rPr>
            </w:pPr>
          </w:p>
        </w:tc>
      </w:tr>
      <w:tr w:rsidR="0073610F" w:rsidRPr="005A1214" w14:paraId="28F3B641" w14:textId="77777777" w:rsidTr="0073610F">
        <w:trPr>
          <w:trHeight w:val="1080"/>
        </w:trPr>
        <w:tc>
          <w:tcPr>
            <w:tcW w:w="2709" w:type="dxa"/>
            <w:tcBorders>
              <w:top w:val="single" w:sz="4" w:space="0" w:color="auto"/>
              <w:left w:val="single" w:sz="4" w:space="0" w:color="auto"/>
              <w:bottom w:val="single" w:sz="4" w:space="0" w:color="auto"/>
              <w:right w:val="single" w:sz="4" w:space="0" w:color="000000"/>
            </w:tcBorders>
            <w:shd w:val="clear" w:color="auto" w:fill="DDD9C3"/>
            <w:vAlign w:val="center"/>
            <w:hideMark/>
          </w:tcPr>
          <w:p w14:paraId="300FAB6D" w14:textId="77777777" w:rsidR="0073610F" w:rsidRPr="005A1214" w:rsidRDefault="0073610F" w:rsidP="0073610F">
            <w:pPr>
              <w:spacing w:before="60" w:after="60"/>
              <w:ind w:left="333"/>
              <w:rPr>
                <w:rFonts w:asciiTheme="majorHAnsi" w:eastAsia="Times New Roman" w:hAnsiTheme="majorHAnsi" w:cstheme="majorHAnsi"/>
                <w:bCs/>
                <w:color w:val="000000"/>
                <w:sz w:val="20"/>
                <w:lang w:eastAsia="en-NZ"/>
              </w:rPr>
            </w:pPr>
            <w:r w:rsidRPr="005A1214">
              <w:rPr>
                <w:rFonts w:asciiTheme="majorHAnsi" w:eastAsia="Times New Roman" w:hAnsiTheme="majorHAnsi" w:cstheme="majorHAnsi"/>
                <w:bCs/>
                <w:color w:val="000000"/>
                <w:sz w:val="20"/>
                <w:lang w:eastAsia="en-NZ"/>
              </w:rPr>
              <w:t>Describe the Potential Critical Structural Weaknesses</w:t>
            </w:r>
          </w:p>
        </w:tc>
        <w:tc>
          <w:tcPr>
            <w:tcW w:w="6440" w:type="dxa"/>
            <w:gridSpan w:val="2"/>
            <w:tcBorders>
              <w:top w:val="single" w:sz="4" w:space="0" w:color="auto"/>
              <w:left w:val="single" w:sz="4" w:space="0" w:color="000000"/>
              <w:bottom w:val="single" w:sz="4" w:space="0" w:color="auto"/>
              <w:right w:val="single" w:sz="4" w:space="0" w:color="auto"/>
            </w:tcBorders>
            <w:vAlign w:val="center"/>
            <w:hideMark/>
          </w:tcPr>
          <w:p w14:paraId="6430387B" w14:textId="77777777" w:rsidR="0073610F" w:rsidRPr="005A1214" w:rsidRDefault="0073610F" w:rsidP="0073610F">
            <w:pPr>
              <w:suppressAutoHyphens/>
              <w:spacing w:after="240" w:line="260" w:lineRule="atLeast"/>
              <w:rPr>
                <w:rFonts w:asciiTheme="majorHAnsi" w:eastAsia="Times New Roman" w:hAnsiTheme="majorHAnsi" w:cstheme="majorHAnsi"/>
                <w:bCs/>
                <w:color w:val="000000"/>
                <w:sz w:val="20"/>
                <w:lang w:eastAsia="en-NZ"/>
              </w:rPr>
            </w:pPr>
          </w:p>
        </w:tc>
      </w:tr>
      <w:tr w:rsidR="0073610F" w:rsidRPr="005A1214" w14:paraId="55B5C3ED" w14:textId="77777777" w:rsidTr="0073610F">
        <w:trPr>
          <w:trHeight w:val="542"/>
        </w:trPr>
        <w:tc>
          <w:tcPr>
            <w:tcW w:w="2709" w:type="dxa"/>
            <w:tcBorders>
              <w:top w:val="single" w:sz="4" w:space="0" w:color="auto"/>
              <w:left w:val="single" w:sz="4" w:space="0" w:color="auto"/>
              <w:bottom w:val="single" w:sz="4" w:space="0" w:color="auto"/>
              <w:right w:val="single" w:sz="4" w:space="0" w:color="000000"/>
            </w:tcBorders>
            <w:shd w:val="clear" w:color="auto" w:fill="DDD9C3"/>
            <w:vAlign w:val="center"/>
            <w:hideMark/>
          </w:tcPr>
          <w:p w14:paraId="28A3A0D9" w14:textId="77777777" w:rsidR="0073610F" w:rsidRPr="005A1214" w:rsidRDefault="0073610F" w:rsidP="0073610F">
            <w:pPr>
              <w:spacing w:before="60" w:after="60"/>
              <w:ind w:left="333"/>
              <w:rPr>
                <w:rFonts w:asciiTheme="majorHAnsi" w:eastAsia="Times New Roman" w:hAnsiTheme="majorHAnsi" w:cstheme="majorHAnsi"/>
                <w:bCs/>
                <w:color w:val="000000"/>
                <w:sz w:val="20"/>
                <w:lang w:eastAsia="en-NZ"/>
              </w:rPr>
            </w:pPr>
            <w:r w:rsidRPr="005A1214">
              <w:rPr>
                <w:rFonts w:asciiTheme="majorHAnsi" w:eastAsia="Times New Roman" w:hAnsiTheme="majorHAnsi" w:cstheme="majorHAnsi"/>
                <w:bCs/>
                <w:color w:val="000000"/>
                <w:sz w:val="20"/>
                <w:lang w:eastAsia="en-NZ"/>
              </w:rPr>
              <w:t>Does the result reflect the building’s expected behaviour, or is more information/ analysis required?</w:t>
            </w:r>
          </w:p>
        </w:tc>
        <w:tc>
          <w:tcPr>
            <w:tcW w:w="6440" w:type="dxa"/>
            <w:gridSpan w:val="2"/>
            <w:tcBorders>
              <w:top w:val="single" w:sz="4" w:space="0" w:color="auto"/>
              <w:left w:val="single" w:sz="4" w:space="0" w:color="000000"/>
              <w:bottom w:val="single" w:sz="4" w:space="0" w:color="auto"/>
              <w:right w:val="single" w:sz="4" w:space="0" w:color="auto"/>
            </w:tcBorders>
            <w:vAlign w:val="center"/>
            <w:hideMark/>
          </w:tcPr>
          <w:p w14:paraId="285E7861" w14:textId="77777777" w:rsidR="0073610F" w:rsidRPr="005A1214" w:rsidRDefault="0073610F" w:rsidP="0073610F">
            <w:pPr>
              <w:rPr>
                <w:rFonts w:asciiTheme="majorHAnsi" w:eastAsia="Times New Roman" w:hAnsiTheme="majorHAnsi" w:cstheme="majorHAnsi"/>
                <w:color w:val="000000"/>
                <w:sz w:val="20"/>
                <w:highlight w:val="lightGray"/>
                <w:lang w:eastAsia="en-NZ"/>
              </w:rPr>
            </w:pPr>
            <w:r w:rsidRPr="005A1214">
              <w:rPr>
                <w:rFonts w:asciiTheme="majorHAnsi" w:eastAsia="Times New Roman" w:hAnsiTheme="majorHAnsi" w:cstheme="majorHAnsi"/>
                <w:color w:val="000000"/>
                <w:sz w:val="20"/>
                <w:highlight w:val="lightGray"/>
                <w:lang w:eastAsia="en-NZ"/>
              </w:rPr>
              <w:t>Yes – the ISA is sufficient</w:t>
            </w:r>
          </w:p>
          <w:p w14:paraId="4B3CE905" w14:textId="77777777" w:rsidR="0073610F" w:rsidRPr="005A1214" w:rsidRDefault="0073610F" w:rsidP="0073610F">
            <w:pPr>
              <w:rPr>
                <w:rFonts w:asciiTheme="majorHAnsi" w:eastAsia="Times New Roman" w:hAnsiTheme="majorHAnsi" w:cstheme="majorHAnsi"/>
                <w:color w:val="000000"/>
                <w:sz w:val="20"/>
                <w:highlight w:val="lightGray"/>
                <w:lang w:eastAsia="en-NZ"/>
              </w:rPr>
            </w:pPr>
            <w:r w:rsidRPr="005A1214">
              <w:rPr>
                <w:rFonts w:asciiTheme="majorHAnsi" w:eastAsia="Times New Roman" w:hAnsiTheme="majorHAnsi" w:cstheme="majorHAnsi"/>
                <w:color w:val="000000"/>
                <w:sz w:val="20"/>
                <w:highlight w:val="lightGray"/>
                <w:lang w:eastAsia="en-NZ"/>
              </w:rPr>
              <w:t>Or</w:t>
            </w:r>
          </w:p>
          <w:p w14:paraId="7AC43F1A" w14:textId="77777777" w:rsidR="0073610F" w:rsidRPr="005A1214" w:rsidRDefault="0073610F" w:rsidP="0073610F">
            <w:pPr>
              <w:rPr>
                <w:rFonts w:asciiTheme="majorHAnsi" w:eastAsia="Times New Roman" w:hAnsiTheme="majorHAnsi" w:cstheme="majorHAnsi"/>
                <w:color w:val="000000"/>
                <w:sz w:val="20"/>
                <w:highlight w:val="lightGray"/>
                <w:lang w:eastAsia="en-NZ"/>
              </w:rPr>
            </w:pPr>
            <w:r w:rsidRPr="005A1214">
              <w:rPr>
                <w:rFonts w:asciiTheme="majorHAnsi" w:eastAsia="Times New Roman" w:hAnsiTheme="majorHAnsi" w:cstheme="majorHAnsi"/>
                <w:color w:val="000000"/>
                <w:sz w:val="20"/>
                <w:highlight w:val="lightGray"/>
                <w:lang w:eastAsia="en-NZ"/>
              </w:rPr>
              <w:t>No - a DSA is recommended</w:t>
            </w:r>
            <w:r w:rsidRPr="005A1214">
              <w:rPr>
                <w:rFonts w:asciiTheme="majorHAnsi" w:eastAsia="Times New Roman" w:hAnsiTheme="majorHAnsi" w:cstheme="majorHAnsi"/>
                <w:color w:val="000000"/>
                <w:sz w:val="20"/>
                <w:highlight w:val="lightGray"/>
                <w:vertAlign w:val="superscript"/>
                <w:lang w:eastAsia="en-NZ"/>
              </w:rPr>
              <w:footnoteReference w:id="4"/>
            </w:r>
          </w:p>
        </w:tc>
      </w:tr>
      <w:tr w:rsidR="0073610F" w:rsidRPr="005A1214" w14:paraId="13893761" w14:textId="77777777" w:rsidTr="0073610F">
        <w:trPr>
          <w:trHeight w:val="1190"/>
        </w:trPr>
        <w:tc>
          <w:tcPr>
            <w:tcW w:w="2709" w:type="dxa"/>
            <w:tcBorders>
              <w:top w:val="single" w:sz="4" w:space="0" w:color="auto"/>
              <w:left w:val="single" w:sz="4" w:space="0" w:color="auto"/>
              <w:bottom w:val="single" w:sz="4" w:space="0" w:color="auto"/>
              <w:right w:val="single" w:sz="4" w:space="0" w:color="000000"/>
            </w:tcBorders>
            <w:shd w:val="clear" w:color="auto" w:fill="DDD9C3"/>
            <w:vAlign w:val="center"/>
            <w:hideMark/>
          </w:tcPr>
          <w:p w14:paraId="392A4220" w14:textId="77777777" w:rsidR="0073610F" w:rsidRPr="005A1214" w:rsidRDefault="0073610F" w:rsidP="0073610F">
            <w:pPr>
              <w:spacing w:before="60" w:after="60"/>
              <w:ind w:left="333"/>
              <w:rPr>
                <w:rFonts w:asciiTheme="majorHAnsi" w:eastAsia="Times New Roman" w:hAnsiTheme="majorHAnsi" w:cstheme="majorHAnsi"/>
                <w:bCs/>
                <w:color w:val="000000"/>
                <w:sz w:val="20"/>
                <w:lang w:eastAsia="en-NZ"/>
              </w:rPr>
            </w:pPr>
            <w:r w:rsidRPr="005A1214">
              <w:rPr>
                <w:rFonts w:asciiTheme="majorHAnsi" w:eastAsia="Times New Roman" w:hAnsiTheme="majorHAnsi" w:cstheme="majorHAnsi"/>
                <w:bCs/>
                <w:color w:val="000000"/>
                <w:sz w:val="20"/>
                <w:lang w:eastAsia="en-NZ"/>
              </w:rPr>
              <w:t xml:space="preserve">If the results of this ISA are being used for earthquake prone decision purposes, </w:t>
            </w:r>
            <w:r w:rsidRPr="005A1214">
              <w:rPr>
                <w:rFonts w:asciiTheme="majorHAnsi" w:eastAsia="Times New Roman" w:hAnsiTheme="majorHAnsi" w:cstheme="majorHAnsi"/>
                <w:bCs/>
                <w:color w:val="000000"/>
                <w:sz w:val="20"/>
                <w:u w:val="single"/>
                <w:lang w:eastAsia="en-NZ"/>
              </w:rPr>
              <w:t>and</w:t>
            </w:r>
            <w:r w:rsidRPr="005A1214">
              <w:rPr>
                <w:rFonts w:asciiTheme="majorHAnsi" w:eastAsia="Times New Roman" w:hAnsiTheme="majorHAnsi" w:cstheme="majorHAnsi"/>
                <w:bCs/>
                <w:color w:val="000000"/>
                <w:sz w:val="20"/>
                <w:lang w:eastAsia="en-NZ"/>
              </w:rPr>
              <w:t xml:space="preserve"> elements rating &lt;34</w:t>
            </w:r>
            <w:r w:rsidRPr="005A1214">
              <w:rPr>
                <w:rFonts w:asciiTheme="majorHAnsi" w:eastAsia="Times New Roman" w:hAnsiTheme="majorHAnsi" w:cstheme="majorHAnsi"/>
                <w:bCs/>
                <w:i/>
                <w:color w:val="000000"/>
                <w:sz w:val="20"/>
                <w:lang w:eastAsia="en-NZ"/>
              </w:rPr>
              <w:t>%NBS</w:t>
            </w:r>
            <w:r w:rsidRPr="005A1214">
              <w:rPr>
                <w:rFonts w:asciiTheme="majorHAnsi" w:eastAsia="Times New Roman" w:hAnsiTheme="majorHAnsi" w:cstheme="majorHAnsi"/>
                <w:bCs/>
                <w:color w:val="000000"/>
                <w:sz w:val="20"/>
                <w:lang w:eastAsia="en-NZ"/>
              </w:rPr>
              <w:t xml:space="preserve"> have been identified:</w:t>
            </w:r>
          </w:p>
        </w:tc>
        <w:tc>
          <w:tcPr>
            <w:tcW w:w="3260" w:type="dxa"/>
            <w:tcBorders>
              <w:top w:val="single" w:sz="4" w:space="0" w:color="auto"/>
              <w:left w:val="single" w:sz="4" w:space="0" w:color="000000"/>
              <w:bottom w:val="single" w:sz="4" w:space="0" w:color="auto"/>
              <w:right w:val="single" w:sz="4" w:space="0" w:color="auto"/>
            </w:tcBorders>
          </w:tcPr>
          <w:p w14:paraId="2537961A" w14:textId="77777777" w:rsidR="0073610F" w:rsidRPr="005A1214" w:rsidRDefault="0073610F" w:rsidP="0073610F">
            <w:pPr>
              <w:suppressAutoHyphens/>
              <w:spacing w:line="260" w:lineRule="atLeast"/>
              <w:rPr>
                <w:rFonts w:asciiTheme="majorHAnsi" w:eastAsia="Times New Roman" w:hAnsiTheme="majorHAnsi" w:cstheme="majorHAnsi"/>
                <w:b/>
                <w:bCs/>
                <w:color w:val="000000"/>
                <w:sz w:val="20"/>
                <w:lang w:eastAsia="en-NZ"/>
              </w:rPr>
            </w:pPr>
            <w:r w:rsidRPr="005A1214">
              <w:rPr>
                <w:rFonts w:asciiTheme="majorHAnsi" w:eastAsia="Times New Roman" w:hAnsiTheme="majorHAnsi" w:cstheme="majorHAnsi"/>
                <w:b/>
                <w:bCs/>
                <w:color w:val="000000"/>
                <w:sz w:val="20"/>
                <w:lang w:eastAsia="en-NZ"/>
              </w:rPr>
              <w:t xml:space="preserve">Engineering Statement of Structural Weaknesses and Location </w:t>
            </w:r>
          </w:p>
          <w:p w14:paraId="60861A11" w14:textId="77777777" w:rsidR="0073610F" w:rsidRPr="005A1214" w:rsidRDefault="0073610F" w:rsidP="0073610F">
            <w:pPr>
              <w:suppressAutoHyphens/>
              <w:spacing w:line="260" w:lineRule="atLeast"/>
              <w:rPr>
                <w:rFonts w:asciiTheme="majorHAnsi" w:eastAsia="Times New Roman" w:hAnsiTheme="majorHAnsi" w:cstheme="majorHAnsi"/>
                <w:bCs/>
                <w:color w:val="000000"/>
                <w:sz w:val="20"/>
                <w:lang w:eastAsia="en-NZ"/>
              </w:rPr>
            </w:pPr>
          </w:p>
          <w:p w14:paraId="13A2E7FA" w14:textId="77777777" w:rsidR="0073610F" w:rsidRPr="005A1214" w:rsidRDefault="0073610F" w:rsidP="0073610F">
            <w:pPr>
              <w:rPr>
                <w:rFonts w:asciiTheme="majorHAnsi" w:eastAsia="Times New Roman" w:hAnsiTheme="majorHAnsi" w:cstheme="majorHAnsi"/>
                <w:bCs/>
                <w:color w:val="000000"/>
                <w:sz w:val="20"/>
                <w:lang w:eastAsia="en-NZ"/>
              </w:rPr>
            </w:pPr>
          </w:p>
        </w:tc>
        <w:tc>
          <w:tcPr>
            <w:tcW w:w="3180" w:type="dxa"/>
            <w:tcBorders>
              <w:top w:val="single" w:sz="4" w:space="0" w:color="auto"/>
              <w:left w:val="single" w:sz="4" w:space="0" w:color="auto"/>
              <w:bottom w:val="single" w:sz="4" w:space="0" w:color="auto"/>
              <w:right w:val="single" w:sz="4" w:space="0" w:color="auto"/>
            </w:tcBorders>
          </w:tcPr>
          <w:p w14:paraId="6BAA2794" w14:textId="77777777" w:rsidR="0073610F" w:rsidRPr="005A1214" w:rsidRDefault="0073610F" w:rsidP="0073610F">
            <w:pPr>
              <w:suppressAutoHyphens/>
              <w:spacing w:line="260" w:lineRule="atLeast"/>
              <w:rPr>
                <w:rFonts w:asciiTheme="majorHAnsi" w:eastAsia="Times New Roman" w:hAnsiTheme="majorHAnsi" w:cstheme="majorHAnsi"/>
                <w:b/>
                <w:bCs/>
                <w:color w:val="000000"/>
                <w:sz w:val="20"/>
                <w:lang w:eastAsia="en-NZ"/>
              </w:rPr>
            </w:pPr>
            <w:r w:rsidRPr="005A1214">
              <w:rPr>
                <w:rFonts w:asciiTheme="majorHAnsi" w:eastAsia="Times New Roman" w:hAnsiTheme="majorHAnsi" w:cstheme="majorHAnsi"/>
                <w:b/>
                <w:bCs/>
                <w:i/>
                <w:color w:val="000000"/>
                <w:sz w:val="20"/>
                <w:lang w:eastAsia="en-NZ"/>
              </w:rPr>
              <w:t>Mode of Failure and Physical Consequence</w:t>
            </w:r>
            <w:r w:rsidRPr="005A1214">
              <w:rPr>
                <w:rFonts w:asciiTheme="majorHAnsi" w:eastAsia="Times New Roman" w:hAnsiTheme="majorHAnsi" w:cstheme="majorHAnsi"/>
                <w:b/>
                <w:bCs/>
                <w:color w:val="000000"/>
                <w:sz w:val="20"/>
                <w:lang w:eastAsia="en-NZ"/>
              </w:rPr>
              <w:t xml:space="preserve"> Statement(s)  </w:t>
            </w:r>
          </w:p>
          <w:p w14:paraId="79BD36B9" w14:textId="77777777" w:rsidR="0073610F" w:rsidRPr="005A1214" w:rsidRDefault="0073610F" w:rsidP="0073610F">
            <w:pPr>
              <w:rPr>
                <w:rFonts w:asciiTheme="majorHAnsi" w:eastAsia="Times New Roman" w:hAnsiTheme="majorHAnsi" w:cstheme="majorHAnsi"/>
                <w:bCs/>
                <w:color w:val="000000"/>
                <w:sz w:val="20"/>
                <w:lang w:eastAsia="en-NZ"/>
              </w:rPr>
            </w:pPr>
          </w:p>
          <w:p w14:paraId="6AE94F04" w14:textId="77777777" w:rsidR="0073610F" w:rsidRPr="005A1214" w:rsidRDefault="0073610F" w:rsidP="0073610F">
            <w:pPr>
              <w:rPr>
                <w:rFonts w:asciiTheme="majorHAnsi" w:eastAsia="Times New Roman" w:hAnsiTheme="majorHAnsi" w:cstheme="majorHAnsi"/>
                <w:bCs/>
                <w:color w:val="000000"/>
                <w:sz w:val="20"/>
                <w:lang w:eastAsia="en-NZ"/>
              </w:rPr>
            </w:pPr>
          </w:p>
        </w:tc>
      </w:tr>
      <w:tr w:rsidR="0073610F" w:rsidRPr="005A1214" w14:paraId="4FD46B30" w14:textId="77777777" w:rsidTr="0073610F">
        <w:trPr>
          <w:trHeight w:val="285"/>
        </w:trPr>
        <w:tc>
          <w:tcPr>
            <w:tcW w:w="2709" w:type="dxa"/>
            <w:tcBorders>
              <w:top w:val="single" w:sz="4" w:space="0" w:color="auto"/>
              <w:left w:val="single" w:sz="4" w:space="0" w:color="auto"/>
              <w:bottom w:val="single" w:sz="4" w:space="0" w:color="auto"/>
              <w:right w:val="single" w:sz="4" w:space="0" w:color="000000"/>
            </w:tcBorders>
            <w:shd w:val="clear" w:color="auto" w:fill="FBD4B4"/>
            <w:vAlign w:val="center"/>
            <w:hideMark/>
          </w:tcPr>
          <w:p w14:paraId="121E3F82" w14:textId="77777777" w:rsidR="0073610F" w:rsidRPr="005A1214" w:rsidRDefault="0073610F" w:rsidP="0073610F">
            <w:pPr>
              <w:spacing w:before="60" w:after="60"/>
              <w:rPr>
                <w:rFonts w:asciiTheme="majorHAnsi" w:eastAsia="Times New Roman" w:hAnsiTheme="majorHAnsi" w:cstheme="majorHAnsi"/>
                <w:b/>
                <w:bCs/>
                <w:color w:val="000000"/>
                <w:sz w:val="20"/>
                <w:u w:val="single"/>
                <w:lang w:eastAsia="en-NZ"/>
              </w:rPr>
            </w:pPr>
            <w:r w:rsidRPr="005A1214">
              <w:rPr>
                <w:rFonts w:asciiTheme="majorHAnsi" w:eastAsia="Times New Roman" w:hAnsiTheme="majorHAnsi" w:cstheme="majorHAnsi"/>
                <w:b/>
                <w:bCs/>
                <w:color w:val="000000"/>
                <w:sz w:val="20"/>
                <w:u w:val="single"/>
                <w:lang w:eastAsia="en-NZ"/>
              </w:rPr>
              <w:t>For a DSA:</w:t>
            </w:r>
          </w:p>
        </w:tc>
        <w:tc>
          <w:tcPr>
            <w:tcW w:w="6440" w:type="dxa"/>
            <w:gridSpan w:val="2"/>
            <w:tcBorders>
              <w:top w:val="single" w:sz="4" w:space="0" w:color="auto"/>
              <w:left w:val="single" w:sz="4" w:space="0" w:color="000000"/>
              <w:bottom w:val="single" w:sz="4" w:space="0" w:color="auto"/>
              <w:right w:val="single" w:sz="4" w:space="0" w:color="auto"/>
            </w:tcBorders>
            <w:vAlign w:val="center"/>
          </w:tcPr>
          <w:p w14:paraId="2D772BB4" w14:textId="77777777" w:rsidR="0073610F" w:rsidRPr="005A1214" w:rsidRDefault="0073610F" w:rsidP="0073610F">
            <w:pPr>
              <w:rPr>
                <w:rFonts w:asciiTheme="majorHAnsi" w:eastAsia="Times New Roman" w:hAnsiTheme="majorHAnsi" w:cstheme="majorHAnsi"/>
                <w:color w:val="000000"/>
                <w:sz w:val="20"/>
                <w:highlight w:val="lightGray"/>
                <w:lang w:eastAsia="en-NZ"/>
              </w:rPr>
            </w:pPr>
          </w:p>
        </w:tc>
      </w:tr>
      <w:tr w:rsidR="0073610F" w:rsidRPr="005A1214" w14:paraId="132D1BB2" w14:textId="77777777" w:rsidTr="0073610F">
        <w:trPr>
          <w:trHeight w:val="1104"/>
        </w:trPr>
        <w:tc>
          <w:tcPr>
            <w:tcW w:w="2709" w:type="dxa"/>
            <w:tcBorders>
              <w:top w:val="single" w:sz="4" w:space="0" w:color="auto"/>
              <w:left w:val="single" w:sz="4" w:space="0" w:color="auto"/>
              <w:bottom w:val="single" w:sz="4" w:space="0" w:color="auto"/>
              <w:right w:val="single" w:sz="4" w:space="0" w:color="000000"/>
            </w:tcBorders>
            <w:shd w:val="clear" w:color="auto" w:fill="FBD4B4"/>
            <w:vAlign w:val="center"/>
            <w:hideMark/>
          </w:tcPr>
          <w:p w14:paraId="2320DF44" w14:textId="77777777" w:rsidR="0073610F" w:rsidRPr="005A1214" w:rsidRDefault="0073610F" w:rsidP="0073610F">
            <w:pPr>
              <w:spacing w:before="60" w:after="60"/>
              <w:ind w:left="333"/>
              <w:rPr>
                <w:rFonts w:asciiTheme="majorHAnsi" w:eastAsia="Times New Roman" w:hAnsiTheme="majorHAnsi" w:cstheme="majorHAnsi"/>
                <w:bCs/>
                <w:color w:val="000000"/>
                <w:sz w:val="20"/>
                <w:lang w:eastAsia="en-NZ"/>
              </w:rPr>
            </w:pPr>
            <w:r w:rsidRPr="005A1214">
              <w:rPr>
                <w:rFonts w:asciiTheme="majorHAnsi" w:eastAsia="Times New Roman" w:hAnsiTheme="majorHAnsi" w:cstheme="majorHAnsi"/>
                <w:bCs/>
                <w:color w:val="000000"/>
                <w:sz w:val="20"/>
                <w:lang w:eastAsia="en-NZ"/>
              </w:rPr>
              <w:t>Comment on the nature of Secondary Structural and Non-structural elements/ parts identified and assessed</w:t>
            </w:r>
          </w:p>
        </w:tc>
        <w:tc>
          <w:tcPr>
            <w:tcW w:w="6440" w:type="dxa"/>
            <w:gridSpan w:val="2"/>
            <w:tcBorders>
              <w:top w:val="single" w:sz="4" w:space="0" w:color="auto"/>
              <w:left w:val="single" w:sz="4" w:space="0" w:color="000000"/>
              <w:bottom w:val="single" w:sz="4" w:space="0" w:color="auto"/>
              <w:right w:val="single" w:sz="4" w:space="0" w:color="auto"/>
            </w:tcBorders>
            <w:vAlign w:val="center"/>
          </w:tcPr>
          <w:p w14:paraId="3F21EA7A" w14:textId="77777777" w:rsidR="0073610F" w:rsidRPr="005A1214" w:rsidRDefault="0073610F" w:rsidP="0073610F">
            <w:pPr>
              <w:rPr>
                <w:rFonts w:asciiTheme="majorHAnsi" w:eastAsia="Times New Roman" w:hAnsiTheme="majorHAnsi" w:cstheme="majorHAnsi"/>
                <w:color w:val="000000"/>
                <w:sz w:val="20"/>
                <w:lang w:eastAsia="en-NZ"/>
              </w:rPr>
            </w:pPr>
          </w:p>
        </w:tc>
      </w:tr>
      <w:tr w:rsidR="0073610F" w:rsidRPr="005A1214" w14:paraId="3F6A917D" w14:textId="77777777" w:rsidTr="0073610F">
        <w:trPr>
          <w:trHeight w:val="1106"/>
        </w:trPr>
        <w:tc>
          <w:tcPr>
            <w:tcW w:w="2709" w:type="dxa"/>
            <w:tcBorders>
              <w:top w:val="single" w:sz="4" w:space="0" w:color="auto"/>
              <w:left w:val="single" w:sz="4" w:space="0" w:color="auto"/>
              <w:bottom w:val="single" w:sz="4" w:space="0" w:color="auto"/>
              <w:right w:val="single" w:sz="4" w:space="0" w:color="000000"/>
            </w:tcBorders>
            <w:shd w:val="clear" w:color="auto" w:fill="FBD4B4"/>
            <w:vAlign w:val="center"/>
            <w:hideMark/>
          </w:tcPr>
          <w:p w14:paraId="448C392E" w14:textId="77777777" w:rsidR="0073610F" w:rsidRPr="005A1214" w:rsidRDefault="0073610F" w:rsidP="0073610F">
            <w:pPr>
              <w:spacing w:before="60" w:after="60"/>
              <w:ind w:left="333"/>
              <w:rPr>
                <w:rFonts w:asciiTheme="majorHAnsi" w:eastAsia="Times New Roman" w:hAnsiTheme="majorHAnsi" w:cstheme="majorHAnsi"/>
                <w:bCs/>
                <w:color w:val="000000"/>
                <w:sz w:val="20"/>
                <w:u w:val="single"/>
                <w:lang w:eastAsia="en-NZ"/>
              </w:rPr>
            </w:pPr>
            <w:r w:rsidRPr="005A1214">
              <w:rPr>
                <w:rFonts w:asciiTheme="majorHAnsi" w:eastAsia="Times New Roman" w:hAnsiTheme="majorHAnsi" w:cstheme="majorHAnsi"/>
                <w:bCs/>
                <w:color w:val="000000"/>
                <w:sz w:val="20"/>
                <w:lang w:eastAsia="en-NZ"/>
              </w:rPr>
              <w:t>Describe the Governing Critical Structural Weakness</w:t>
            </w:r>
          </w:p>
        </w:tc>
        <w:tc>
          <w:tcPr>
            <w:tcW w:w="6440" w:type="dxa"/>
            <w:gridSpan w:val="2"/>
            <w:tcBorders>
              <w:top w:val="single" w:sz="4" w:space="0" w:color="auto"/>
              <w:left w:val="single" w:sz="4" w:space="0" w:color="000000"/>
              <w:bottom w:val="single" w:sz="4" w:space="0" w:color="auto"/>
              <w:right w:val="single" w:sz="4" w:space="0" w:color="auto"/>
            </w:tcBorders>
            <w:vAlign w:val="center"/>
          </w:tcPr>
          <w:p w14:paraId="527A786B" w14:textId="77777777" w:rsidR="0073610F" w:rsidRPr="005A1214" w:rsidRDefault="0073610F" w:rsidP="0073610F">
            <w:pPr>
              <w:rPr>
                <w:rFonts w:asciiTheme="majorHAnsi" w:eastAsia="Times New Roman" w:hAnsiTheme="majorHAnsi" w:cstheme="majorHAnsi"/>
                <w:color w:val="000000"/>
                <w:sz w:val="20"/>
                <w:lang w:eastAsia="en-NZ"/>
              </w:rPr>
            </w:pPr>
          </w:p>
        </w:tc>
      </w:tr>
      <w:tr w:rsidR="0073610F" w:rsidRPr="005A1214" w14:paraId="1188A656" w14:textId="77777777" w:rsidTr="0073610F">
        <w:trPr>
          <w:trHeight w:val="1106"/>
        </w:trPr>
        <w:tc>
          <w:tcPr>
            <w:tcW w:w="2709" w:type="dxa"/>
            <w:tcBorders>
              <w:top w:val="single" w:sz="4" w:space="0" w:color="auto"/>
              <w:left w:val="single" w:sz="4" w:space="0" w:color="auto"/>
              <w:bottom w:val="single" w:sz="4" w:space="0" w:color="auto"/>
              <w:right w:val="single" w:sz="4" w:space="0" w:color="000000"/>
            </w:tcBorders>
            <w:shd w:val="clear" w:color="auto" w:fill="FBD4B4"/>
            <w:vAlign w:val="center"/>
            <w:hideMark/>
          </w:tcPr>
          <w:p w14:paraId="765C4279" w14:textId="77777777" w:rsidR="0073610F" w:rsidRPr="005A1214" w:rsidRDefault="0073610F" w:rsidP="0073610F">
            <w:pPr>
              <w:spacing w:before="60" w:after="60"/>
              <w:ind w:left="333"/>
              <w:rPr>
                <w:rFonts w:asciiTheme="majorHAnsi" w:eastAsia="Times New Roman" w:hAnsiTheme="majorHAnsi" w:cstheme="majorHAnsi"/>
                <w:bCs/>
                <w:color w:val="000000"/>
                <w:sz w:val="20"/>
                <w:lang w:eastAsia="en-NZ"/>
              </w:rPr>
            </w:pPr>
            <w:r w:rsidRPr="005A1214">
              <w:rPr>
                <w:rFonts w:asciiTheme="majorHAnsi" w:eastAsia="Times New Roman" w:hAnsiTheme="majorHAnsi" w:cstheme="majorHAnsi"/>
                <w:bCs/>
                <w:color w:val="000000"/>
                <w:sz w:val="20"/>
                <w:lang w:eastAsia="en-NZ"/>
              </w:rPr>
              <w:t xml:space="preserve">If the results of this DSA are being used for earthquake prone decision purposes, </w:t>
            </w:r>
            <w:r w:rsidRPr="005A1214">
              <w:rPr>
                <w:rFonts w:asciiTheme="majorHAnsi" w:eastAsia="Times New Roman" w:hAnsiTheme="majorHAnsi" w:cstheme="majorHAnsi"/>
                <w:bCs/>
                <w:color w:val="000000"/>
                <w:sz w:val="20"/>
                <w:u w:val="single"/>
                <w:lang w:eastAsia="en-NZ"/>
              </w:rPr>
              <w:t>and</w:t>
            </w:r>
            <w:r w:rsidRPr="005A1214">
              <w:rPr>
                <w:rFonts w:asciiTheme="majorHAnsi" w:eastAsia="Times New Roman" w:hAnsiTheme="majorHAnsi" w:cstheme="majorHAnsi"/>
                <w:bCs/>
                <w:color w:val="000000"/>
                <w:sz w:val="20"/>
                <w:lang w:eastAsia="en-NZ"/>
              </w:rPr>
              <w:t xml:space="preserve"> elements rating &lt;34</w:t>
            </w:r>
            <w:r w:rsidRPr="005A1214">
              <w:rPr>
                <w:rFonts w:asciiTheme="majorHAnsi" w:eastAsia="Times New Roman" w:hAnsiTheme="majorHAnsi" w:cstheme="majorHAnsi"/>
                <w:bCs/>
                <w:i/>
                <w:color w:val="000000"/>
                <w:sz w:val="20"/>
                <w:lang w:eastAsia="en-NZ"/>
              </w:rPr>
              <w:t>%NBS</w:t>
            </w:r>
            <w:r w:rsidRPr="005A1214">
              <w:rPr>
                <w:rFonts w:asciiTheme="majorHAnsi" w:eastAsia="Times New Roman" w:hAnsiTheme="majorHAnsi" w:cstheme="majorHAnsi"/>
                <w:bCs/>
                <w:color w:val="000000"/>
                <w:sz w:val="20"/>
                <w:lang w:eastAsia="en-NZ"/>
              </w:rPr>
              <w:t xml:space="preserve"> have been identified (including Parts)</w:t>
            </w:r>
            <w:r w:rsidRPr="005A1214">
              <w:rPr>
                <w:rFonts w:asciiTheme="majorHAnsi" w:eastAsia="Times New Roman" w:hAnsiTheme="majorHAnsi" w:cstheme="majorHAnsi"/>
                <w:bCs/>
                <w:color w:val="000000"/>
                <w:sz w:val="20"/>
                <w:vertAlign w:val="superscript"/>
                <w:lang w:eastAsia="en-NZ"/>
              </w:rPr>
              <w:footnoteReference w:id="5"/>
            </w:r>
            <w:r w:rsidRPr="005A1214">
              <w:rPr>
                <w:rFonts w:asciiTheme="majorHAnsi" w:eastAsia="Times New Roman" w:hAnsiTheme="majorHAnsi" w:cstheme="majorHAnsi"/>
                <w:bCs/>
                <w:color w:val="000000"/>
                <w:sz w:val="20"/>
                <w:lang w:eastAsia="en-NZ"/>
              </w:rPr>
              <w:t>:</w:t>
            </w:r>
          </w:p>
        </w:tc>
        <w:tc>
          <w:tcPr>
            <w:tcW w:w="3260" w:type="dxa"/>
            <w:tcBorders>
              <w:top w:val="single" w:sz="4" w:space="0" w:color="auto"/>
              <w:left w:val="single" w:sz="4" w:space="0" w:color="000000"/>
              <w:bottom w:val="single" w:sz="4" w:space="0" w:color="auto"/>
              <w:right w:val="single" w:sz="4" w:space="0" w:color="auto"/>
            </w:tcBorders>
          </w:tcPr>
          <w:p w14:paraId="4C6F0289" w14:textId="77777777" w:rsidR="0073610F" w:rsidRPr="005A1214" w:rsidRDefault="0073610F" w:rsidP="0073610F">
            <w:pPr>
              <w:suppressAutoHyphens/>
              <w:spacing w:line="260" w:lineRule="atLeast"/>
              <w:rPr>
                <w:rFonts w:asciiTheme="majorHAnsi" w:eastAsia="Times New Roman" w:hAnsiTheme="majorHAnsi" w:cstheme="majorHAnsi"/>
                <w:b/>
                <w:bCs/>
                <w:color w:val="000000"/>
                <w:sz w:val="20"/>
                <w:lang w:eastAsia="en-NZ"/>
              </w:rPr>
            </w:pPr>
            <w:r w:rsidRPr="005A1214">
              <w:rPr>
                <w:rFonts w:asciiTheme="majorHAnsi" w:eastAsia="Times New Roman" w:hAnsiTheme="majorHAnsi" w:cstheme="majorHAnsi"/>
                <w:b/>
                <w:bCs/>
                <w:color w:val="000000"/>
                <w:sz w:val="20"/>
                <w:lang w:eastAsia="en-NZ"/>
              </w:rPr>
              <w:t xml:space="preserve">Engineering Statement of Structural Weaknesses and Location </w:t>
            </w:r>
          </w:p>
          <w:p w14:paraId="59C10EDF" w14:textId="77777777" w:rsidR="0073610F" w:rsidRPr="005A1214" w:rsidRDefault="0073610F" w:rsidP="0073610F">
            <w:pPr>
              <w:suppressAutoHyphens/>
              <w:spacing w:line="260" w:lineRule="atLeast"/>
              <w:rPr>
                <w:rFonts w:asciiTheme="majorHAnsi" w:eastAsia="Times New Roman" w:hAnsiTheme="majorHAnsi" w:cstheme="majorHAnsi"/>
                <w:bCs/>
                <w:color w:val="000000"/>
                <w:sz w:val="20"/>
                <w:lang w:eastAsia="en-NZ"/>
              </w:rPr>
            </w:pPr>
          </w:p>
          <w:p w14:paraId="5E645754" w14:textId="77777777" w:rsidR="0073610F" w:rsidRPr="005A1214" w:rsidRDefault="0073610F" w:rsidP="0073610F">
            <w:pPr>
              <w:rPr>
                <w:rFonts w:asciiTheme="majorHAnsi" w:eastAsia="Times New Roman" w:hAnsiTheme="majorHAnsi" w:cstheme="majorHAnsi"/>
                <w:bCs/>
                <w:color w:val="000000"/>
                <w:sz w:val="20"/>
                <w:lang w:eastAsia="en-NZ"/>
              </w:rPr>
            </w:pPr>
          </w:p>
        </w:tc>
        <w:tc>
          <w:tcPr>
            <w:tcW w:w="3180" w:type="dxa"/>
            <w:tcBorders>
              <w:top w:val="single" w:sz="4" w:space="0" w:color="auto"/>
              <w:left w:val="single" w:sz="4" w:space="0" w:color="auto"/>
              <w:bottom w:val="single" w:sz="4" w:space="0" w:color="auto"/>
              <w:right w:val="single" w:sz="4" w:space="0" w:color="auto"/>
            </w:tcBorders>
          </w:tcPr>
          <w:p w14:paraId="4A7714F2" w14:textId="77777777" w:rsidR="0073610F" w:rsidRPr="005A1214" w:rsidRDefault="0073610F" w:rsidP="0073610F">
            <w:pPr>
              <w:suppressAutoHyphens/>
              <w:spacing w:line="260" w:lineRule="atLeast"/>
              <w:rPr>
                <w:rFonts w:asciiTheme="majorHAnsi" w:eastAsia="Times New Roman" w:hAnsiTheme="majorHAnsi" w:cstheme="majorHAnsi"/>
                <w:b/>
                <w:bCs/>
                <w:color w:val="000000"/>
                <w:sz w:val="20"/>
                <w:lang w:eastAsia="en-NZ"/>
              </w:rPr>
            </w:pPr>
            <w:r w:rsidRPr="005A1214">
              <w:rPr>
                <w:rFonts w:asciiTheme="majorHAnsi" w:eastAsia="Times New Roman" w:hAnsiTheme="majorHAnsi" w:cstheme="majorHAnsi"/>
                <w:b/>
                <w:bCs/>
                <w:i/>
                <w:color w:val="000000"/>
                <w:sz w:val="20"/>
                <w:lang w:eastAsia="en-NZ"/>
              </w:rPr>
              <w:t>Mode of Failure and Physical Consequence</w:t>
            </w:r>
            <w:r w:rsidRPr="005A1214">
              <w:rPr>
                <w:rFonts w:asciiTheme="majorHAnsi" w:eastAsia="Times New Roman" w:hAnsiTheme="majorHAnsi" w:cstheme="majorHAnsi"/>
                <w:b/>
                <w:bCs/>
                <w:color w:val="000000"/>
                <w:sz w:val="20"/>
                <w:lang w:eastAsia="en-NZ"/>
              </w:rPr>
              <w:t xml:space="preserve"> Statement(s)  </w:t>
            </w:r>
          </w:p>
          <w:p w14:paraId="556B632D" w14:textId="77777777" w:rsidR="0073610F" w:rsidRPr="005A1214" w:rsidRDefault="0073610F" w:rsidP="0073610F">
            <w:pPr>
              <w:rPr>
                <w:rFonts w:asciiTheme="majorHAnsi" w:eastAsia="Times New Roman" w:hAnsiTheme="majorHAnsi" w:cstheme="majorHAnsi"/>
                <w:bCs/>
                <w:color w:val="000000"/>
                <w:sz w:val="20"/>
                <w:lang w:eastAsia="en-NZ"/>
              </w:rPr>
            </w:pPr>
          </w:p>
          <w:p w14:paraId="13C89855" w14:textId="77777777" w:rsidR="0073610F" w:rsidRPr="005A1214" w:rsidRDefault="0073610F" w:rsidP="0073610F">
            <w:pPr>
              <w:rPr>
                <w:rFonts w:asciiTheme="majorHAnsi" w:eastAsia="Times New Roman" w:hAnsiTheme="majorHAnsi" w:cstheme="majorHAnsi"/>
                <w:bCs/>
                <w:color w:val="000000"/>
                <w:sz w:val="20"/>
                <w:lang w:eastAsia="en-NZ"/>
              </w:rPr>
            </w:pPr>
          </w:p>
        </w:tc>
      </w:tr>
      <w:tr w:rsidR="0073610F" w:rsidRPr="005A1214" w14:paraId="7A8BA706" w14:textId="77777777" w:rsidTr="0073610F">
        <w:trPr>
          <w:trHeight w:val="1151"/>
        </w:trPr>
        <w:tc>
          <w:tcPr>
            <w:tcW w:w="2709" w:type="dxa"/>
            <w:tcBorders>
              <w:top w:val="single" w:sz="4" w:space="0" w:color="auto"/>
              <w:left w:val="single" w:sz="4" w:space="0" w:color="auto"/>
              <w:bottom w:val="single" w:sz="4" w:space="0" w:color="auto"/>
              <w:right w:val="single" w:sz="4" w:space="0" w:color="auto"/>
            </w:tcBorders>
            <w:shd w:val="clear" w:color="auto" w:fill="B8CCE4"/>
            <w:vAlign w:val="center"/>
            <w:hideMark/>
          </w:tcPr>
          <w:p w14:paraId="4261E039" w14:textId="77777777" w:rsidR="0073610F" w:rsidRPr="005A1214" w:rsidRDefault="0073610F" w:rsidP="0073610F">
            <w:pPr>
              <w:spacing w:before="60" w:after="60"/>
              <w:rPr>
                <w:rFonts w:asciiTheme="majorHAnsi" w:eastAsia="Times New Roman" w:hAnsiTheme="majorHAnsi" w:cstheme="majorHAnsi"/>
                <w:bCs/>
                <w:color w:val="000000"/>
                <w:sz w:val="20"/>
                <w:lang w:eastAsia="en-NZ"/>
              </w:rPr>
            </w:pPr>
            <w:r w:rsidRPr="005A1214">
              <w:rPr>
                <w:rFonts w:asciiTheme="majorHAnsi" w:eastAsia="Times New Roman" w:hAnsiTheme="majorHAnsi" w:cstheme="majorHAnsi"/>
                <w:bCs/>
                <w:color w:val="000000"/>
                <w:sz w:val="20"/>
                <w:lang w:eastAsia="en-NZ"/>
              </w:rPr>
              <w:t>Recommendations</w:t>
            </w:r>
          </w:p>
          <w:p w14:paraId="3FE3C047" w14:textId="77777777" w:rsidR="0073610F" w:rsidRPr="005A1214" w:rsidRDefault="0073610F" w:rsidP="0073610F">
            <w:pPr>
              <w:spacing w:before="60" w:after="60"/>
              <w:rPr>
                <w:rFonts w:asciiTheme="majorHAnsi" w:eastAsia="Times New Roman" w:hAnsiTheme="majorHAnsi" w:cstheme="majorHAnsi"/>
                <w:bCs/>
                <w:color w:val="000000"/>
                <w:sz w:val="20"/>
                <w:lang w:eastAsia="en-NZ"/>
              </w:rPr>
            </w:pPr>
            <w:r w:rsidRPr="005A1214">
              <w:rPr>
                <w:rFonts w:asciiTheme="majorHAnsi" w:eastAsia="Times New Roman" w:hAnsiTheme="majorHAnsi" w:cstheme="majorHAnsi"/>
                <w:bCs/>
                <w:color w:val="000000"/>
                <w:sz w:val="20"/>
                <w:lang w:eastAsia="en-NZ"/>
              </w:rPr>
              <w:t>(</w:t>
            </w:r>
            <w:r w:rsidRPr="005A1214">
              <w:rPr>
                <w:rFonts w:asciiTheme="majorHAnsi" w:eastAsia="Times New Roman" w:hAnsiTheme="majorHAnsi" w:cstheme="majorHAnsi"/>
                <w:bCs/>
                <w:i/>
                <w:color w:val="000000"/>
                <w:sz w:val="20"/>
                <w:lang w:eastAsia="en-NZ"/>
              </w:rPr>
              <w:t>optional for EPB purposes</w:t>
            </w:r>
            <w:r w:rsidRPr="005A1214">
              <w:rPr>
                <w:rFonts w:asciiTheme="majorHAnsi" w:eastAsia="Times New Roman" w:hAnsiTheme="majorHAnsi" w:cstheme="majorHAnsi"/>
                <w:bCs/>
                <w:color w:val="000000"/>
                <w:sz w:val="20"/>
                <w:lang w:eastAsia="en-NZ"/>
              </w:rPr>
              <w:t>)</w:t>
            </w:r>
          </w:p>
        </w:tc>
        <w:tc>
          <w:tcPr>
            <w:tcW w:w="6440" w:type="dxa"/>
            <w:gridSpan w:val="2"/>
            <w:tcBorders>
              <w:top w:val="single" w:sz="4" w:space="0" w:color="auto"/>
              <w:left w:val="single" w:sz="4" w:space="0" w:color="auto"/>
              <w:bottom w:val="single" w:sz="4" w:space="0" w:color="auto"/>
              <w:right w:val="single" w:sz="4" w:space="0" w:color="auto"/>
            </w:tcBorders>
            <w:noWrap/>
            <w:vAlign w:val="center"/>
            <w:hideMark/>
          </w:tcPr>
          <w:p w14:paraId="1F5427E8" w14:textId="77777777" w:rsidR="0073610F" w:rsidRPr="005A1214" w:rsidRDefault="0073610F" w:rsidP="0073610F">
            <w:pPr>
              <w:suppressAutoHyphens/>
              <w:spacing w:after="240" w:line="260" w:lineRule="atLeast"/>
              <w:rPr>
                <w:rFonts w:asciiTheme="majorHAnsi" w:eastAsia="Times New Roman" w:hAnsiTheme="majorHAnsi" w:cstheme="majorHAnsi"/>
                <w:bCs/>
                <w:color w:val="000000"/>
                <w:sz w:val="20"/>
                <w:lang w:eastAsia="en-NZ"/>
              </w:rPr>
            </w:pPr>
          </w:p>
        </w:tc>
      </w:tr>
    </w:tbl>
    <w:p w14:paraId="3A5E7767" w14:textId="77777777" w:rsidR="0073610F" w:rsidRDefault="0073610F" w:rsidP="0073610F">
      <w:pPr>
        <w:spacing w:line="280" w:lineRule="atLeast"/>
        <w:jc w:val="both"/>
        <w:rPr>
          <w:rFonts w:eastAsia="Calibri" w:cs="Arial"/>
          <w:sz w:val="20"/>
          <w:lang w:val="en-US"/>
        </w:rPr>
        <w:sectPr w:rsidR="0073610F" w:rsidSect="00EF62FE">
          <w:pgSz w:w="11906" w:h="16838" w:code="9"/>
          <w:pgMar w:top="1134" w:right="1134" w:bottom="1701" w:left="1134" w:header="709" w:footer="709" w:gutter="0"/>
          <w:cols w:space="708"/>
          <w:docGrid w:linePitch="360"/>
        </w:sectPr>
      </w:pPr>
    </w:p>
    <w:p w14:paraId="5BDF8042" w14:textId="21ED820A" w:rsidR="00996B56" w:rsidRDefault="00996B56" w:rsidP="00996B56">
      <w:pPr>
        <w:pStyle w:val="Heading1"/>
        <w:numPr>
          <w:ilvl w:val="0"/>
          <w:numId w:val="0"/>
        </w:numPr>
        <w:spacing w:before="4920"/>
      </w:pPr>
      <w:bookmarkStart w:id="46" w:name="_Ref211494548"/>
      <w:bookmarkStart w:id="47" w:name="_Toc220480153"/>
      <w:r w:rsidRPr="00A71A2F">
        <w:lastRenderedPageBreak/>
        <w:t xml:space="preserve">Appendix </w:t>
      </w:r>
      <w:r w:rsidR="00EF62FE">
        <w:t>B</w:t>
      </w:r>
      <w:r w:rsidRPr="00A71A2F">
        <w:t xml:space="preserve">: </w:t>
      </w:r>
      <w:r>
        <w:t>Sources of Information</w:t>
      </w:r>
      <w:bookmarkEnd w:id="46"/>
      <w:bookmarkEnd w:id="47"/>
      <w:r>
        <w:t xml:space="preserve"> </w:t>
      </w:r>
    </w:p>
    <w:p w14:paraId="088BF5BB" w14:textId="28485BCA" w:rsidR="00996B56" w:rsidRDefault="00996B56">
      <w:pPr>
        <w:spacing w:after="0"/>
        <w:rPr>
          <w:rFonts w:eastAsia="Calibri" w:cs="Arial"/>
          <w:b/>
          <w:bCs/>
          <w:color w:val="582655" w:themeColor="text1"/>
          <w:kern w:val="32"/>
          <w:sz w:val="48"/>
          <w:szCs w:val="48"/>
        </w:rPr>
      </w:pPr>
    </w:p>
    <w:p w14:paraId="5C6C933B" w14:textId="77777777" w:rsidR="00996B56" w:rsidRDefault="00996B56" w:rsidP="00996B56">
      <w:pPr>
        <w:pStyle w:val="Heading2"/>
        <w:numPr>
          <w:ilvl w:val="0"/>
          <w:numId w:val="0"/>
        </w:numPr>
        <w:ind w:left="851" w:hanging="851"/>
        <w:sectPr w:rsidR="00996B56" w:rsidSect="00EF62FE">
          <w:pgSz w:w="11906" w:h="16838" w:code="9"/>
          <w:pgMar w:top="1134" w:right="1134" w:bottom="1701" w:left="1134" w:header="709" w:footer="709" w:gutter="0"/>
          <w:cols w:space="708"/>
          <w:docGrid w:linePitch="360"/>
        </w:sectPr>
      </w:pPr>
    </w:p>
    <w:p w14:paraId="6E67CFFF" w14:textId="7101F832" w:rsidR="00996B56" w:rsidRDefault="0019366A" w:rsidP="00996B56">
      <w:pPr>
        <w:pStyle w:val="Heading2"/>
        <w:numPr>
          <w:ilvl w:val="0"/>
          <w:numId w:val="0"/>
        </w:numPr>
        <w:ind w:left="851" w:hanging="851"/>
      </w:pPr>
      <w:bookmarkStart w:id="48" w:name="_Toc220480154"/>
      <w:r>
        <w:lastRenderedPageBreak/>
        <w:t>B</w:t>
      </w:r>
      <w:r w:rsidR="00204E06">
        <w:t>.1</w:t>
      </w:r>
      <w:r w:rsidR="00204E06">
        <w:tab/>
      </w:r>
      <w:r w:rsidR="00996B56">
        <w:t>Existing Documentation</w:t>
      </w:r>
      <w:bookmarkEnd w:id="48"/>
      <w:r w:rsidR="00996B56">
        <w:t xml:space="preserve"> </w:t>
      </w:r>
    </w:p>
    <w:p w14:paraId="1FA34FEB" w14:textId="77777777" w:rsidR="00996B56" w:rsidRPr="005A1214" w:rsidRDefault="00996B56" w:rsidP="005A1214">
      <w:pPr>
        <w:pStyle w:val="BodyText"/>
      </w:pPr>
      <w:r w:rsidRPr="005A1214">
        <w:t>The seismic assessment is based on the following:</w:t>
      </w:r>
    </w:p>
    <w:p w14:paraId="573D9B99" w14:textId="68A8CDDE" w:rsidR="00996B56" w:rsidRDefault="006E5699" w:rsidP="00996B56">
      <w:pPr>
        <w:pStyle w:val="MoEBulletedList"/>
      </w:pPr>
      <w:r w:rsidRPr="006E5699">
        <w:rPr>
          <w:shd w:val="clear" w:color="auto" w:fill="D9D9D9" w:themeFill="background1" w:themeFillShade="D9"/>
        </w:rPr>
        <w:t>&lt;xx&gt;</w:t>
      </w:r>
    </w:p>
    <w:p w14:paraId="71872362" w14:textId="267BD3C3" w:rsidR="00996B56" w:rsidRPr="0092060F" w:rsidRDefault="006E5699" w:rsidP="00996B56">
      <w:pPr>
        <w:pStyle w:val="MoEBulletedList"/>
      </w:pPr>
      <w:r w:rsidRPr="006E5699">
        <w:rPr>
          <w:shd w:val="clear" w:color="auto" w:fill="D9D9D9" w:themeFill="background1" w:themeFillShade="D9"/>
        </w:rPr>
        <w:t>&lt;xx&gt;</w:t>
      </w:r>
    </w:p>
    <w:p w14:paraId="5FA79830" w14:textId="5A2C7F93" w:rsidR="0092060F" w:rsidRDefault="0092060F" w:rsidP="0092060F">
      <w:pPr>
        <w:pStyle w:val="MoEBulletedList"/>
        <w:numPr>
          <w:ilvl w:val="0"/>
          <w:numId w:val="0"/>
        </w:numPr>
      </w:pPr>
      <w:r w:rsidRPr="00CA51F9">
        <w:rPr>
          <w:rFonts w:eastAsia="Times New Roman" w:cs="Arial"/>
          <w:noProof/>
          <w:color w:val="000000"/>
          <w:highlight w:val="lightGray"/>
          <w:lang w:val="en-US" w:eastAsia="en-NZ"/>
        </w:rPr>
        <mc:AlternateContent>
          <mc:Choice Requires="wps">
            <w:drawing>
              <wp:inline distT="0" distB="0" distL="0" distR="0" wp14:anchorId="782722E3" wp14:editId="7137BC41">
                <wp:extent cx="5940000" cy="758825"/>
                <wp:effectExtent l="0" t="0" r="22860" b="22225"/>
                <wp:docPr id="1439824565"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940000" cy="758825"/>
                        </a:xfrm>
                        <a:prstGeom prst="rect">
                          <a:avLst/>
                        </a:prstGeom>
                        <a:solidFill>
                          <a:schemeClr val="bg1">
                            <a:lumMod val="95000"/>
                          </a:schemeClr>
                        </a:solidFill>
                        <a:ln w="9525">
                          <a:solidFill>
                            <a:schemeClr val="tx1"/>
                          </a:solidFill>
                          <a:miter lim="800000"/>
                          <a:headEnd/>
                          <a:tailEnd/>
                        </a:ln>
                      </wps:spPr>
                      <wps:txbx>
                        <w:txbxContent>
                          <w:p w14:paraId="731179B1" w14:textId="77777777" w:rsidR="0092060F" w:rsidRDefault="0092060F" w:rsidP="0092060F">
                            <w:pPr>
                              <w:rPr>
                                <w:rFonts w:cstheme="minorBidi"/>
                                <w:i/>
                                <w:iCs/>
                                <w:color w:val="582655" w:themeColor="text1"/>
                                <w:sz w:val="20"/>
                              </w:rPr>
                            </w:pPr>
                            <w:r w:rsidRPr="00837176">
                              <w:rPr>
                                <w:rFonts w:cstheme="minorBidi"/>
                                <w:i/>
                                <w:iCs/>
                                <w:color w:val="582655" w:themeColor="text1"/>
                                <w:sz w:val="20"/>
                              </w:rPr>
                              <w:t xml:space="preserve">Commentary: </w:t>
                            </w:r>
                          </w:p>
                          <w:p w14:paraId="00766C7C" w14:textId="77777777" w:rsidR="0092060F" w:rsidRDefault="0092060F" w:rsidP="0092060F">
                            <w:pPr>
                              <w:rPr>
                                <w:rFonts w:cstheme="minorBidi"/>
                                <w:i/>
                                <w:iCs/>
                                <w:color w:val="582655" w:themeColor="text1"/>
                                <w:sz w:val="20"/>
                              </w:rPr>
                            </w:pPr>
                            <w:r>
                              <w:rPr>
                                <w:rFonts w:cstheme="minorBidi"/>
                                <w:i/>
                                <w:iCs/>
                                <w:color w:val="582655" w:themeColor="text1"/>
                                <w:sz w:val="20"/>
                              </w:rPr>
                              <w:t xml:space="preserve">Provide a list of all existing information available. Provide the author, date, revision number and page numbers for each source (where possible). </w:t>
                            </w:r>
                          </w:p>
                        </w:txbxContent>
                      </wps:txbx>
                      <wps:bodyPr rot="0" vert="horz" wrap="square" lIns="91440" tIns="45720" rIns="91440" bIns="45720" anchor="t" anchorCtr="0">
                        <a:noAutofit/>
                      </wps:bodyPr>
                    </wps:wsp>
                  </a:graphicData>
                </a:graphic>
              </wp:inline>
            </w:drawing>
          </mc:Choice>
          <mc:Fallback xmlns:a="http://schemas.openxmlformats.org/drawingml/2006/main">
            <w:pict w14:anchorId="728818C5">
              <v:shape id="_x0000_s1049" style="width:467.7pt;height:59.75pt;visibility:visible;mso-wrap-style:square;mso-left-percent:-10001;mso-top-percent:-10001;mso-position-horizontal:absolute;mso-position-horizontal-relative:char;mso-position-vertical:absolute;mso-position-vertical-relative:line;mso-left-percent:-10001;mso-top-percent:-10001;v-text-anchor:top" fillcolor="#f2f2f2 [3052]" strokecolor="#582655 [3213]"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OOJcJAIAAEkEAAAOAAAAZHJzL2Uyb0RvYy54bWysVFFv0zAQfkfiP1h+p0mrhrVR02l0DCGN&#10;gTT4AY7jNBa2z9huk/LrOTtZV8YDEiIPls9nf3f33XfZXA9akaNwXoKp6HyWUyIMh0aafUW/fb17&#10;s6LEB2YapsCIip6Ep9fb1682vS3FAjpQjXAEQYwve1vRLgRbZpnnndDMz8AKg84WnGYBTbfPGsd6&#10;RNcqW+T526wH11gHXHiPp7ejk24TftsKHj63rReBqIpibiGtLq11XLPthpV7x2wn+ZQG+4csNJMG&#10;g56hbllg5ODkH1Bacgce2jDjoDNoW8lFqgGrmecvqnnsmBWpFiTH2zNN/v/B8ofjo/3iSBjewYAN&#10;TEV4ew/8uycGdh0ze3HjHPSdYA0GnkfKst76cnoaqfaljyB1/wkabDI7BEhAQ+t0ZAXrJIiODTid&#10;SRdDIBwPi/Uyx48Sjr6rYrVaFCkEK59eW+fDBwGaxE1FHTY1obPjvQ8xG1Y+XYnBPCjZ3EmlkhGF&#10;JHbKkSNDCdT7sUJ10JjqeLYuYvgRJ+kuXk+ovyEpQ/qKrgtM729RwjCy9CIXLQNqXUld0VUseVJf&#10;JPa9aZISA5Nq3GNRykxMR3JHmsNQD0Q2FR1JiszX0JyQewejtnEWcdOB+0lJj7quqP9xYE5Qoj4a&#10;7N96vlzGQUjGsrhaoOEuPfWlhxmOUBUNlIzbXUjDExkwcIN9bmVqwXMmU86o18ThNFtxIC7tdOv5&#10;D7D9BQAA//8DAFBLAwQUAAYACAAAACEAkI6SC9sAAAAFAQAADwAAAGRycy9kb3ducmV2LnhtbEyP&#10;wU7DMBBE70j9B2srcUGtU6AVDXEqqMSRAwUhjq69JFHjdWo7afr3LFzKZaTVjGbeFpvRtWLAEBtP&#10;ChbzDASS8bahSsHH+8vsAURMmqxuPaGCM0bYlJOrQufWn+gNh12qBJdQzLWCOqUulzKaGp2Oc98h&#10;sfftg9OJz1BJG/SJy10rb7NsJZ1uiBdq3eG2RnPY9U6B/Qzj2W6N+xrMseufb4bXkEmlrqfj0yOI&#10;hGO6hOEXn9GhZKa978lG0SrgR9Kfsre+W96D2HNosV6CLAv5n778AQAA//8DAFBLAQItABQABgAI&#10;AAAAIQC2gziS/gAAAOEBAAATAAAAAAAAAAAAAAAAAAAAAABbQ29udGVudF9UeXBlc10ueG1sUEsB&#10;Ai0AFAAGAAgAAAAhADj9If/WAAAAlAEAAAsAAAAAAAAAAAAAAAAALwEAAF9yZWxzLy5yZWxzUEsB&#10;Ai0AFAAGAAgAAAAhAKE44lwkAgAASQQAAA4AAAAAAAAAAAAAAAAALgIAAGRycy9lMm9Eb2MueG1s&#10;UEsBAi0AFAAGAAgAAAAhAJCOkgvbAAAABQEAAA8AAAAAAAAAAAAAAAAAfgQAAGRycy9kb3ducmV2&#10;LnhtbFBLBQYAAAAABAAEAPMAAACGBQAAAAA=&#10;" w14:anchorId="782722E3">
                <v:textbox>
                  <w:txbxContent>
                    <w:p w:rsidR="0092060F" w:rsidP="0092060F" w:rsidRDefault="0092060F" w14:paraId="6E2C5422" w14:textId="77777777">
                      <w:pPr>
                        <w:rPr>
                          <w:rFonts w:cstheme="minorBidi"/>
                          <w:i/>
                          <w:iCs/>
                          <w:color w:val="582655" w:themeColor="text1"/>
                          <w:sz w:val="20"/>
                        </w:rPr>
                      </w:pPr>
                      <w:r w:rsidRPr="00837176">
                        <w:rPr>
                          <w:rFonts w:cstheme="minorBidi"/>
                          <w:i/>
                          <w:iCs/>
                          <w:color w:val="582655" w:themeColor="text1"/>
                          <w:sz w:val="20"/>
                        </w:rPr>
                        <w:t xml:space="preserve">Commentary: </w:t>
                      </w:r>
                    </w:p>
                    <w:p w:rsidR="0092060F" w:rsidP="0092060F" w:rsidRDefault="0092060F" w14:paraId="60D48E74" w14:textId="77777777">
                      <w:pPr>
                        <w:rPr>
                          <w:rFonts w:cstheme="minorBidi"/>
                          <w:i/>
                          <w:iCs/>
                          <w:color w:val="582655" w:themeColor="text1"/>
                          <w:sz w:val="20"/>
                        </w:rPr>
                      </w:pPr>
                      <w:r>
                        <w:rPr>
                          <w:rFonts w:cstheme="minorBidi"/>
                          <w:i/>
                          <w:iCs/>
                          <w:color w:val="582655" w:themeColor="text1"/>
                          <w:sz w:val="20"/>
                        </w:rPr>
                        <w:t xml:space="preserve">Provide a list of all existing information available. Provide the author, date, revision number and page numbers for each source (where possible). </w:t>
                      </w:r>
                    </w:p>
                  </w:txbxContent>
                </v:textbox>
                <w10:anchorlock/>
              </v:shape>
            </w:pict>
          </mc:Fallback>
        </mc:AlternateContent>
      </w:r>
    </w:p>
    <w:p w14:paraId="109C72D5" w14:textId="2FE37874" w:rsidR="00996B56" w:rsidRDefault="0019366A" w:rsidP="00204E06">
      <w:pPr>
        <w:pStyle w:val="Heading2"/>
        <w:numPr>
          <w:ilvl w:val="0"/>
          <w:numId w:val="0"/>
        </w:numPr>
        <w:ind w:left="851" w:hanging="851"/>
      </w:pPr>
      <w:bookmarkStart w:id="49" w:name="_Toc220480155"/>
      <w:r>
        <w:t>B</w:t>
      </w:r>
      <w:r w:rsidR="00204E06">
        <w:t>.2</w:t>
      </w:r>
      <w:r w:rsidR="00204E06">
        <w:tab/>
      </w:r>
      <w:r w:rsidR="00996B56">
        <w:t>Geotechnical Information</w:t>
      </w:r>
      <w:bookmarkEnd w:id="49"/>
      <w:r w:rsidR="00996B56">
        <w:t xml:space="preserve"> </w:t>
      </w:r>
    </w:p>
    <w:p w14:paraId="5CEE1EA8" w14:textId="47821DE3" w:rsidR="00996B56" w:rsidRPr="005A1214" w:rsidRDefault="00996B56" w:rsidP="005A1214">
      <w:pPr>
        <w:pStyle w:val="BodyText"/>
      </w:pPr>
      <w:r w:rsidRPr="005A1214">
        <w:t>Existing geotechnical information consists of the following:</w:t>
      </w:r>
    </w:p>
    <w:p w14:paraId="361B0599" w14:textId="5198C68D" w:rsidR="00996B56" w:rsidRPr="005A1214" w:rsidRDefault="006E5699" w:rsidP="005A1214">
      <w:pPr>
        <w:pStyle w:val="MoEBulletedList"/>
      </w:pPr>
      <w:r w:rsidRPr="005A1214">
        <w:rPr>
          <w:highlight w:val="lightGray"/>
        </w:rPr>
        <w:t>&lt;xx&gt;</w:t>
      </w:r>
    </w:p>
    <w:p w14:paraId="6307824B" w14:textId="288FFFB8" w:rsidR="0092060F" w:rsidRDefault="0092060F" w:rsidP="0092060F">
      <w:pPr>
        <w:pStyle w:val="MoEBulletedList"/>
        <w:numPr>
          <w:ilvl w:val="0"/>
          <w:numId w:val="0"/>
        </w:numPr>
      </w:pPr>
      <w:r w:rsidRPr="00CA51F9">
        <w:rPr>
          <w:rFonts w:eastAsia="Times New Roman" w:cs="Arial"/>
          <w:noProof/>
          <w:color w:val="000000"/>
          <w:highlight w:val="lightGray"/>
          <w:lang w:val="en-US" w:eastAsia="en-NZ"/>
        </w:rPr>
        <mc:AlternateContent>
          <mc:Choice Requires="wps">
            <w:drawing>
              <wp:inline distT="0" distB="0" distL="0" distR="0" wp14:anchorId="3752106F" wp14:editId="464AEF42">
                <wp:extent cx="5940000" cy="758825"/>
                <wp:effectExtent l="0" t="0" r="22860" b="22225"/>
                <wp:docPr id="13838137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940000" cy="758825"/>
                        </a:xfrm>
                        <a:prstGeom prst="rect">
                          <a:avLst/>
                        </a:prstGeom>
                        <a:solidFill>
                          <a:schemeClr val="bg1">
                            <a:lumMod val="95000"/>
                          </a:schemeClr>
                        </a:solidFill>
                        <a:ln w="9525">
                          <a:solidFill>
                            <a:schemeClr val="tx1"/>
                          </a:solidFill>
                          <a:miter lim="800000"/>
                          <a:headEnd/>
                          <a:tailEnd/>
                        </a:ln>
                      </wps:spPr>
                      <wps:txbx>
                        <w:txbxContent>
                          <w:p w14:paraId="3292954D" w14:textId="77777777" w:rsidR="0092060F" w:rsidRDefault="0092060F" w:rsidP="0092060F">
                            <w:pPr>
                              <w:rPr>
                                <w:rFonts w:cstheme="minorBidi"/>
                                <w:i/>
                                <w:iCs/>
                                <w:color w:val="582655" w:themeColor="text1"/>
                                <w:sz w:val="20"/>
                              </w:rPr>
                            </w:pPr>
                            <w:r w:rsidRPr="00837176">
                              <w:rPr>
                                <w:rFonts w:cstheme="minorBidi"/>
                                <w:i/>
                                <w:iCs/>
                                <w:color w:val="582655" w:themeColor="text1"/>
                                <w:sz w:val="20"/>
                              </w:rPr>
                              <w:t xml:space="preserve">Commentary: </w:t>
                            </w:r>
                          </w:p>
                          <w:p w14:paraId="3C767C6C" w14:textId="77777777" w:rsidR="0092060F" w:rsidRDefault="0092060F" w:rsidP="0092060F">
                            <w:pPr>
                              <w:rPr>
                                <w:rFonts w:cstheme="minorBidi"/>
                                <w:i/>
                                <w:iCs/>
                                <w:color w:val="582655" w:themeColor="text1"/>
                                <w:sz w:val="20"/>
                              </w:rPr>
                            </w:pPr>
                            <w:r>
                              <w:rPr>
                                <w:rFonts w:cstheme="minorBidi"/>
                                <w:i/>
                                <w:iCs/>
                                <w:color w:val="582655" w:themeColor="text1"/>
                                <w:sz w:val="20"/>
                              </w:rPr>
                              <w:t xml:space="preserve">Provide a list of the geotechnical information available. Provide the author, date, revision number and page numbers for each source (where possible). </w:t>
                            </w:r>
                          </w:p>
                        </w:txbxContent>
                      </wps:txbx>
                      <wps:bodyPr rot="0" vert="horz" wrap="square" lIns="91440" tIns="45720" rIns="91440" bIns="45720" anchor="t" anchorCtr="0">
                        <a:noAutofit/>
                      </wps:bodyPr>
                    </wps:wsp>
                  </a:graphicData>
                </a:graphic>
              </wp:inline>
            </w:drawing>
          </mc:Choice>
          <mc:Fallback xmlns:a="http://schemas.openxmlformats.org/drawingml/2006/main">
            <w:pict w14:anchorId="26D77F34">
              <v:shape id="_x0000_s1050" style="width:467.7pt;height:59.75pt;visibility:visible;mso-wrap-style:square;mso-left-percent:-10001;mso-top-percent:-10001;mso-position-horizontal:absolute;mso-position-horizontal-relative:char;mso-position-vertical:absolute;mso-position-vertical-relative:line;mso-left-percent:-10001;mso-top-percent:-10001;v-text-anchor:top" fillcolor="#f2f2f2 [3052]" strokecolor="#582655 [3213]"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W5iCdJwIAAEkEAAAOAAAAZHJzL2Uyb0RvYy54bWysVNtu2zAMfR+wfxD0vtgJ4jYx4hRdug4D&#10;ugvQ7QNkWY6FSaImKbGzrx8lu2nWPQwY5gdBFKXDw0PSm5tBK3IUzkswFZ3PckqE4dBIs6/ot6/3&#10;b1aU+MBMwxQYUdGT8PRm+/rVprelWEAHqhGOIIjxZW8r2oVgyyzzvBOa+RlYYdDZgtMsoOn2WeNY&#10;j+haZYs8v8p6cI11wIX3eHo3Ouk24bet4OFz23oRiKoocgtpdWmt45ptN6zcO2Y7ySca7B9YaCYN&#10;Bj1D3bHAyMHJP6C05A48tGHGQWfQtpKLlANmM89fZPPYMStSLiiOt2eZ/P+D5Z+Oj/aLI2F4CwMW&#10;MCXh7QPw754Y2HXM7MWtc9B3gjUYeB4ly3rry+lplNqXPoLU/UdosMjsECABDa3TURXMkyA6FuB0&#10;Fl0MgXA8LNbLHD9KOPqui9VqUaQQrHx6bZ0P7wVoEjcVdVjUhM6ODz5ENqx8uhKDeVCyuZdKJSM2&#10;ktgpR44MW6Dejxmqg0aq49m6iOFHnNR38XpC/Q1JGdJXdF0gvb9FCcOo0gsuWgbsdSV1RVcx5an7&#10;orDvTJM6MTCpxj0mpcykdBR3lDkM9UBkU9HFVWQcla+hOaH2DsbexlnETQfuJyU99nVF/Y8Dc4IS&#10;9cFg/dbz5TIOQjKWxfUCDXfpqS89zHCEqmigZNzuQhqeqICBW6xzK1MJnplMnLFfk4bTbMWBuLTT&#10;rec/wPYXAAAA//8DAFBLAwQUAAYACAAAACEAkI6SC9sAAAAFAQAADwAAAGRycy9kb3ducmV2Lnht&#10;bEyPwU7DMBBE70j9B2srcUGtU6AVDXEqqMSRAwUhjq69JFHjdWo7afr3LFzKZaTVjGbeFpvRtWLA&#10;EBtPChbzDASS8bahSsHH+8vsAURMmqxuPaGCM0bYlJOrQufWn+gNh12qBJdQzLWCOqUulzKaGp2O&#10;c98hsfftg9OJz1BJG/SJy10rb7NsJZ1uiBdq3eG2RnPY9U6B/Qzj2W6N+xrMseufb4bXkEmlrqfj&#10;0yOIhGO6hOEXn9GhZKa978lG0SrgR9Kfsre+W96D2HNosV6CLAv5n778AQAA//8DAFBLAQItABQA&#10;BgAIAAAAIQC2gziS/gAAAOEBAAATAAAAAAAAAAAAAAAAAAAAAABbQ29udGVudF9UeXBlc10ueG1s&#10;UEsBAi0AFAAGAAgAAAAhADj9If/WAAAAlAEAAAsAAAAAAAAAAAAAAAAALwEAAF9yZWxzLy5yZWxz&#10;UEsBAi0AFAAGAAgAAAAhAJbmIJ0nAgAASQQAAA4AAAAAAAAAAAAAAAAALgIAAGRycy9lMm9Eb2Mu&#10;eG1sUEsBAi0AFAAGAAgAAAAhAJCOkgvbAAAABQEAAA8AAAAAAAAAAAAAAAAAgQQAAGRycy9kb3du&#10;cmV2LnhtbFBLBQYAAAAABAAEAPMAAACJBQAAAAA=&#10;" w14:anchorId="3752106F">
                <v:textbox>
                  <w:txbxContent>
                    <w:p w:rsidR="0092060F" w:rsidP="0092060F" w:rsidRDefault="0092060F" w14:paraId="06084F3C" w14:textId="77777777">
                      <w:pPr>
                        <w:rPr>
                          <w:rFonts w:cstheme="minorBidi"/>
                          <w:i/>
                          <w:iCs/>
                          <w:color w:val="582655" w:themeColor="text1"/>
                          <w:sz w:val="20"/>
                        </w:rPr>
                      </w:pPr>
                      <w:r w:rsidRPr="00837176">
                        <w:rPr>
                          <w:rFonts w:cstheme="minorBidi"/>
                          <w:i/>
                          <w:iCs/>
                          <w:color w:val="582655" w:themeColor="text1"/>
                          <w:sz w:val="20"/>
                        </w:rPr>
                        <w:t xml:space="preserve">Commentary: </w:t>
                      </w:r>
                    </w:p>
                    <w:p w:rsidR="0092060F" w:rsidP="0092060F" w:rsidRDefault="0092060F" w14:paraId="13A42394" w14:textId="77777777">
                      <w:pPr>
                        <w:rPr>
                          <w:rFonts w:cstheme="minorBidi"/>
                          <w:i/>
                          <w:iCs/>
                          <w:color w:val="582655" w:themeColor="text1"/>
                          <w:sz w:val="20"/>
                        </w:rPr>
                      </w:pPr>
                      <w:r>
                        <w:rPr>
                          <w:rFonts w:cstheme="minorBidi"/>
                          <w:i/>
                          <w:iCs/>
                          <w:color w:val="582655" w:themeColor="text1"/>
                          <w:sz w:val="20"/>
                        </w:rPr>
                        <w:t xml:space="preserve">Provide a list of the geotechnical information available. Provide the author, date, revision number and page numbers for each source (where possible). </w:t>
                      </w:r>
                    </w:p>
                  </w:txbxContent>
                </v:textbox>
                <w10:anchorlock/>
              </v:shape>
            </w:pict>
          </mc:Fallback>
        </mc:AlternateContent>
      </w:r>
    </w:p>
    <w:p w14:paraId="6DFEAAE1" w14:textId="0212E204" w:rsidR="00996B56" w:rsidRDefault="0019366A" w:rsidP="00204E06">
      <w:pPr>
        <w:pStyle w:val="Heading2"/>
        <w:numPr>
          <w:ilvl w:val="0"/>
          <w:numId w:val="0"/>
        </w:numPr>
        <w:ind w:left="851" w:hanging="851"/>
      </w:pPr>
      <w:bookmarkStart w:id="50" w:name="_Ref211494525"/>
      <w:bookmarkStart w:id="51" w:name="_Toc220480156"/>
      <w:r>
        <w:t>B</w:t>
      </w:r>
      <w:r w:rsidR="00204E06">
        <w:t>.3</w:t>
      </w:r>
      <w:r w:rsidR="00204E06">
        <w:tab/>
      </w:r>
      <w:r w:rsidR="00996B56">
        <w:t>Site Observations and Investigations</w:t>
      </w:r>
      <w:bookmarkEnd w:id="50"/>
      <w:bookmarkEnd w:id="51"/>
      <w:r w:rsidR="00996B56">
        <w:t xml:space="preserve"> </w:t>
      </w:r>
    </w:p>
    <w:tbl>
      <w:tblPr>
        <w:tblpPr w:leftFromText="180" w:rightFromText="180" w:vertAnchor="text" w:horzAnchor="margin" w:tblpY="1056"/>
        <w:tblW w:w="9351"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9351"/>
      </w:tblGrid>
      <w:tr w:rsidR="000868E7" w:rsidRPr="00752AA1" w14:paraId="33105068" w14:textId="77777777" w:rsidTr="000868E7">
        <w:trPr>
          <w:trHeight w:val="132"/>
        </w:trPr>
        <w:tc>
          <w:tcPr>
            <w:tcW w:w="9351" w:type="dxa"/>
            <w:vAlign w:val="center"/>
          </w:tcPr>
          <w:p w14:paraId="6B8797FC" w14:textId="77777777" w:rsidR="000868E7" w:rsidRPr="00752AA1" w:rsidRDefault="000868E7" w:rsidP="000868E7">
            <w:pPr>
              <w:pStyle w:val="BodyText"/>
              <w:rPr>
                <w:rFonts w:eastAsia="Calibri" w:cs="Arial"/>
              </w:rPr>
            </w:pPr>
            <w:r w:rsidRPr="0019366A">
              <w:rPr>
                <w:rFonts w:eastAsia="Calibri" w:cs="Arial"/>
                <w:highlight w:val="lightGray"/>
              </w:rPr>
              <w:t>&lt;photo&gt;</w:t>
            </w:r>
          </w:p>
        </w:tc>
      </w:tr>
      <w:tr w:rsidR="000868E7" w:rsidRPr="00752AA1" w14:paraId="713AD121" w14:textId="77777777" w:rsidTr="000868E7">
        <w:trPr>
          <w:trHeight w:val="70"/>
        </w:trPr>
        <w:tc>
          <w:tcPr>
            <w:tcW w:w="9351" w:type="dxa"/>
            <w:vAlign w:val="center"/>
          </w:tcPr>
          <w:p w14:paraId="13E9750F" w14:textId="7E3E6632" w:rsidR="000868E7" w:rsidRDefault="000868E7" w:rsidP="000868E7">
            <w:pPr>
              <w:pStyle w:val="BodyText"/>
              <w:rPr>
                <w:rFonts w:eastAsia="Calibri" w:cs="Arial"/>
              </w:rPr>
            </w:pPr>
            <w:r w:rsidRPr="0019366A">
              <w:rPr>
                <w:rFonts w:eastAsia="Calibri" w:cs="Arial"/>
              </w:rPr>
              <w:t xml:space="preserve">Photo 1: </w:t>
            </w:r>
            <w:r w:rsidRPr="0019366A">
              <w:rPr>
                <w:rFonts w:eastAsia="Calibri" w:cs="Arial"/>
                <w:highlight w:val="lightGray"/>
              </w:rPr>
              <w:t>&lt;description/comment&gt;</w:t>
            </w:r>
          </w:p>
        </w:tc>
      </w:tr>
      <w:tr w:rsidR="000868E7" w:rsidRPr="00752AA1" w14:paraId="592348D6" w14:textId="77777777" w:rsidTr="000868E7">
        <w:trPr>
          <w:trHeight w:val="70"/>
        </w:trPr>
        <w:tc>
          <w:tcPr>
            <w:tcW w:w="9351" w:type="dxa"/>
            <w:vAlign w:val="center"/>
          </w:tcPr>
          <w:p w14:paraId="54A3439D" w14:textId="1FB9DFAD" w:rsidR="000868E7" w:rsidRPr="0019366A" w:rsidRDefault="000868E7" w:rsidP="000868E7">
            <w:pPr>
              <w:pStyle w:val="BodyText"/>
            </w:pPr>
            <w:r w:rsidRPr="0019366A">
              <w:rPr>
                <w:highlight w:val="lightGray"/>
              </w:rPr>
              <w:t>&lt;photo&gt;</w:t>
            </w:r>
          </w:p>
        </w:tc>
      </w:tr>
      <w:tr w:rsidR="000868E7" w:rsidRPr="00752AA1" w14:paraId="61D31673" w14:textId="77777777" w:rsidTr="000868E7">
        <w:trPr>
          <w:trHeight w:val="70"/>
        </w:trPr>
        <w:tc>
          <w:tcPr>
            <w:tcW w:w="9351" w:type="dxa"/>
            <w:vAlign w:val="center"/>
          </w:tcPr>
          <w:p w14:paraId="01648518" w14:textId="38C6AF17" w:rsidR="000868E7" w:rsidRPr="0019366A" w:rsidRDefault="000868E7" w:rsidP="000868E7">
            <w:pPr>
              <w:pStyle w:val="BodyText"/>
            </w:pPr>
            <w:r>
              <w:t xml:space="preserve">Photo 2: </w:t>
            </w:r>
            <w:r w:rsidRPr="0019366A">
              <w:rPr>
                <w:highlight w:val="lightGray"/>
              </w:rPr>
              <w:t>&lt;description/comment&gt;</w:t>
            </w:r>
          </w:p>
        </w:tc>
      </w:tr>
    </w:tbl>
    <w:p w14:paraId="6618BE54" w14:textId="1921E725" w:rsidR="00C7487E" w:rsidRPr="000868E7" w:rsidRDefault="00996B56" w:rsidP="000868E7">
      <w:pPr>
        <w:pStyle w:val="BodyText"/>
      </w:pPr>
      <w:r w:rsidRPr="000868E7">
        <w:t xml:space="preserve">A non-intrusive, visual site walk-over was completed by a structural engineer on </w:t>
      </w:r>
      <w:r w:rsidR="006E5699" w:rsidRPr="000868E7">
        <w:rPr>
          <w:highlight w:val="lightGray"/>
        </w:rPr>
        <w:t>&lt;</w:t>
      </w:r>
      <w:r w:rsidRPr="000868E7">
        <w:rPr>
          <w:highlight w:val="lightGray"/>
        </w:rPr>
        <w:t>XX MONTH XXXX</w:t>
      </w:r>
      <w:r w:rsidR="006E5699" w:rsidRPr="000868E7">
        <w:rPr>
          <w:highlight w:val="lightGray"/>
        </w:rPr>
        <w:t>&gt;.</w:t>
      </w:r>
      <w:r w:rsidRPr="000868E7">
        <w:t xml:space="preserve"> The purpose of the inspection was to verify the structural layout, where possible, against available structural drawing information. </w:t>
      </w:r>
    </w:p>
    <w:p w14:paraId="6BCC3017" w14:textId="77777777" w:rsidR="0092060F" w:rsidRDefault="0092060F" w:rsidP="00996B56">
      <w:pPr>
        <w:pStyle w:val="BodyText"/>
      </w:pPr>
    </w:p>
    <w:p w14:paraId="5917D98D" w14:textId="243A85B2" w:rsidR="0092060F" w:rsidRDefault="0092060F" w:rsidP="00996B56">
      <w:pPr>
        <w:pStyle w:val="BodyText"/>
      </w:pPr>
      <w:r w:rsidRPr="00CA51F9">
        <w:rPr>
          <w:rFonts w:eastAsia="Times New Roman" w:cs="Arial"/>
          <w:noProof/>
          <w:color w:val="000000"/>
          <w:highlight w:val="lightGray"/>
          <w:lang w:val="en-US" w:eastAsia="en-NZ"/>
        </w:rPr>
        <mc:AlternateContent>
          <mc:Choice Requires="wps">
            <w:drawing>
              <wp:inline distT="0" distB="0" distL="0" distR="0" wp14:anchorId="7427B4CF" wp14:editId="3F117EE6">
                <wp:extent cx="5940000" cy="1112808"/>
                <wp:effectExtent l="0" t="0" r="22860" b="11430"/>
                <wp:docPr id="79834808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940000" cy="1112808"/>
                        </a:xfrm>
                        <a:prstGeom prst="rect">
                          <a:avLst/>
                        </a:prstGeom>
                        <a:solidFill>
                          <a:schemeClr val="bg1">
                            <a:lumMod val="95000"/>
                          </a:schemeClr>
                        </a:solidFill>
                        <a:ln w="9525">
                          <a:solidFill>
                            <a:schemeClr val="tx1"/>
                          </a:solidFill>
                          <a:miter lim="800000"/>
                          <a:headEnd/>
                          <a:tailEnd/>
                        </a:ln>
                      </wps:spPr>
                      <wps:txbx>
                        <w:txbxContent>
                          <w:p w14:paraId="66E768B9" w14:textId="77777777" w:rsidR="0092060F" w:rsidRDefault="0092060F" w:rsidP="0092060F">
                            <w:pPr>
                              <w:rPr>
                                <w:rFonts w:cstheme="minorBidi"/>
                                <w:i/>
                                <w:iCs/>
                                <w:color w:val="582655" w:themeColor="text1"/>
                                <w:sz w:val="20"/>
                              </w:rPr>
                            </w:pPr>
                            <w:r w:rsidRPr="00837176">
                              <w:rPr>
                                <w:rFonts w:cstheme="minorBidi"/>
                                <w:i/>
                                <w:iCs/>
                                <w:color w:val="582655" w:themeColor="text1"/>
                                <w:sz w:val="20"/>
                              </w:rPr>
                              <w:t xml:space="preserve">Commentary: </w:t>
                            </w:r>
                          </w:p>
                          <w:p w14:paraId="56A96203" w14:textId="77777777" w:rsidR="0092060F" w:rsidRDefault="0092060F" w:rsidP="0092060F">
                            <w:pPr>
                              <w:rPr>
                                <w:rFonts w:cstheme="minorBidi"/>
                                <w:i/>
                                <w:iCs/>
                                <w:color w:val="582655" w:themeColor="text1"/>
                                <w:sz w:val="20"/>
                              </w:rPr>
                            </w:pPr>
                            <w:r>
                              <w:rPr>
                                <w:rFonts w:cstheme="minorBidi"/>
                                <w:i/>
                                <w:iCs/>
                                <w:color w:val="582655" w:themeColor="text1"/>
                                <w:sz w:val="20"/>
                              </w:rPr>
                              <w:t xml:space="preserve">List observations made and any intrusive investigations carried out. Provide a comment on the building condition relating to the structural elements. </w:t>
                            </w:r>
                          </w:p>
                          <w:p w14:paraId="3B220101" w14:textId="77777777" w:rsidR="0092060F" w:rsidRDefault="0092060F" w:rsidP="0092060F">
                            <w:pPr>
                              <w:rPr>
                                <w:rFonts w:cstheme="minorBidi"/>
                                <w:i/>
                                <w:iCs/>
                                <w:color w:val="582655" w:themeColor="text1"/>
                                <w:sz w:val="20"/>
                              </w:rPr>
                            </w:pPr>
                          </w:p>
                          <w:p w14:paraId="228D5D21" w14:textId="77777777" w:rsidR="0092060F" w:rsidRDefault="0092060F" w:rsidP="0092060F">
                            <w:pPr>
                              <w:rPr>
                                <w:rFonts w:cstheme="minorBidi"/>
                                <w:i/>
                                <w:iCs/>
                                <w:color w:val="582655" w:themeColor="text1"/>
                                <w:sz w:val="20"/>
                              </w:rPr>
                            </w:pPr>
                            <w:r w:rsidRPr="00C7487E">
                              <w:rPr>
                                <w:rFonts w:cstheme="minorBidi"/>
                                <w:i/>
                                <w:iCs/>
                                <w:color w:val="582655" w:themeColor="text1"/>
                                <w:sz w:val="20"/>
                              </w:rPr>
                              <w:t xml:space="preserve">Add rows </w:t>
                            </w:r>
                            <w:r>
                              <w:rPr>
                                <w:rFonts w:cstheme="minorBidi"/>
                                <w:i/>
                                <w:iCs/>
                                <w:color w:val="582655" w:themeColor="text1"/>
                                <w:sz w:val="20"/>
                              </w:rPr>
                              <w:t xml:space="preserve">to the table </w:t>
                            </w:r>
                            <w:r w:rsidRPr="00C7487E">
                              <w:rPr>
                                <w:rFonts w:cstheme="minorBidi"/>
                                <w:i/>
                                <w:iCs/>
                                <w:color w:val="582655" w:themeColor="text1"/>
                                <w:sz w:val="20"/>
                              </w:rPr>
                              <w:t>as required to ensure a good visual summary of the building is provided</w:t>
                            </w:r>
                          </w:p>
                        </w:txbxContent>
                      </wps:txbx>
                      <wps:bodyPr rot="0" vert="horz" wrap="square" lIns="91440" tIns="45720" rIns="91440" bIns="45720" anchor="t" anchorCtr="0">
                        <a:noAutofit/>
                      </wps:bodyPr>
                    </wps:wsp>
                  </a:graphicData>
                </a:graphic>
              </wp:inline>
            </w:drawing>
          </mc:Choice>
          <mc:Fallback xmlns:a="http://schemas.openxmlformats.org/drawingml/2006/main">
            <w:pict w14:anchorId="702F51A4">
              <v:shape id="_x0000_s1051" style="width:467.7pt;height:87.6pt;visibility:visible;mso-wrap-style:square;mso-left-percent:-10001;mso-top-percent:-10001;mso-position-horizontal:absolute;mso-position-horizontal-relative:char;mso-position-vertical:absolute;mso-position-vertical-relative:line;mso-left-percent:-10001;mso-top-percent:-10001;v-text-anchor:top" fillcolor="#f2f2f2 [3052]" strokecolor="#582655 [3213]"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RSfCKQIAAEoEAAAOAAAAZHJzL2Uyb0RvYy54bWysVFFv0zAQfkfiP1h+p0mqlrVR02l0DCGN&#10;gTT4AY7jNBa2z9huk/LrOTtZV4bEAyIPls9nf3f33XfZXA9akaNwXoKpaDHLKRGGQyPNvqLfvt69&#10;WVHiAzMNU2BERU/C0+vt61eb3pZiDh2oRjiCIMaXva1oF4Its8zzTmjmZ2CFQWcLTrOApttnjWM9&#10;omuVzfP8bdaDa6wDLrzH09vRSbcJv20FD5/b1otAVEUxt5BWl9Y6rtl2w8q9Y7aTfEqD/UMWmkmD&#10;Qc9QtywwcnDyDygtuQMPbZhx0Bm0reQi1YDVFPmLah47ZkWqBcnx9kyT/3+w/OH4aL84EoZ3MGAD&#10;UxHe3gP/7omBXcfMXtw4B30nWIOBi0hZ1ltfTk8j1b70EaTuP0GDTWaHAAloaJ2OrGCdBNGxAacz&#10;6WIIhOPhcr3I8aOEo68oivkqX6UYrHx6bp0PHwRoEjcVddjVBM+O9z7EdFj5dCVG86BkcyeVSkZU&#10;ktgpR44MNVDvxxLVQWOu49l6GeOPOEl48XpC/Q1JGdJXdL2cL0eS/hIlDCNNL3LRMqDYldQVXcWa&#10;J/lFZt+bJkkxMKnGPRalzER1ZHfkOQz1QGRT0flVzDhSX0NzQvIdjOLGYcRNB+4nJT0Ku6L+x4E5&#10;QYn6aLCB62KxiJOQjMXyao6Gu/TUlx5mOEJVNFAybnchTU+k1sANNrqVqQXPmUw5o2ATh9NwxYm4&#10;tNOt51/A9hcAAAD//wMAUEsDBBQABgAIAAAAIQD2Padk2wAAAAUBAAAPAAAAZHJzL2Rvd25yZXYu&#10;eG1sTI/BTsMwEETvSP0HaytxQa1DoQVCnAoqceTQghBH116SiHgdbCdN/56FS3sZaTWjmbfFenSt&#10;GDDExpOC63kGAsl421Cl4P3tZXYPIiZNVreeUMERI6zLyUWhc+sPtMVhlyrBJRRzraBOqculjKZG&#10;p+Pcd0jsffngdOIzVNIGfeBy18pFlq2k0w3xQq073NRovne9U2A/wni0G+M+B/PT9c9Xw2vIpFKX&#10;0/HpEUTCMZ3C8IfP6FAy0973ZKNoFfAj6V/Ze7hZ3oLYc+huuQBZFvKcvvwFAAD//wMAUEsBAi0A&#10;FAAGAAgAAAAhALaDOJL+AAAA4QEAABMAAAAAAAAAAAAAAAAAAAAAAFtDb250ZW50X1R5cGVzXS54&#10;bWxQSwECLQAUAAYACAAAACEAOP0h/9YAAACUAQAACwAAAAAAAAAAAAAAAAAvAQAAX3JlbHMvLnJl&#10;bHNQSwECLQAUAAYACAAAACEAU0UnwikCAABKBAAADgAAAAAAAAAAAAAAAAAuAgAAZHJzL2Uyb0Rv&#10;Yy54bWxQSwECLQAUAAYACAAAACEA9j2nZNsAAAAFAQAADwAAAAAAAAAAAAAAAACDBAAAZHJzL2Rv&#10;d25yZXYueG1sUEsFBgAAAAAEAAQA8wAAAIsFAAAAAA==&#10;" w14:anchorId="7427B4CF">
                <v:textbox>
                  <w:txbxContent>
                    <w:p w:rsidR="0092060F" w:rsidP="0092060F" w:rsidRDefault="0092060F" w14:paraId="395B8EF7" w14:textId="77777777">
                      <w:pPr>
                        <w:rPr>
                          <w:rFonts w:cstheme="minorBidi"/>
                          <w:i/>
                          <w:iCs/>
                          <w:color w:val="582655" w:themeColor="text1"/>
                          <w:sz w:val="20"/>
                        </w:rPr>
                      </w:pPr>
                      <w:r w:rsidRPr="00837176">
                        <w:rPr>
                          <w:rFonts w:cstheme="minorBidi"/>
                          <w:i/>
                          <w:iCs/>
                          <w:color w:val="582655" w:themeColor="text1"/>
                          <w:sz w:val="20"/>
                        </w:rPr>
                        <w:t xml:space="preserve">Commentary: </w:t>
                      </w:r>
                    </w:p>
                    <w:p w:rsidR="0092060F" w:rsidP="0092060F" w:rsidRDefault="0092060F" w14:paraId="6F43AD98" w14:textId="77777777">
                      <w:pPr>
                        <w:rPr>
                          <w:rFonts w:cstheme="minorBidi"/>
                          <w:i/>
                          <w:iCs/>
                          <w:color w:val="582655" w:themeColor="text1"/>
                          <w:sz w:val="20"/>
                        </w:rPr>
                      </w:pPr>
                      <w:r>
                        <w:rPr>
                          <w:rFonts w:cstheme="minorBidi"/>
                          <w:i/>
                          <w:iCs/>
                          <w:color w:val="582655" w:themeColor="text1"/>
                          <w:sz w:val="20"/>
                        </w:rPr>
                        <w:t xml:space="preserve">List observations made and any intrusive investigations carried out. Provide a comment on the building condition relating to the structural elements. </w:t>
                      </w:r>
                    </w:p>
                    <w:p w:rsidR="0092060F" w:rsidP="0092060F" w:rsidRDefault="0092060F" w14:paraId="45FB0818" w14:textId="77777777">
                      <w:pPr>
                        <w:rPr>
                          <w:rFonts w:cstheme="minorBidi"/>
                          <w:i/>
                          <w:iCs/>
                          <w:color w:val="582655" w:themeColor="text1"/>
                          <w:sz w:val="20"/>
                        </w:rPr>
                      </w:pPr>
                    </w:p>
                    <w:p w:rsidR="0092060F" w:rsidP="0092060F" w:rsidRDefault="0092060F" w14:paraId="7F3004AB" w14:textId="77777777">
                      <w:pPr>
                        <w:rPr>
                          <w:rFonts w:cstheme="minorBidi"/>
                          <w:i/>
                          <w:iCs/>
                          <w:color w:val="582655" w:themeColor="text1"/>
                          <w:sz w:val="20"/>
                        </w:rPr>
                      </w:pPr>
                      <w:r w:rsidRPr="00C7487E">
                        <w:rPr>
                          <w:rFonts w:cstheme="minorBidi"/>
                          <w:i/>
                          <w:iCs/>
                          <w:color w:val="582655" w:themeColor="text1"/>
                          <w:sz w:val="20"/>
                        </w:rPr>
                        <w:t xml:space="preserve">Add rows </w:t>
                      </w:r>
                      <w:r>
                        <w:rPr>
                          <w:rFonts w:cstheme="minorBidi"/>
                          <w:i/>
                          <w:iCs/>
                          <w:color w:val="582655" w:themeColor="text1"/>
                          <w:sz w:val="20"/>
                        </w:rPr>
                        <w:t xml:space="preserve">to the table </w:t>
                      </w:r>
                      <w:r w:rsidRPr="00C7487E">
                        <w:rPr>
                          <w:rFonts w:cstheme="minorBidi"/>
                          <w:i/>
                          <w:iCs/>
                          <w:color w:val="582655" w:themeColor="text1"/>
                          <w:sz w:val="20"/>
                        </w:rPr>
                        <w:t>as required to ensure a good visual summary of the building is provided</w:t>
                      </w:r>
                    </w:p>
                  </w:txbxContent>
                </v:textbox>
                <w10:anchorlock/>
              </v:shape>
            </w:pict>
          </mc:Fallback>
        </mc:AlternateContent>
      </w:r>
    </w:p>
    <w:p w14:paraId="4C226264" w14:textId="30E17C3D" w:rsidR="00C319F5" w:rsidRDefault="00C319F5">
      <w:pPr>
        <w:spacing w:after="0"/>
        <w:rPr>
          <w:rFonts w:eastAsia="Calibri" w:cs="Arial"/>
          <w:b/>
          <w:bCs/>
          <w:color w:val="582655" w:themeColor="text1"/>
          <w:kern w:val="32"/>
          <w:sz w:val="48"/>
          <w:szCs w:val="48"/>
        </w:rPr>
        <w:sectPr w:rsidR="00C319F5" w:rsidSect="00EF62FE">
          <w:pgSz w:w="11906" w:h="16838" w:code="9"/>
          <w:pgMar w:top="1134" w:right="1134" w:bottom="1701" w:left="1134" w:header="709" w:footer="709" w:gutter="0"/>
          <w:cols w:space="708"/>
          <w:docGrid w:linePitch="360"/>
        </w:sectPr>
      </w:pPr>
    </w:p>
    <w:p w14:paraId="5E2561A1" w14:textId="54906E21" w:rsidR="00B73FDC" w:rsidRDefault="00B73FDC" w:rsidP="00B73FDC">
      <w:pPr>
        <w:pStyle w:val="Heading1"/>
        <w:numPr>
          <w:ilvl w:val="0"/>
          <w:numId w:val="0"/>
        </w:numPr>
        <w:spacing w:before="4920"/>
      </w:pPr>
      <w:bookmarkStart w:id="52" w:name="_Toc220480157"/>
      <w:r w:rsidRPr="00A71A2F">
        <w:lastRenderedPageBreak/>
        <w:t xml:space="preserve">Appendix </w:t>
      </w:r>
      <w:r w:rsidR="00EF62FE">
        <w:t>C</w:t>
      </w:r>
      <w:r w:rsidRPr="00A71A2F">
        <w:t xml:space="preserve">: </w:t>
      </w:r>
      <w:r>
        <w:t>Basis of Assessment</w:t>
      </w:r>
      <w:bookmarkEnd w:id="52"/>
      <w:r>
        <w:t xml:space="preserve"> </w:t>
      </w:r>
    </w:p>
    <w:p w14:paraId="60BA4BA7" w14:textId="77777777" w:rsidR="00996B56" w:rsidRDefault="00996B56">
      <w:pPr>
        <w:spacing w:after="0"/>
        <w:rPr>
          <w:rFonts w:eastAsia="Calibri" w:cs="Arial"/>
          <w:b/>
          <w:bCs/>
          <w:color w:val="582655" w:themeColor="text1"/>
          <w:kern w:val="32"/>
          <w:sz w:val="48"/>
          <w:szCs w:val="48"/>
        </w:rPr>
        <w:sectPr w:rsidR="00996B56" w:rsidSect="00EF62FE">
          <w:pgSz w:w="11906" w:h="16838" w:code="9"/>
          <w:pgMar w:top="1134" w:right="1134" w:bottom="1701" w:left="1134" w:header="709" w:footer="709" w:gutter="0"/>
          <w:cols w:space="708"/>
          <w:docGrid w:linePitch="360"/>
        </w:sectPr>
      </w:pPr>
    </w:p>
    <w:p w14:paraId="0BE2A092" w14:textId="482036E1" w:rsidR="00996B56" w:rsidRDefault="0019366A" w:rsidP="00B73FDC">
      <w:pPr>
        <w:pStyle w:val="Heading2"/>
        <w:numPr>
          <w:ilvl w:val="0"/>
          <w:numId w:val="0"/>
        </w:numPr>
        <w:ind w:left="851" w:hanging="851"/>
      </w:pPr>
      <w:bookmarkStart w:id="53" w:name="_Toc220480158"/>
      <w:r>
        <w:lastRenderedPageBreak/>
        <w:t>C</w:t>
      </w:r>
      <w:r w:rsidR="00B73FDC">
        <w:t>.1</w:t>
      </w:r>
      <w:r w:rsidR="00B73FDC">
        <w:tab/>
      </w:r>
      <w:r w:rsidR="00996B56">
        <w:t>Analysis Methodology</w:t>
      </w:r>
      <w:bookmarkEnd w:id="53"/>
      <w:r w:rsidR="00996B56">
        <w:t xml:space="preserve"> </w:t>
      </w:r>
    </w:p>
    <w:p w14:paraId="28174B89" w14:textId="736C31C6" w:rsidR="0092060F" w:rsidRDefault="00996B56" w:rsidP="000868E7">
      <w:pPr>
        <w:pStyle w:val="BodyText"/>
        <w:rPr>
          <w:shd w:val="clear" w:color="auto" w:fill="D9D9D9" w:themeFill="background1" w:themeFillShade="D9"/>
        </w:rPr>
      </w:pPr>
      <w:r w:rsidRPr="00E177C7">
        <w:t xml:space="preserve">The building was designed in </w:t>
      </w:r>
      <w:r w:rsidR="003945DC" w:rsidRPr="003945DC">
        <w:rPr>
          <w:highlight w:val="lightGray"/>
        </w:rPr>
        <w:t>&lt;</w:t>
      </w:r>
      <w:proofErr w:type="spellStart"/>
      <w:r w:rsidRPr="003945DC">
        <w:rPr>
          <w:highlight w:val="lightGray"/>
        </w:rPr>
        <w:t>xxxx</w:t>
      </w:r>
      <w:proofErr w:type="spellEnd"/>
      <w:r w:rsidR="003945DC" w:rsidRPr="003945DC">
        <w:rPr>
          <w:highlight w:val="lightGray"/>
        </w:rPr>
        <w:t>&gt;</w:t>
      </w:r>
      <w:r w:rsidRPr="00E177C7">
        <w:t xml:space="preserve"> by </w:t>
      </w:r>
      <w:r w:rsidRPr="00E177C7">
        <w:rPr>
          <w:highlight w:val="lightGray"/>
        </w:rPr>
        <w:t>&lt;</w:t>
      </w:r>
      <w:proofErr w:type="gramStart"/>
      <w:r w:rsidR="003945DC">
        <w:rPr>
          <w:highlight w:val="lightGray"/>
        </w:rPr>
        <w:t>designer(</w:t>
      </w:r>
      <w:proofErr w:type="gramEnd"/>
      <w:r w:rsidRPr="00E177C7">
        <w:rPr>
          <w:highlight w:val="lightGray"/>
        </w:rPr>
        <w:t>if known)&gt;</w:t>
      </w:r>
      <w:r w:rsidRPr="00E177C7">
        <w:t xml:space="preserve">. It was designed to the then current building code </w:t>
      </w:r>
      <w:r w:rsidR="003945DC" w:rsidRPr="003945DC">
        <w:rPr>
          <w:shd w:val="clear" w:color="auto" w:fill="F2F2F2" w:themeFill="background1" w:themeFillShade="F2"/>
        </w:rPr>
        <w:t>&lt;</w:t>
      </w:r>
      <w:r w:rsidRPr="003945DC">
        <w:rPr>
          <w:highlight w:val="lightGray"/>
          <w:shd w:val="clear" w:color="auto" w:fill="F2F2F2" w:themeFill="background1" w:themeFillShade="F2"/>
        </w:rPr>
        <w:t>N</w:t>
      </w:r>
      <w:r w:rsidRPr="00E177C7">
        <w:rPr>
          <w:highlight w:val="lightGray"/>
        </w:rPr>
        <w:t xml:space="preserve">ZS </w:t>
      </w:r>
      <w:proofErr w:type="spellStart"/>
      <w:r w:rsidRPr="00E177C7">
        <w:rPr>
          <w:highlight w:val="lightGray"/>
        </w:rPr>
        <w:t>xxxx</w:t>
      </w:r>
      <w:proofErr w:type="spellEnd"/>
      <w:r w:rsidRPr="00E177C7">
        <w:rPr>
          <w:highlight w:val="lightGray"/>
        </w:rPr>
        <w:t xml:space="preserve"> (if known)&gt;</w:t>
      </w:r>
      <w:r w:rsidRPr="00E177C7">
        <w:t xml:space="preserve"> </w:t>
      </w:r>
      <w:r w:rsidRPr="00E177C7">
        <w:rPr>
          <w:b/>
          <w:u w:val="single"/>
        </w:rPr>
        <w:t>or</w:t>
      </w:r>
      <w:r w:rsidRPr="00E177C7">
        <w:t xml:space="preserve"> the applicable design code for this time was </w:t>
      </w:r>
      <w:r w:rsidRPr="003945DC">
        <w:rPr>
          <w:highlight w:val="lightGray"/>
          <w:shd w:val="clear" w:color="auto" w:fill="D9D9D9" w:themeFill="background1" w:themeFillShade="D9"/>
        </w:rPr>
        <w:t>&lt;</w:t>
      </w:r>
      <w:r w:rsidR="003945DC" w:rsidRPr="003945DC">
        <w:rPr>
          <w:highlight w:val="lightGray"/>
          <w:shd w:val="clear" w:color="auto" w:fill="D9D9D9" w:themeFill="background1" w:themeFillShade="D9"/>
        </w:rPr>
        <w:t xml:space="preserve"> NZS </w:t>
      </w:r>
      <w:proofErr w:type="spellStart"/>
      <w:r w:rsidR="003945DC" w:rsidRPr="003945DC">
        <w:rPr>
          <w:shd w:val="clear" w:color="auto" w:fill="D9D9D9" w:themeFill="background1" w:themeFillShade="D9"/>
        </w:rPr>
        <w:t>xxxx</w:t>
      </w:r>
      <w:proofErr w:type="spellEnd"/>
      <w:r w:rsidR="003945DC" w:rsidRPr="003945DC">
        <w:rPr>
          <w:shd w:val="clear" w:color="auto" w:fill="D9D9D9" w:themeFill="background1" w:themeFillShade="D9"/>
        </w:rPr>
        <w:t xml:space="preserve"> </w:t>
      </w:r>
      <w:r w:rsidRPr="003945DC">
        <w:rPr>
          <w:highlight w:val="lightGray"/>
          <w:shd w:val="clear" w:color="auto" w:fill="D9D9D9" w:themeFill="background1" w:themeFillShade="D9"/>
        </w:rPr>
        <w:t>(if</w:t>
      </w:r>
      <w:r w:rsidR="003945DC" w:rsidRPr="003945DC">
        <w:rPr>
          <w:highlight w:val="lightGray"/>
          <w:shd w:val="clear" w:color="auto" w:fill="D9D9D9" w:themeFill="background1" w:themeFillShade="D9"/>
        </w:rPr>
        <w:t xml:space="preserve"> </w:t>
      </w:r>
      <w:r w:rsidRPr="003945DC">
        <w:rPr>
          <w:highlight w:val="lightGray"/>
          <w:shd w:val="clear" w:color="auto" w:fill="D9D9D9" w:themeFill="background1" w:themeFillShade="D9"/>
        </w:rPr>
        <w:t>known)&gt;.</w:t>
      </w:r>
    </w:p>
    <w:p w14:paraId="58543EE2" w14:textId="3D7DB866" w:rsidR="00996B56" w:rsidRPr="0092060F" w:rsidRDefault="0092060F" w:rsidP="0092060F">
      <w:r w:rsidRPr="00CA51F9">
        <w:rPr>
          <w:rFonts w:eastAsia="Times New Roman" w:cs="Arial"/>
          <w:noProof/>
          <w:color w:val="000000"/>
          <w:highlight w:val="lightGray"/>
          <w:lang w:val="en-US" w:eastAsia="en-NZ"/>
        </w:rPr>
        <mc:AlternateContent>
          <mc:Choice Requires="wps">
            <w:drawing>
              <wp:inline distT="0" distB="0" distL="0" distR="0" wp14:anchorId="1A4FACFC" wp14:editId="3A921AA7">
                <wp:extent cx="5940000" cy="958291"/>
                <wp:effectExtent l="0" t="0" r="22860" b="13335"/>
                <wp:docPr id="1996566518"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940000" cy="958291"/>
                        </a:xfrm>
                        <a:prstGeom prst="rect">
                          <a:avLst/>
                        </a:prstGeom>
                        <a:solidFill>
                          <a:schemeClr val="bg1">
                            <a:lumMod val="95000"/>
                          </a:schemeClr>
                        </a:solidFill>
                        <a:ln w="9525">
                          <a:solidFill>
                            <a:schemeClr val="tx1"/>
                          </a:solidFill>
                          <a:miter lim="800000"/>
                          <a:headEnd/>
                          <a:tailEnd/>
                        </a:ln>
                      </wps:spPr>
                      <wps:txbx>
                        <w:txbxContent>
                          <w:p w14:paraId="09CC38C3" w14:textId="77777777" w:rsidR="0092060F" w:rsidRDefault="0092060F" w:rsidP="0092060F">
                            <w:pPr>
                              <w:rPr>
                                <w:rFonts w:cstheme="minorBidi"/>
                                <w:i/>
                                <w:iCs/>
                                <w:color w:val="582655" w:themeColor="text1"/>
                                <w:sz w:val="20"/>
                              </w:rPr>
                            </w:pPr>
                            <w:r w:rsidRPr="00837176">
                              <w:rPr>
                                <w:rFonts w:cstheme="minorBidi"/>
                                <w:i/>
                                <w:iCs/>
                                <w:color w:val="582655" w:themeColor="text1"/>
                                <w:sz w:val="20"/>
                              </w:rPr>
                              <w:t xml:space="preserve">Commentary: </w:t>
                            </w:r>
                          </w:p>
                          <w:p w14:paraId="52B0C837" w14:textId="0FAE9E93" w:rsidR="0092060F" w:rsidRPr="0092060F" w:rsidRDefault="0092060F" w:rsidP="0092060F">
                            <w:pPr>
                              <w:rPr>
                                <w:rFonts w:cstheme="minorBidi"/>
                                <w:i/>
                                <w:iCs/>
                                <w:color w:val="582655" w:themeColor="text1"/>
                                <w:sz w:val="20"/>
                              </w:rPr>
                            </w:pPr>
                            <w:r w:rsidRPr="0092060F">
                              <w:rPr>
                                <w:rFonts w:cstheme="minorBidi"/>
                                <w:i/>
                                <w:iCs/>
                                <w:color w:val="582655" w:themeColor="text1"/>
                                <w:sz w:val="20"/>
                              </w:rPr>
                              <w:t>State the analysis approach used as the basis to determine the seismic capacity of the building (i.e. how the Engineering Assessment Guidelines were applied)</w:t>
                            </w:r>
                            <w:r w:rsidR="00D60FF4">
                              <w:rPr>
                                <w:rFonts w:cstheme="minorBidi"/>
                                <w:i/>
                                <w:iCs/>
                                <w:color w:val="582655" w:themeColor="text1"/>
                                <w:sz w:val="20"/>
                              </w:rPr>
                              <w:t xml:space="preserve"> including any software used</w:t>
                            </w:r>
                            <w:r w:rsidRPr="0092060F">
                              <w:rPr>
                                <w:rFonts w:cstheme="minorBidi"/>
                                <w:i/>
                                <w:iCs/>
                                <w:color w:val="582655" w:themeColor="text1"/>
                                <w:sz w:val="20"/>
                              </w:rPr>
                              <w:t>. Comment on whether historical/original calculations were available to assist with the assessment.</w:t>
                            </w:r>
                            <w:r>
                              <w:rPr>
                                <w:rFonts w:cstheme="minorBidi"/>
                                <w:i/>
                                <w:iCs/>
                                <w:color w:val="582655" w:themeColor="text1"/>
                                <w:sz w:val="20"/>
                              </w:rPr>
                              <w:t xml:space="preserve"> </w:t>
                            </w:r>
                            <w:r w:rsidRPr="0092060F">
                              <w:rPr>
                                <w:rFonts w:cstheme="minorBidi"/>
                                <w:i/>
                                <w:iCs/>
                                <w:color w:val="582655" w:themeColor="text1"/>
                                <w:sz w:val="20"/>
                              </w:rPr>
                              <w:t>State what elements have been specifically reviewed.</w:t>
                            </w:r>
                            <w:r w:rsidR="00974931">
                              <w:rPr>
                                <w:rFonts w:cstheme="minorBidi"/>
                                <w:i/>
                                <w:iCs/>
                                <w:color w:val="582655" w:themeColor="text1"/>
                                <w:sz w:val="20"/>
                              </w:rPr>
                              <w:t xml:space="preserve"> </w:t>
                            </w:r>
                          </w:p>
                          <w:p w14:paraId="7AAA45BC" w14:textId="1CBDC326" w:rsidR="0092060F" w:rsidRDefault="0092060F" w:rsidP="0092060F">
                            <w:pPr>
                              <w:rPr>
                                <w:rFonts w:cstheme="minorBidi"/>
                                <w:i/>
                                <w:iCs/>
                                <w:color w:val="582655" w:themeColor="text1"/>
                                <w:sz w:val="20"/>
                              </w:rPr>
                            </w:pPr>
                          </w:p>
                        </w:txbxContent>
                      </wps:txbx>
                      <wps:bodyPr rot="0" vert="horz" wrap="square" lIns="91440" tIns="45720" rIns="91440" bIns="45720" anchor="t" anchorCtr="0">
                        <a:noAutofit/>
                      </wps:bodyPr>
                    </wps:wsp>
                  </a:graphicData>
                </a:graphic>
              </wp:inline>
            </w:drawing>
          </mc:Choice>
          <mc:Fallback xmlns:a="http://schemas.openxmlformats.org/drawingml/2006/main">
            <w:pict w14:anchorId="6617A768">
              <v:shape id="_x0000_s1052" style="width:467.7pt;height:75.45pt;visibility:visible;mso-wrap-style:square;mso-left-percent:-10001;mso-top-percent:-10001;mso-position-horizontal:absolute;mso-position-horizontal-relative:char;mso-position-vertical:absolute;mso-position-vertical-relative:line;mso-left-percent:-10001;mso-top-percent:-10001;v-text-anchor:top" fillcolor="#f2f2f2 [3052]" strokecolor="#582655 [3213]"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rwyfJgIAAEkEAAAOAAAAZHJzL2Uyb0RvYy54bWysVNuO0zAQfUfiHyy/07RRC03UdLV0WYS0&#10;XKSFD3Acp7GwPcZ2m5SvZ+yk3S5IPCDyYHk89pk5Z2ayuRm0IkfhvART0cVsTokwHBpp9hX99vX+&#10;1ZoSH5hpmAIjKnoSnt5sX77Y9LYUOXSgGuEIghhf9raiXQi2zDLPO6GZn4EVBp0tOM0Cmm6fNY71&#10;iK5Vls/nr7MeXGMdcOE9nt6NTrpN+G0rePjctl4EoiqKuYW0urTWcc22G1buHbOd5FMa7B+y0Ewa&#10;DHqBumOBkYOTf0BpyR14aMOMg86gbSUXiQOyWcx/Y/PYMSsSFxTH24tM/v/B8k/HR/vFkTC8hQEL&#10;mEh4+wD8uycGdh0ze3HrHPSdYA0GXkTJst76cnoapfaljyB1/xEaLDI7BEhAQ+t0VAV5EkTHApwu&#10;ooshEI6Hq2I5x48Sjr5itc6LMQQrz6+t8+G9AE3ipqIOi5rQ2fHBh5gNK89XYjAPSjb3UqlkxEYS&#10;O+XIkWEL1PuRoTpoTHU8K1Yx/IiT+i5eT6jPkJQhfUwwX40a/SVKGM4UniFoGbDXldQVXUfKU/dF&#10;Yd+ZJnViYFKNeySlzKR0FHeUOQz1QGRT0XwdM47K19CcUHsHY2/jLOKmA/eTkh77uqL+x4E5QYn6&#10;YLB+xWK5jIOQjOXqTY6Gu/bU1x5mOEJVNFAybnchDU+U1sAt1rmVqQRPmUw5Y78mDafZigNxbadb&#10;T3+A7S8AAAD//wMAUEsDBBQABgAIAAAAIQC4dx4B2wAAAAUBAAAPAAAAZHJzL2Rvd25yZXYueG1s&#10;TI/NTsMwEITvSLyDtUhcELX5KaJpnAoqceRAWyGOrr0kUeN1sJ00fXsWLnAZaTWjmW/L1eQ7MWJM&#10;bSANNzMFAskG11KtYbd9uX4EkbIhZ7pAqOGECVbV+VlpCheO9IbjJteCSygVRkOTc19ImWyD3qRZ&#10;6JHY+wzRm8xnrKWL5sjlvpO3Sj1Ib1rihcb0uG7QHjaD1+De43Rya+s/RvvVD89X42tUUuvLi+lp&#10;CSLjlP/C8IPP6FAx0z4M5JLoNPAj+VfZW9zN70HsOTRXC5BVKf/TV98AAAD//wMAUEsBAi0AFAAG&#10;AAgAAAAhALaDOJL+AAAA4QEAABMAAAAAAAAAAAAAAAAAAAAAAFtDb250ZW50X1R5cGVzXS54bWxQ&#10;SwECLQAUAAYACAAAACEAOP0h/9YAAACUAQAACwAAAAAAAAAAAAAAAAAvAQAAX3JlbHMvLnJlbHNQ&#10;SwECLQAUAAYACAAAACEAs68MnyYCAABJBAAADgAAAAAAAAAAAAAAAAAuAgAAZHJzL2Uyb0RvYy54&#10;bWxQSwECLQAUAAYACAAAACEAuHceAdsAAAAFAQAADwAAAAAAAAAAAAAAAACABAAAZHJzL2Rvd25y&#10;ZXYueG1sUEsFBgAAAAAEAAQA8wAAAIgFAAAAAA==&#10;" w14:anchorId="1A4FACFC">
                <v:textbox>
                  <w:txbxContent>
                    <w:p w:rsidR="0092060F" w:rsidP="0092060F" w:rsidRDefault="0092060F" w14:paraId="1CDC590B" w14:textId="77777777">
                      <w:pPr>
                        <w:rPr>
                          <w:rFonts w:cstheme="minorBidi"/>
                          <w:i/>
                          <w:iCs/>
                          <w:color w:val="582655" w:themeColor="text1"/>
                          <w:sz w:val="20"/>
                        </w:rPr>
                      </w:pPr>
                      <w:r w:rsidRPr="00837176">
                        <w:rPr>
                          <w:rFonts w:cstheme="minorBidi"/>
                          <w:i/>
                          <w:iCs/>
                          <w:color w:val="582655" w:themeColor="text1"/>
                          <w:sz w:val="20"/>
                        </w:rPr>
                        <w:t xml:space="preserve">Commentary: </w:t>
                      </w:r>
                    </w:p>
                    <w:p w:rsidRPr="0092060F" w:rsidR="0092060F" w:rsidP="0092060F" w:rsidRDefault="0092060F" w14:paraId="7EC4CB82" w14:textId="0FAE9E93">
                      <w:pPr>
                        <w:rPr>
                          <w:rFonts w:cstheme="minorBidi"/>
                          <w:i/>
                          <w:iCs/>
                          <w:color w:val="582655" w:themeColor="text1"/>
                          <w:sz w:val="20"/>
                        </w:rPr>
                      </w:pPr>
                      <w:r w:rsidRPr="0092060F">
                        <w:rPr>
                          <w:rFonts w:cstheme="minorBidi"/>
                          <w:i/>
                          <w:iCs/>
                          <w:color w:val="582655" w:themeColor="text1"/>
                          <w:sz w:val="20"/>
                        </w:rPr>
                        <w:t>State the analysis approach used as the basis to determine the seismic capacity of the building (i.e. how the Engineering Assessment Guidelines were applied)</w:t>
                      </w:r>
                      <w:r w:rsidR="00D60FF4">
                        <w:rPr>
                          <w:rFonts w:cstheme="minorBidi"/>
                          <w:i/>
                          <w:iCs/>
                          <w:color w:val="582655" w:themeColor="text1"/>
                          <w:sz w:val="20"/>
                        </w:rPr>
                        <w:t xml:space="preserve"> including any software used</w:t>
                      </w:r>
                      <w:r w:rsidRPr="0092060F">
                        <w:rPr>
                          <w:rFonts w:cstheme="minorBidi"/>
                          <w:i/>
                          <w:iCs/>
                          <w:color w:val="582655" w:themeColor="text1"/>
                          <w:sz w:val="20"/>
                        </w:rPr>
                        <w:t>. Comment on whether historical/original calculations were available to assist with the assessment.</w:t>
                      </w:r>
                      <w:r>
                        <w:rPr>
                          <w:rFonts w:cstheme="minorBidi"/>
                          <w:i/>
                          <w:iCs/>
                          <w:color w:val="582655" w:themeColor="text1"/>
                          <w:sz w:val="20"/>
                        </w:rPr>
                        <w:t xml:space="preserve"> </w:t>
                      </w:r>
                      <w:r w:rsidRPr="0092060F">
                        <w:rPr>
                          <w:rFonts w:cstheme="minorBidi"/>
                          <w:i/>
                          <w:iCs/>
                          <w:color w:val="582655" w:themeColor="text1"/>
                          <w:sz w:val="20"/>
                        </w:rPr>
                        <w:t>State what elements have been specifically reviewed.</w:t>
                      </w:r>
                      <w:r w:rsidR="00974931">
                        <w:rPr>
                          <w:rFonts w:cstheme="minorBidi"/>
                          <w:i/>
                          <w:iCs/>
                          <w:color w:val="582655" w:themeColor="text1"/>
                          <w:sz w:val="20"/>
                        </w:rPr>
                        <w:t xml:space="preserve"> </w:t>
                      </w:r>
                    </w:p>
                    <w:p w:rsidR="0092060F" w:rsidP="0092060F" w:rsidRDefault="0092060F" w14:paraId="049F31CB" w14:textId="1CBDC326">
                      <w:pPr>
                        <w:rPr>
                          <w:rFonts w:cstheme="minorBidi"/>
                          <w:i/>
                          <w:iCs/>
                          <w:color w:val="582655" w:themeColor="text1"/>
                          <w:sz w:val="20"/>
                        </w:rPr>
                      </w:pPr>
                    </w:p>
                  </w:txbxContent>
                </v:textbox>
                <w10:anchorlock/>
              </v:shape>
            </w:pict>
          </mc:Fallback>
        </mc:AlternateContent>
      </w:r>
    </w:p>
    <w:p w14:paraId="32FD401D" w14:textId="18D2E5E5" w:rsidR="00996B56" w:rsidRDefault="0019366A" w:rsidP="00B73FDC">
      <w:pPr>
        <w:pStyle w:val="Heading2"/>
        <w:numPr>
          <w:ilvl w:val="0"/>
          <w:numId w:val="0"/>
        </w:numPr>
        <w:ind w:left="851" w:hanging="851"/>
      </w:pPr>
      <w:bookmarkStart w:id="54" w:name="_Toc220480159"/>
      <w:r>
        <w:t>C</w:t>
      </w:r>
      <w:r w:rsidR="00B73FDC">
        <w:t>.2</w:t>
      </w:r>
      <w:r w:rsidR="00B73FDC">
        <w:tab/>
      </w:r>
      <w:r w:rsidR="00996B56">
        <w:t>Material Properties</w:t>
      </w:r>
      <w:bookmarkEnd w:id="54"/>
    </w:p>
    <w:p w14:paraId="4EE13061" w14:textId="2695038C" w:rsidR="00BF7822" w:rsidRPr="000868E7" w:rsidRDefault="00BF7822" w:rsidP="000868E7">
      <w:pPr>
        <w:pStyle w:val="BodyText"/>
      </w:pPr>
      <w:r w:rsidRPr="000868E7">
        <w:t xml:space="preserve">The following table summarises the material proposed used. </w:t>
      </w:r>
    </w:p>
    <w:p w14:paraId="6DF9799B" w14:textId="1F27C4C4" w:rsidR="00C26960" w:rsidRDefault="00C26960" w:rsidP="00C26960">
      <w:pPr>
        <w:pStyle w:val="Caption"/>
        <w:keepNext/>
      </w:pPr>
      <w:r>
        <w:t xml:space="preserve">Table </w:t>
      </w:r>
      <w:r>
        <w:fldChar w:fldCharType="begin"/>
      </w:r>
      <w:r>
        <w:instrText xml:space="preserve"> SEQ Table \* ARABIC </w:instrText>
      </w:r>
      <w:r>
        <w:fldChar w:fldCharType="separate"/>
      </w:r>
      <w:r w:rsidR="00CE6562">
        <w:rPr>
          <w:noProof/>
        </w:rPr>
        <w:t>7</w:t>
      </w:r>
      <w:r>
        <w:fldChar w:fldCharType="end"/>
      </w:r>
      <w:r>
        <w:t>: Material Properties</w:t>
      </w:r>
    </w:p>
    <w:tbl>
      <w:tblPr>
        <w:tblW w:w="9351"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3114"/>
        <w:gridCol w:w="3402"/>
        <w:gridCol w:w="2835"/>
      </w:tblGrid>
      <w:tr w:rsidR="00996B56" w:rsidRPr="00752AA1" w14:paraId="411A37F2" w14:textId="77777777" w:rsidTr="003948F8">
        <w:tc>
          <w:tcPr>
            <w:tcW w:w="3114" w:type="dxa"/>
            <w:shd w:val="clear" w:color="auto" w:fill="582655" w:themeFill="text1"/>
            <w:vAlign w:val="center"/>
          </w:tcPr>
          <w:p w14:paraId="33D83D27" w14:textId="77777777" w:rsidR="00996B56" w:rsidRPr="000868E7" w:rsidRDefault="00996B56" w:rsidP="000868E7">
            <w:pPr>
              <w:pStyle w:val="BodyText"/>
              <w:rPr>
                <w:rFonts w:eastAsia="Calibri" w:cs="Arial"/>
                <w:b/>
              </w:rPr>
            </w:pPr>
            <w:r w:rsidRPr="000868E7">
              <w:rPr>
                <w:rFonts w:eastAsia="Calibri" w:cs="Arial"/>
                <w:b/>
              </w:rPr>
              <w:t>Material</w:t>
            </w:r>
          </w:p>
        </w:tc>
        <w:tc>
          <w:tcPr>
            <w:tcW w:w="3402" w:type="dxa"/>
            <w:shd w:val="clear" w:color="auto" w:fill="582655" w:themeFill="text1"/>
            <w:vAlign w:val="center"/>
          </w:tcPr>
          <w:p w14:paraId="09AEDD69" w14:textId="77777777" w:rsidR="00996B56" w:rsidRPr="000868E7" w:rsidRDefault="00996B56" w:rsidP="000868E7">
            <w:pPr>
              <w:pStyle w:val="BodyText"/>
              <w:rPr>
                <w:rFonts w:eastAsia="Calibri" w:cs="Arial"/>
                <w:b/>
              </w:rPr>
            </w:pPr>
            <w:r w:rsidRPr="000868E7">
              <w:rPr>
                <w:rFonts w:eastAsia="Calibri" w:cs="Arial"/>
                <w:b/>
              </w:rPr>
              <w:t>Assumed Probable Strength</w:t>
            </w:r>
          </w:p>
        </w:tc>
        <w:tc>
          <w:tcPr>
            <w:tcW w:w="2835" w:type="dxa"/>
            <w:shd w:val="clear" w:color="auto" w:fill="582655" w:themeFill="text1"/>
          </w:tcPr>
          <w:p w14:paraId="1470A943" w14:textId="77777777" w:rsidR="00996B56" w:rsidRPr="000868E7" w:rsidRDefault="00996B56" w:rsidP="000868E7">
            <w:pPr>
              <w:pStyle w:val="BodyText"/>
              <w:rPr>
                <w:rFonts w:eastAsia="Calibri" w:cs="Arial"/>
                <w:b/>
              </w:rPr>
            </w:pPr>
            <w:r w:rsidRPr="000868E7">
              <w:rPr>
                <w:rFonts w:eastAsia="Calibri" w:cs="Arial"/>
                <w:b/>
              </w:rPr>
              <w:t>Comment</w:t>
            </w:r>
          </w:p>
        </w:tc>
      </w:tr>
      <w:tr w:rsidR="00996B56" w:rsidRPr="00752AA1" w14:paraId="727A1061" w14:textId="77777777" w:rsidTr="003948F8">
        <w:trPr>
          <w:trHeight w:val="132"/>
        </w:trPr>
        <w:tc>
          <w:tcPr>
            <w:tcW w:w="3114" w:type="dxa"/>
            <w:vAlign w:val="center"/>
          </w:tcPr>
          <w:p w14:paraId="25E11921" w14:textId="77777777" w:rsidR="00996B56" w:rsidRPr="0019366A" w:rsidRDefault="00996B56" w:rsidP="000868E7">
            <w:pPr>
              <w:pStyle w:val="BodyText"/>
              <w:rPr>
                <w:rFonts w:eastAsia="Calibri" w:cs="Arial"/>
                <w:highlight w:val="lightGray"/>
              </w:rPr>
            </w:pPr>
            <w:r w:rsidRPr="0019366A">
              <w:rPr>
                <w:rFonts w:eastAsia="Calibri" w:cs="Arial"/>
                <w:highlight w:val="lightGray"/>
              </w:rPr>
              <w:t>Concrete</w:t>
            </w:r>
          </w:p>
        </w:tc>
        <w:tc>
          <w:tcPr>
            <w:tcW w:w="3402" w:type="dxa"/>
            <w:vAlign w:val="center"/>
          </w:tcPr>
          <w:p w14:paraId="478DD523" w14:textId="77777777" w:rsidR="00996B56" w:rsidRPr="0019366A" w:rsidRDefault="00996B56" w:rsidP="000868E7">
            <w:pPr>
              <w:pStyle w:val="BodyText"/>
              <w:rPr>
                <w:rFonts w:eastAsia="Calibri" w:cs="Arial"/>
                <w:highlight w:val="lightGray"/>
              </w:rPr>
            </w:pPr>
          </w:p>
        </w:tc>
        <w:tc>
          <w:tcPr>
            <w:tcW w:w="2835" w:type="dxa"/>
          </w:tcPr>
          <w:p w14:paraId="27368ADD" w14:textId="77777777" w:rsidR="00996B56" w:rsidRPr="0019366A" w:rsidRDefault="00996B56" w:rsidP="000868E7">
            <w:pPr>
              <w:pStyle w:val="BodyText"/>
              <w:rPr>
                <w:rFonts w:eastAsia="Calibri" w:cs="Arial"/>
                <w:highlight w:val="lightGray"/>
              </w:rPr>
            </w:pPr>
            <w:r w:rsidRPr="0019366A">
              <w:rPr>
                <w:rFonts w:eastAsia="Calibri" w:cs="Arial"/>
                <w:highlight w:val="lightGray"/>
              </w:rPr>
              <w:t>&lt;include source of information&gt;</w:t>
            </w:r>
          </w:p>
        </w:tc>
      </w:tr>
      <w:tr w:rsidR="00996B56" w:rsidRPr="00752AA1" w14:paraId="2CD92501" w14:textId="77777777" w:rsidTr="003948F8">
        <w:trPr>
          <w:trHeight w:val="70"/>
        </w:trPr>
        <w:tc>
          <w:tcPr>
            <w:tcW w:w="3114" w:type="dxa"/>
            <w:vAlign w:val="center"/>
          </w:tcPr>
          <w:p w14:paraId="4FD3601C" w14:textId="77777777" w:rsidR="00996B56" w:rsidRPr="0019366A" w:rsidRDefault="00996B56" w:rsidP="000868E7">
            <w:pPr>
              <w:pStyle w:val="BodyText"/>
              <w:rPr>
                <w:rFonts w:eastAsia="Calibri" w:cs="Arial"/>
                <w:highlight w:val="lightGray"/>
              </w:rPr>
            </w:pPr>
            <w:r w:rsidRPr="0019366A">
              <w:rPr>
                <w:rFonts w:eastAsia="Calibri" w:cs="Arial"/>
                <w:highlight w:val="lightGray"/>
              </w:rPr>
              <w:t>Reinforcing Steel High Yield</w:t>
            </w:r>
          </w:p>
        </w:tc>
        <w:tc>
          <w:tcPr>
            <w:tcW w:w="3402" w:type="dxa"/>
            <w:vAlign w:val="center"/>
          </w:tcPr>
          <w:p w14:paraId="7B1AEA36" w14:textId="77777777" w:rsidR="00996B56" w:rsidRPr="0019366A" w:rsidRDefault="00996B56" w:rsidP="000868E7">
            <w:pPr>
              <w:pStyle w:val="BodyText"/>
              <w:rPr>
                <w:rFonts w:eastAsia="Calibri" w:cs="Arial"/>
                <w:highlight w:val="lightGray"/>
              </w:rPr>
            </w:pPr>
          </w:p>
        </w:tc>
        <w:tc>
          <w:tcPr>
            <w:tcW w:w="2835" w:type="dxa"/>
          </w:tcPr>
          <w:p w14:paraId="529803DD" w14:textId="77777777" w:rsidR="00996B56" w:rsidRPr="0019366A" w:rsidRDefault="00996B56" w:rsidP="000868E7">
            <w:pPr>
              <w:pStyle w:val="BodyText"/>
              <w:rPr>
                <w:rFonts w:eastAsia="Calibri" w:cs="Arial"/>
                <w:highlight w:val="lightGray"/>
              </w:rPr>
            </w:pPr>
          </w:p>
        </w:tc>
      </w:tr>
      <w:tr w:rsidR="00996B56" w:rsidRPr="00752AA1" w14:paraId="16152F93" w14:textId="77777777" w:rsidTr="003948F8">
        <w:trPr>
          <w:trHeight w:val="70"/>
        </w:trPr>
        <w:tc>
          <w:tcPr>
            <w:tcW w:w="3114" w:type="dxa"/>
            <w:vAlign w:val="center"/>
          </w:tcPr>
          <w:p w14:paraId="216D6A89" w14:textId="77777777" w:rsidR="00996B56" w:rsidRPr="0019366A" w:rsidRDefault="00996B56" w:rsidP="000868E7">
            <w:pPr>
              <w:pStyle w:val="BodyText"/>
              <w:rPr>
                <w:rFonts w:eastAsia="Calibri" w:cs="Arial"/>
                <w:highlight w:val="lightGray"/>
              </w:rPr>
            </w:pPr>
            <w:r w:rsidRPr="0019366A">
              <w:rPr>
                <w:rFonts w:eastAsia="Calibri" w:cs="Arial"/>
                <w:highlight w:val="lightGray"/>
              </w:rPr>
              <w:t>Reinforcing Steel Low Yield</w:t>
            </w:r>
          </w:p>
        </w:tc>
        <w:tc>
          <w:tcPr>
            <w:tcW w:w="3402" w:type="dxa"/>
            <w:vAlign w:val="center"/>
          </w:tcPr>
          <w:p w14:paraId="7D9CD512" w14:textId="77777777" w:rsidR="00996B56" w:rsidRPr="0019366A" w:rsidRDefault="00996B56" w:rsidP="000868E7">
            <w:pPr>
              <w:pStyle w:val="BodyText"/>
              <w:rPr>
                <w:rFonts w:eastAsia="Calibri" w:cs="Arial"/>
                <w:highlight w:val="lightGray"/>
              </w:rPr>
            </w:pPr>
          </w:p>
        </w:tc>
        <w:tc>
          <w:tcPr>
            <w:tcW w:w="2835" w:type="dxa"/>
          </w:tcPr>
          <w:p w14:paraId="04A70270" w14:textId="77777777" w:rsidR="00996B56" w:rsidRPr="0019366A" w:rsidRDefault="00996B56" w:rsidP="000868E7">
            <w:pPr>
              <w:pStyle w:val="BodyText"/>
              <w:rPr>
                <w:rFonts w:eastAsia="Calibri" w:cs="Arial"/>
                <w:highlight w:val="lightGray"/>
              </w:rPr>
            </w:pPr>
          </w:p>
        </w:tc>
      </w:tr>
      <w:tr w:rsidR="00443814" w:rsidRPr="00752AA1" w14:paraId="1BF4EAEF" w14:textId="77777777" w:rsidTr="003948F8">
        <w:trPr>
          <w:trHeight w:val="70"/>
        </w:trPr>
        <w:tc>
          <w:tcPr>
            <w:tcW w:w="3114" w:type="dxa"/>
            <w:vAlign w:val="center"/>
          </w:tcPr>
          <w:p w14:paraId="378B6F32" w14:textId="2EEEAD9C" w:rsidR="00443814" w:rsidRPr="0019366A" w:rsidRDefault="00443814" w:rsidP="000868E7">
            <w:pPr>
              <w:pStyle w:val="BodyText"/>
              <w:rPr>
                <w:rFonts w:eastAsia="Calibri" w:cs="Arial"/>
                <w:highlight w:val="lightGray"/>
              </w:rPr>
            </w:pPr>
            <w:r w:rsidRPr="0019366A">
              <w:rPr>
                <w:rFonts w:eastAsia="Calibri" w:cs="Arial"/>
                <w:highlight w:val="lightGray"/>
              </w:rPr>
              <w:t>Cold Drawn Mesh</w:t>
            </w:r>
          </w:p>
        </w:tc>
        <w:tc>
          <w:tcPr>
            <w:tcW w:w="3402" w:type="dxa"/>
            <w:vAlign w:val="center"/>
          </w:tcPr>
          <w:p w14:paraId="7B35A202" w14:textId="77777777" w:rsidR="00443814" w:rsidRPr="0019366A" w:rsidRDefault="00443814" w:rsidP="000868E7">
            <w:pPr>
              <w:pStyle w:val="BodyText"/>
              <w:rPr>
                <w:rFonts w:eastAsia="Calibri" w:cs="Arial"/>
                <w:highlight w:val="lightGray"/>
              </w:rPr>
            </w:pPr>
          </w:p>
        </w:tc>
        <w:tc>
          <w:tcPr>
            <w:tcW w:w="2835" w:type="dxa"/>
          </w:tcPr>
          <w:p w14:paraId="5395268E" w14:textId="77777777" w:rsidR="00443814" w:rsidRPr="0019366A" w:rsidRDefault="00443814" w:rsidP="000868E7">
            <w:pPr>
              <w:pStyle w:val="BodyText"/>
              <w:rPr>
                <w:rFonts w:eastAsia="Calibri" w:cs="Arial"/>
                <w:highlight w:val="lightGray"/>
              </w:rPr>
            </w:pPr>
          </w:p>
        </w:tc>
      </w:tr>
      <w:tr w:rsidR="00996B56" w:rsidRPr="00752AA1" w14:paraId="33666484" w14:textId="77777777" w:rsidTr="003948F8">
        <w:trPr>
          <w:trHeight w:val="70"/>
        </w:trPr>
        <w:tc>
          <w:tcPr>
            <w:tcW w:w="3114" w:type="dxa"/>
            <w:vAlign w:val="center"/>
          </w:tcPr>
          <w:p w14:paraId="45CEC64F" w14:textId="77777777" w:rsidR="00996B56" w:rsidRPr="0019366A" w:rsidRDefault="00996B56" w:rsidP="000868E7">
            <w:pPr>
              <w:pStyle w:val="BodyText"/>
              <w:rPr>
                <w:rFonts w:eastAsia="Calibri" w:cs="Arial"/>
                <w:highlight w:val="lightGray"/>
              </w:rPr>
            </w:pPr>
            <w:r w:rsidRPr="0019366A">
              <w:rPr>
                <w:rFonts w:eastAsia="Calibri" w:cs="Arial"/>
                <w:highlight w:val="lightGray"/>
              </w:rPr>
              <w:t>Structural Steel</w:t>
            </w:r>
          </w:p>
        </w:tc>
        <w:tc>
          <w:tcPr>
            <w:tcW w:w="3402" w:type="dxa"/>
            <w:vAlign w:val="center"/>
          </w:tcPr>
          <w:p w14:paraId="289AAF79" w14:textId="762737B9" w:rsidR="00996B56" w:rsidRPr="0019366A" w:rsidRDefault="00CE1E41" w:rsidP="000868E7">
            <w:pPr>
              <w:pStyle w:val="BodyText"/>
              <w:rPr>
                <w:rFonts w:eastAsia="Calibri" w:cs="Arial"/>
                <w:highlight w:val="lightGray"/>
              </w:rPr>
            </w:pPr>
            <w:r w:rsidRPr="0019366A">
              <w:rPr>
                <w:rFonts w:eastAsia="Calibri" w:cs="Arial"/>
                <w:highlight w:val="lightGray"/>
              </w:rPr>
              <w:t>Plates and Sections:</w:t>
            </w:r>
          </w:p>
        </w:tc>
        <w:tc>
          <w:tcPr>
            <w:tcW w:w="2835" w:type="dxa"/>
          </w:tcPr>
          <w:p w14:paraId="514A8894" w14:textId="77777777" w:rsidR="00996B56" w:rsidRPr="0019366A" w:rsidRDefault="00996B56" w:rsidP="000868E7">
            <w:pPr>
              <w:pStyle w:val="BodyText"/>
              <w:rPr>
                <w:rFonts w:eastAsia="Calibri" w:cs="Arial"/>
                <w:highlight w:val="lightGray"/>
              </w:rPr>
            </w:pPr>
          </w:p>
        </w:tc>
      </w:tr>
      <w:tr w:rsidR="00996B56" w:rsidRPr="00752AA1" w14:paraId="41C32680" w14:textId="77777777" w:rsidTr="003948F8">
        <w:trPr>
          <w:trHeight w:val="70"/>
        </w:trPr>
        <w:tc>
          <w:tcPr>
            <w:tcW w:w="3114" w:type="dxa"/>
            <w:vAlign w:val="center"/>
          </w:tcPr>
          <w:p w14:paraId="7A2AF21E" w14:textId="6A45520C" w:rsidR="00996B56" w:rsidRPr="0019366A" w:rsidRDefault="00996B56" w:rsidP="000868E7">
            <w:pPr>
              <w:pStyle w:val="BodyText"/>
              <w:rPr>
                <w:rFonts w:eastAsia="Calibri" w:cs="Arial"/>
                <w:highlight w:val="lightGray"/>
              </w:rPr>
            </w:pPr>
            <w:r w:rsidRPr="0019366A">
              <w:rPr>
                <w:rFonts w:eastAsia="Calibri" w:cs="Arial"/>
                <w:highlight w:val="lightGray"/>
              </w:rPr>
              <w:t>Timber</w:t>
            </w:r>
          </w:p>
        </w:tc>
        <w:tc>
          <w:tcPr>
            <w:tcW w:w="3402" w:type="dxa"/>
            <w:vAlign w:val="center"/>
          </w:tcPr>
          <w:p w14:paraId="5C9764C1" w14:textId="77777777" w:rsidR="00996B56" w:rsidRPr="0019366A" w:rsidRDefault="00996B56" w:rsidP="000868E7">
            <w:pPr>
              <w:pStyle w:val="BodyText"/>
              <w:rPr>
                <w:rFonts w:eastAsia="Calibri" w:cs="Arial"/>
                <w:highlight w:val="lightGray"/>
              </w:rPr>
            </w:pPr>
          </w:p>
        </w:tc>
        <w:tc>
          <w:tcPr>
            <w:tcW w:w="2835" w:type="dxa"/>
          </w:tcPr>
          <w:p w14:paraId="370123B2" w14:textId="77777777" w:rsidR="00996B56" w:rsidRPr="0019366A" w:rsidRDefault="00996B56" w:rsidP="000868E7">
            <w:pPr>
              <w:pStyle w:val="BodyText"/>
              <w:rPr>
                <w:rFonts w:eastAsia="Calibri" w:cs="Arial"/>
                <w:highlight w:val="lightGray"/>
              </w:rPr>
            </w:pPr>
          </w:p>
        </w:tc>
      </w:tr>
      <w:tr w:rsidR="009D1BB0" w:rsidRPr="00752AA1" w14:paraId="60CECEDC" w14:textId="77777777" w:rsidTr="003948F8">
        <w:trPr>
          <w:trHeight w:val="70"/>
        </w:trPr>
        <w:tc>
          <w:tcPr>
            <w:tcW w:w="3114" w:type="dxa"/>
            <w:vAlign w:val="center"/>
          </w:tcPr>
          <w:p w14:paraId="307941D2" w14:textId="59047F72" w:rsidR="009D1BB0" w:rsidRPr="0019366A" w:rsidRDefault="00443814" w:rsidP="000868E7">
            <w:pPr>
              <w:pStyle w:val="BodyText"/>
              <w:rPr>
                <w:rFonts w:eastAsia="Calibri" w:cs="Arial"/>
                <w:highlight w:val="lightGray"/>
              </w:rPr>
            </w:pPr>
            <w:r w:rsidRPr="0019366A">
              <w:rPr>
                <w:rFonts w:eastAsia="Calibri" w:cs="Arial"/>
                <w:highlight w:val="lightGray"/>
              </w:rPr>
              <w:t>Bolts</w:t>
            </w:r>
          </w:p>
        </w:tc>
        <w:tc>
          <w:tcPr>
            <w:tcW w:w="3402" w:type="dxa"/>
            <w:vAlign w:val="center"/>
          </w:tcPr>
          <w:p w14:paraId="36DEEDB5" w14:textId="77777777" w:rsidR="009D1BB0" w:rsidRPr="0019366A" w:rsidRDefault="009D1BB0" w:rsidP="000868E7">
            <w:pPr>
              <w:pStyle w:val="BodyText"/>
              <w:rPr>
                <w:rFonts w:eastAsia="Calibri" w:cs="Arial"/>
                <w:highlight w:val="lightGray"/>
              </w:rPr>
            </w:pPr>
          </w:p>
        </w:tc>
        <w:tc>
          <w:tcPr>
            <w:tcW w:w="2835" w:type="dxa"/>
          </w:tcPr>
          <w:p w14:paraId="2151F91F" w14:textId="77777777" w:rsidR="009D1BB0" w:rsidRPr="0019366A" w:rsidRDefault="009D1BB0" w:rsidP="000868E7">
            <w:pPr>
              <w:pStyle w:val="BodyText"/>
              <w:rPr>
                <w:rFonts w:eastAsia="Calibri" w:cs="Arial"/>
                <w:highlight w:val="lightGray"/>
              </w:rPr>
            </w:pPr>
          </w:p>
        </w:tc>
      </w:tr>
      <w:tr w:rsidR="009D1BB0" w:rsidRPr="00752AA1" w14:paraId="025C56B1" w14:textId="77777777" w:rsidTr="003948F8">
        <w:trPr>
          <w:trHeight w:val="70"/>
        </w:trPr>
        <w:tc>
          <w:tcPr>
            <w:tcW w:w="3114" w:type="dxa"/>
            <w:vAlign w:val="center"/>
          </w:tcPr>
          <w:p w14:paraId="0F7DEF89" w14:textId="79BD0CF8" w:rsidR="009D1BB0" w:rsidRPr="0019366A" w:rsidRDefault="00443814" w:rsidP="000868E7">
            <w:pPr>
              <w:pStyle w:val="BodyText"/>
              <w:rPr>
                <w:rFonts w:eastAsia="Calibri" w:cs="Arial"/>
                <w:highlight w:val="lightGray"/>
              </w:rPr>
            </w:pPr>
            <w:r w:rsidRPr="0019366A">
              <w:rPr>
                <w:rFonts w:eastAsia="Calibri" w:cs="Arial"/>
                <w:highlight w:val="lightGray"/>
              </w:rPr>
              <w:t xml:space="preserve">Weld Materials </w:t>
            </w:r>
          </w:p>
        </w:tc>
        <w:tc>
          <w:tcPr>
            <w:tcW w:w="3402" w:type="dxa"/>
            <w:vAlign w:val="center"/>
          </w:tcPr>
          <w:p w14:paraId="6D5B24B9" w14:textId="77777777" w:rsidR="009D1BB0" w:rsidRPr="0019366A" w:rsidRDefault="009D1BB0" w:rsidP="000868E7">
            <w:pPr>
              <w:pStyle w:val="BodyText"/>
              <w:rPr>
                <w:rFonts w:eastAsia="Calibri" w:cs="Arial"/>
                <w:highlight w:val="lightGray"/>
              </w:rPr>
            </w:pPr>
          </w:p>
        </w:tc>
        <w:tc>
          <w:tcPr>
            <w:tcW w:w="2835" w:type="dxa"/>
          </w:tcPr>
          <w:p w14:paraId="5C9CB1C2" w14:textId="77777777" w:rsidR="009D1BB0" w:rsidRPr="0019366A" w:rsidRDefault="009D1BB0" w:rsidP="000868E7">
            <w:pPr>
              <w:pStyle w:val="BodyText"/>
              <w:rPr>
                <w:rFonts w:eastAsia="Calibri" w:cs="Arial"/>
                <w:highlight w:val="lightGray"/>
              </w:rPr>
            </w:pPr>
          </w:p>
        </w:tc>
      </w:tr>
      <w:tr w:rsidR="009D1BB0" w:rsidRPr="00752AA1" w14:paraId="08E04065" w14:textId="77777777" w:rsidTr="003948F8">
        <w:trPr>
          <w:trHeight w:val="70"/>
        </w:trPr>
        <w:tc>
          <w:tcPr>
            <w:tcW w:w="3114" w:type="dxa"/>
            <w:vAlign w:val="center"/>
          </w:tcPr>
          <w:p w14:paraId="3D0AF1D8" w14:textId="77777777" w:rsidR="009D1BB0" w:rsidRDefault="009D1BB0" w:rsidP="000868E7">
            <w:pPr>
              <w:pStyle w:val="BodyText"/>
              <w:rPr>
                <w:rFonts w:eastAsia="Calibri" w:cs="Arial"/>
              </w:rPr>
            </w:pPr>
          </w:p>
        </w:tc>
        <w:tc>
          <w:tcPr>
            <w:tcW w:w="3402" w:type="dxa"/>
            <w:vAlign w:val="center"/>
          </w:tcPr>
          <w:p w14:paraId="67ECD09F" w14:textId="77777777" w:rsidR="009D1BB0" w:rsidRPr="00752AA1" w:rsidRDefault="009D1BB0" w:rsidP="000868E7">
            <w:pPr>
              <w:pStyle w:val="BodyText"/>
              <w:rPr>
                <w:rFonts w:eastAsia="Calibri" w:cs="Arial"/>
              </w:rPr>
            </w:pPr>
          </w:p>
        </w:tc>
        <w:tc>
          <w:tcPr>
            <w:tcW w:w="2835" w:type="dxa"/>
          </w:tcPr>
          <w:p w14:paraId="030C45D9" w14:textId="77777777" w:rsidR="009D1BB0" w:rsidRDefault="009D1BB0" w:rsidP="000868E7">
            <w:pPr>
              <w:pStyle w:val="BodyText"/>
              <w:rPr>
                <w:rFonts w:eastAsia="Calibri" w:cs="Arial"/>
              </w:rPr>
            </w:pPr>
          </w:p>
        </w:tc>
      </w:tr>
    </w:tbl>
    <w:p w14:paraId="76A8D73C" w14:textId="77777777" w:rsidR="00996B56" w:rsidRDefault="00996B56" w:rsidP="00996B56">
      <w:pPr>
        <w:rPr>
          <w:rFonts w:eastAsia="Calibri"/>
          <w:lang w:val="en-US"/>
        </w:rPr>
      </w:pPr>
    </w:p>
    <w:p w14:paraId="10E017A4" w14:textId="320EB0FB" w:rsidR="003948F8" w:rsidRDefault="003948F8" w:rsidP="00996B56">
      <w:pPr>
        <w:rPr>
          <w:rFonts w:eastAsia="Calibri"/>
          <w:lang w:val="en-US"/>
        </w:rPr>
      </w:pPr>
      <w:r w:rsidRPr="00CA51F9">
        <w:rPr>
          <w:rFonts w:eastAsia="Times New Roman" w:cs="Arial"/>
          <w:noProof/>
          <w:color w:val="000000"/>
          <w:highlight w:val="lightGray"/>
          <w:lang w:val="en-US" w:eastAsia="en-NZ"/>
        </w:rPr>
        <mc:AlternateContent>
          <mc:Choice Requires="wps">
            <w:drawing>
              <wp:inline distT="0" distB="0" distL="0" distR="0" wp14:anchorId="78A85DA7" wp14:editId="0B1C210D">
                <wp:extent cx="5940000" cy="1287475"/>
                <wp:effectExtent l="0" t="0" r="22860" b="27305"/>
                <wp:docPr id="2140401590"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940000" cy="1287475"/>
                        </a:xfrm>
                        <a:prstGeom prst="rect">
                          <a:avLst/>
                        </a:prstGeom>
                        <a:solidFill>
                          <a:schemeClr val="bg1">
                            <a:lumMod val="95000"/>
                          </a:schemeClr>
                        </a:solidFill>
                        <a:ln w="9525">
                          <a:solidFill>
                            <a:schemeClr val="tx1"/>
                          </a:solidFill>
                          <a:miter lim="800000"/>
                          <a:headEnd/>
                          <a:tailEnd/>
                        </a:ln>
                      </wps:spPr>
                      <wps:txbx>
                        <w:txbxContent>
                          <w:p w14:paraId="3ABBFB4C" w14:textId="77777777" w:rsidR="003948F8" w:rsidRDefault="003948F8" w:rsidP="003948F8">
                            <w:pPr>
                              <w:rPr>
                                <w:rFonts w:cstheme="minorBidi"/>
                                <w:i/>
                                <w:iCs/>
                                <w:color w:val="582655" w:themeColor="text1"/>
                                <w:sz w:val="20"/>
                              </w:rPr>
                            </w:pPr>
                            <w:r w:rsidRPr="00837176">
                              <w:rPr>
                                <w:rFonts w:cstheme="minorBidi"/>
                                <w:i/>
                                <w:iCs/>
                                <w:color w:val="582655" w:themeColor="text1"/>
                                <w:sz w:val="20"/>
                              </w:rPr>
                              <w:t xml:space="preserve">Commentary: </w:t>
                            </w:r>
                          </w:p>
                          <w:p w14:paraId="69A50419" w14:textId="3694CE83" w:rsidR="003948F8" w:rsidRPr="003948F8" w:rsidRDefault="003948F8" w:rsidP="003948F8">
                            <w:pPr>
                              <w:rPr>
                                <w:rFonts w:cstheme="minorBidi"/>
                                <w:i/>
                                <w:iCs/>
                                <w:color w:val="582655" w:themeColor="text1"/>
                                <w:sz w:val="20"/>
                              </w:rPr>
                            </w:pPr>
                            <w:r w:rsidRPr="003948F8">
                              <w:rPr>
                                <w:rFonts w:cstheme="minorBidi"/>
                                <w:i/>
                                <w:iCs/>
                                <w:color w:val="582655" w:themeColor="text1"/>
                                <w:sz w:val="20"/>
                              </w:rPr>
                              <w:t>List the material properties utilised in the assessment</w:t>
                            </w:r>
                            <w:r w:rsidR="00816E24">
                              <w:rPr>
                                <w:rFonts w:cstheme="minorBidi"/>
                                <w:i/>
                                <w:iCs/>
                                <w:color w:val="582655" w:themeColor="text1"/>
                                <w:sz w:val="20"/>
                              </w:rPr>
                              <w:t xml:space="preserve"> and overstrength factors (if used).</w:t>
                            </w:r>
                            <w:r w:rsidR="0085062A">
                              <w:rPr>
                                <w:rFonts w:cstheme="minorBidi"/>
                                <w:i/>
                                <w:iCs/>
                                <w:color w:val="582655" w:themeColor="text1"/>
                                <w:sz w:val="20"/>
                              </w:rPr>
                              <w:t xml:space="preserve"> The list above is not exhaustive. </w:t>
                            </w:r>
                          </w:p>
                          <w:p w14:paraId="7A9B15AF" w14:textId="23AC82CD" w:rsidR="003948F8" w:rsidRPr="003948F8" w:rsidRDefault="003948F8" w:rsidP="003948F8">
                            <w:pPr>
                              <w:rPr>
                                <w:rFonts w:cstheme="minorBidi"/>
                                <w:i/>
                                <w:iCs/>
                                <w:color w:val="582655" w:themeColor="text1"/>
                                <w:sz w:val="20"/>
                              </w:rPr>
                            </w:pPr>
                            <w:r w:rsidRPr="003948F8">
                              <w:rPr>
                                <w:rFonts w:cstheme="minorBidi"/>
                                <w:i/>
                                <w:iCs/>
                                <w:color w:val="582655" w:themeColor="text1"/>
                                <w:sz w:val="20"/>
                              </w:rPr>
                              <w:t>Describe what intrusive investigations were carried out and what was found. If “</w:t>
                            </w:r>
                            <w:r w:rsidR="00816E24">
                              <w:rPr>
                                <w:rFonts w:cstheme="minorBidi"/>
                                <w:i/>
                                <w:iCs/>
                                <w:color w:val="582655" w:themeColor="text1"/>
                                <w:sz w:val="20"/>
                              </w:rPr>
                              <w:t>n</w:t>
                            </w:r>
                            <w:r w:rsidRPr="003948F8">
                              <w:rPr>
                                <w:rFonts w:cstheme="minorBidi"/>
                                <w:i/>
                                <w:iCs/>
                                <w:color w:val="582655" w:themeColor="text1"/>
                                <w:sz w:val="20"/>
                              </w:rPr>
                              <w:t>one” describe basis for assumed materials and structural systems.</w:t>
                            </w:r>
                          </w:p>
                          <w:p w14:paraId="342C889E" w14:textId="1B91D1A3" w:rsidR="003948F8" w:rsidRDefault="003948F8" w:rsidP="003948F8">
                            <w:pPr>
                              <w:rPr>
                                <w:rFonts w:cstheme="minorBidi"/>
                                <w:i/>
                                <w:iCs/>
                                <w:color w:val="582655" w:themeColor="text1"/>
                                <w:sz w:val="20"/>
                              </w:rPr>
                            </w:pPr>
                            <w:r w:rsidRPr="003948F8">
                              <w:rPr>
                                <w:rFonts w:cstheme="minorBidi"/>
                                <w:i/>
                                <w:iCs/>
                                <w:color w:val="582655" w:themeColor="text1"/>
                                <w:sz w:val="20"/>
                              </w:rPr>
                              <w:t>Input detailed results and photos from any destructive testing, ferro scanning or investigative work.</w:t>
                            </w:r>
                          </w:p>
                        </w:txbxContent>
                      </wps:txbx>
                      <wps:bodyPr rot="0" vert="horz" wrap="square" lIns="91440" tIns="45720" rIns="91440" bIns="45720" anchor="t" anchorCtr="0">
                        <a:noAutofit/>
                      </wps:bodyPr>
                    </wps:wsp>
                  </a:graphicData>
                </a:graphic>
              </wp:inline>
            </w:drawing>
          </mc:Choice>
          <mc:Fallback xmlns:a="http://schemas.openxmlformats.org/drawingml/2006/main">
            <w:pict w14:anchorId="411DA7C1">
              <v:shape id="_x0000_s1053" style="width:467.7pt;height:101.4pt;visibility:visible;mso-wrap-style:square;mso-left-percent:-10001;mso-top-percent:-10001;mso-position-horizontal:absolute;mso-position-horizontal-relative:char;mso-position-vertical:absolute;mso-position-vertical-relative:line;mso-left-percent:-10001;mso-top-percent:-10001;v-text-anchor:top" fillcolor="#f2f2f2 [3052]" strokecolor="#582655 [3213]"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dpMDxKQIAAEoEAAAOAAAAZHJzL2Uyb0RvYy54bWysVFFv0zAQfkfiP1h+p2mjhq5R02l0DCGN&#10;gTT4AY7jNBa2z9huk/LrOTtZV4bEAyIPls9nf3f33XfZXA9akaNwXoKp6GI2p0QYDo00+4p++3r3&#10;5ooSH5hpmAIjKnoSnl5vX7/a9LYUOXSgGuEIghhf9raiXQi2zDLPO6GZn4EVBp0tOM0Cmm6fNY71&#10;iK5Vls/nb7MeXGMdcOE9nt6OTrpN+G0rePjctl4EoiqKuYW0urTWcc22G1buHbOd5FMa7B+y0Ewa&#10;DHqGumWBkYOTf0BpyR14aMOMg86gbSUXqQasZjF/Uc1jx6xItSA53p5p8v8Plj8cH+0XR8LwDgZs&#10;YCrC23vg3z0xsOuY2Ysb56DvBGsw8CJSlvXWl9PTSLUvfQSp+0/QYJPZIUACGlqnIytYJ0F0bMDp&#10;TLoYAuF4WKyXc/wo4ehb5Fer5apIMVj59Nw6Hz4I0CRuKuqwqwmeHe99iOmw8ulKjOZByeZOKpWM&#10;qCSxU44cGWqg3o8lqoPGXMezdRHjjzhJePF6Qv0NSRnSV3Rd5MVI0l+ihGGk6UUuWgYUu5K6olex&#10;5kl+kdn3pklSDEyqcY9FKTNRHdkdeQ5DPRDZVDRfx4wj9TU0JyTfwShuHEbcdOB+UtKjsCvqfxyY&#10;E5SojwYbuF4sl3ESkrEsVjka7tJTX3qY4QhV0UDJuN2FND2RWgM32OhWphY8ZzLljIJNHE7DFSfi&#10;0k63nn8B218AAAD//wMAUEsDBBQABgAIAAAAIQAJq2mo2wAAAAUBAAAPAAAAZHJzL2Rvd25yZXYu&#10;eG1sTI/NTsMwEITvSLyDtUhcUGsTflRCnAoqceRAQajHrb0kEfE62E6avj2GC1xWGs1o5ttqPbte&#10;TBRi51nD5VKBIDbedtxoeHt9WqxAxIRssfdMGo4UYV2fnlRYWn/gF5q2qRG5hGOJGtqUhlLKaFpy&#10;GJd+IM7ehw8OU5ahkTbgIZe7XhZK3UqHHeeFFgfatGQ+t6PTYN/DfLQb43aT+RrGx4vpOSip9fnZ&#10;/HAPItGc/sLwg5/Roc5Mez+yjaLXkB9Jvzd7d1c31yD2GgpVrEDWlfxPX38DAAD//wMAUEsBAi0A&#10;FAAGAAgAAAAhALaDOJL+AAAA4QEAABMAAAAAAAAAAAAAAAAAAAAAAFtDb250ZW50X1R5cGVzXS54&#10;bWxQSwECLQAUAAYACAAAACEAOP0h/9YAAACUAQAACwAAAAAAAAAAAAAAAAAvAQAAX3JlbHMvLnJl&#10;bHNQSwECLQAUAAYACAAAACEAXaTA8SkCAABKBAAADgAAAAAAAAAAAAAAAAAuAgAAZHJzL2Uyb0Rv&#10;Yy54bWxQSwECLQAUAAYACAAAACEACatpqNsAAAAFAQAADwAAAAAAAAAAAAAAAACDBAAAZHJzL2Rv&#10;d25yZXYueG1sUEsFBgAAAAAEAAQA8wAAAIsFAAAAAA==&#10;" w14:anchorId="78A85DA7">
                <v:textbox>
                  <w:txbxContent>
                    <w:p w:rsidR="003948F8" w:rsidP="003948F8" w:rsidRDefault="003948F8" w14:paraId="02D06C03" w14:textId="77777777">
                      <w:pPr>
                        <w:rPr>
                          <w:rFonts w:cstheme="minorBidi"/>
                          <w:i/>
                          <w:iCs/>
                          <w:color w:val="582655" w:themeColor="text1"/>
                          <w:sz w:val="20"/>
                        </w:rPr>
                      </w:pPr>
                      <w:r w:rsidRPr="00837176">
                        <w:rPr>
                          <w:rFonts w:cstheme="minorBidi"/>
                          <w:i/>
                          <w:iCs/>
                          <w:color w:val="582655" w:themeColor="text1"/>
                          <w:sz w:val="20"/>
                        </w:rPr>
                        <w:t xml:space="preserve">Commentary: </w:t>
                      </w:r>
                    </w:p>
                    <w:p w:rsidRPr="003948F8" w:rsidR="003948F8" w:rsidP="003948F8" w:rsidRDefault="003948F8" w14:paraId="04BD4429" w14:textId="3694CE83">
                      <w:pPr>
                        <w:rPr>
                          <w:rFonts w:cstheme="minorBidi"/>
                          <w:i/>
                          <w:iCs/>
                          <w:color w:val="582655" w:themeColor="text1"/>
                          <w:sz w:val="20"/>
                        </w:rPr>
                      </w:pPr>
                      <w:r w:rsidRPr="003948F8">
                        <w:rPr>
                          <w:rFonts w:cstheme="minorBidi"/>
                          <w:i/>
                          <w:iCs/>
                          <w:color w:val="582655" w:themeColor="text1"/>
                          <w:sz w:val="20"/>
                        </w:rPr>
                        <w:t>List the material properties utilised in the assessment</w:t>
                      </w:r>
                      <w:r w:rsidR="00816E24">
                        <w:rPr>
                          <w:rFonts w:cstheme="minorBidi"/>
                          <w:i/>
                          <w:iCs/>
                          <w:color w:val="582655" w:themeColor="text1"/>
                          <w:sz w:val="20"/>
                        </w:rPr>
                        <w:t xml:space="preserve"> and overstrength factors (if used).</w:t>
                      </w:r>
                      <w:r w:rsidR="0085062A">
                        <w:rPr>
                          <w:rFonts w:cstheme="minorBidi"/>
                          <w:i/>
                          <w:iCs/>
                          <w:color w:val="582655" w:themeColor="text1"/>
                          <w:sz w:val="20"/>
                        </w:rPr>
                        <w:t xml:space="preserve"> The list above is not exhaustive. </w:t>
                      </w:r>
                    </w:p>
                    <w:p w:rsidRPr="003948F8" w:rsidR="003948F8" w:rsidP="003948F8" w:rsidRDefault="003948F8" w14:paraId="01E27738" w14:textId="23AC82CD">
                      <w:pPr>
                        <w:rPr>
                          <w:rFonts w:cstheme="minorBidi"/>
                          <w:i/>
                          <w:iCs/>
                          <w:color w:val="582655" w:themeColor="text1"/>
                          <w:sz w:val="20"/>
                        </w:rPr>
                      </w:pPr>
                      <w:r w:rsidRPr="003948F8">
                        <w:rPr>
                          <w:rFonts w:cstheme="minorBidi"/>
                          <w:i/>
                          <w:iCs/>
                          <w:color w:val="582655" w:themeColor="text1"/>
                          <w:sz w:val="20"/>
                        </w:rPr>
                        <w:t>Describe what intrusive investigations were carried out and what was found. If “</w:t>
                      </w:r>
                      <w:r w:rsidR="00816E24">
                        <w:rPr>
                          <w:rFonts w:cstheme="minorBidi"/>
                          <w:i/>
                          <w:iCs/>
                          <w:color w:val="582655" w:themeColor="text1"/>
                          <w:sz w:val="20"/>
                        </w:rPr>
                        <w:t>n</w:t>
                      </w:r>
                      <w:r w:rsidRPr="003948F8">
                        <w:rPr>
                          <w:rFonts w:cstheme="minorBidi"/>
                          <w:i/>
                          <w:iCs/>
                          <w:color w:val="582655" w:themeColor="text1"/>
                          <w:sz w:val="20"/>
                        </w:rPr>
                        <w:t>one” describe basis for assumed materials and structural systems.</w:t>
                      </w:r>
                    </w:p>
                    <w:p w:rsidR="003948F8" w:rsidP="003948F8" w:rsidRDefault="003948F8" w14:paraId="327215A3" w14:textId="1B91D1A3">
                      <w:pPr>
                        <w:rPr>
                          <w:rFonts w:cstheme="minorBidi"/>
                          <w:i/>
                          <w:iCs/>
                          <w:color w:val="582655" w:themeColor="text1"/>
                          <w:sz w:val="20"/>
                        </w:rPr>
                      </w:pPr>
                      <w:r w:rsidRPr="003948F8">
                        <w:rPr>
                          <w:rFonts w:cstheme="minorBidi"/>
                          <w:i/>
                          <w:iCs/>
                          <w:color w:val="582655" w:themeColor="text1"/>
                          <w:sz w:val="20"/>
                        </w:rPr>
                        <w:t>Input detailed results and photos from any destructive testing, ferro scanning or investigative work.</w:t>
                      </w:r>
                    </w:p>
                  </w:txbxContent>
                </v:textbox>
                <w10:anchorlock/>
              </v:shape>
            </w:pict>
          </mc:Fallback>
        </mc:AlternateContent>
      </w:r>
    </w:p>
    <w:p w14:paraId="465617BA" w14:textId="7578C6CE" w:rsidR="00996B56" w:rsidRDefault="00EE473F" w:rsidP="00B73FDC">
      <w:pPr>
        <w:pStyle w:val="Heading2"/>
        <w:numPr>
          <w:ilvl w:val="0"/>
          <w:numId w:val="0"/>
        </w:numPr>
        <w:ind w:left="851" w:hanging="851"/>
        <w:rPr>
          <w:lang w:val="en-US"/>
        </w:rPr>
      </w:pPr>
      <w:bookmarkStart w:id="55" w:name="_Toc220480160"/>
      <w:r>
        <w:rPr>
          <w:lang w:val="en-US"/>
        </w:rPr>
        <w:t>C</w:t>
      </w:r>
      <w:r w:rsidR="00B73FDC">
        <w:rPr>
          <w:lang w:val="en-US"/>
        </w:rPr>
        <w:t>.3</w:t>
      </w:r>
      <w:r w:rsidR="00B73FDC">
        <w:rPr>
          <w:lang w:val="en-US"/>
        </w:rPr>
        <w:tab/>
      </w:r>
      <w:r w:rsidR="00996B56">
        <w:rPr>
          <w:lang w:val="en-US"/>
        </w:rPr>
        <w:t>Key Input Parameters</w:t>
      </w:r>
      <w:bookmarkEnd w:id="55"/>
    </w:p>
    <w:p w14:paraId="6FD90905" w14:textId="19D27025" w:rsidR="00996B56" w:rsidRPr="00B02C66" w:rsidRDefault="00EE473F" w:rsidP="00B73FDC">
      <w:pPr>
        <w:pStyle w:val="Heading3"/>
        <w:numPr>
          <w:ilvl w:val="0"/>
          <w:numId w:val="0"/>
        </w:numPr>
        <w:ind w:left="720" w:hanging="720"/>
        <w:rPr>
          <w:lang w:val="en-US"/>
        </w:rPr>
      </w:pPr>
      <w:bookmarkStart w:id="56" w:name="_Toc220480161"/>
      <w:r>
        <w:rPr>
          <w:lang w:val="en-US"/>
        </w:rPr>
        <w:t>C</w:t>
      </w:r>
      <w:r w:rsidR="00B73FDC">
        <w:rPr>
          <w:lang w:val="en-US"/>
        </w:rPr>
        <w:t>.3.1</w:t>
      </w:r>
      <w:r w:rsidR="00B73FDC">
        <w:rPr>
          <w:lang w:val="en-US"/>
        </w:rPr>
        <w:tab/>
      </w:r>
      <w:r w:rsidR="00996B56">
        <w:rPr>
          <w:lang w:val="en-US"/>
        </w:rPr>
        <w:t>Seismic Load</w:t>
      </w:r>
      <w:r w:rsidR="00B73FDC">
        <w:rPr>
          <w:lang w:val="en-US"/>
        </w:rPr>
        <w:t>s</w:t>
      </w:r>
      <w:bookmarkEnd w:id="56"/>
      <w:r w:rsidR="00996B56">
        <w:rPr>
          <w:lang w:val="en-US"/>
        </w:rPr>
        <w:t xml:space="preserve"> </w:t>
      </w:r>
    </w:p>
    <w:p w14:paraId="743BE579" w14:textId="77777777" w:rsidR="00996B56" w:rsidRPr="00E177C7" w:rsidRDefault="00996B56" w:rsidP="000868E7">
      <w:pPr>
        <w:pStyle w:val="BodyText"/>
        <w:rPr>
          <w:rFonts w:cs="Arial"/>
          <w:lang w:val="en-GB"/>
        </w:rPr>
      </w:pPr>
      <w:r w:rsidRPr="00E177C7">
        <w:rPr>
          <w:rFonts w:cs="Arial"/>
          <w:lang w:val="en-GB"/>
        </w:rPr>
        <w:t xml:space="preserve">The following table summarises the principal parameters used for the derivation of earthquake loads and the analysis of the building. </w:t>
      </w:r>
    </w:p>
    <w:p w14:paraId="0E2F77B3" w14:textId="28808AA9" w:rsidR="00C26960" w:rsidRDefault="00C26960" w:rsidP="00C26960">
      <w:pPr>
        <w:pStyle w:val="Caption"/>
        <w:keepNext/>
      </w:pPr>
      <w:r>
        <w:lastRenderedPageBreak/>
        <w:t xml:space="preserve">Table </w:t>
      </w:r>
      <w:r>
        <w:fldChar w:fldCharType="begin"/>
      </w:r>
      <w:r>
        <w:instrText xml:space="preserve"> SEQ Table \* ARABIC </w:instrText>
      </w:r>
      <w:r>
        <w:fldChar w:fldCharType="separate"/>
      </w:r>
      <w:r w:rsidR="00CE6562">
        <w:rPr>
          <w:noProof/>
        </w:rPr>
        <w:t>8</w:t>
      </w:r>
      <w:r>
        <w:fldChar w:fldCharType="end"/>
      </w:r>
      <w:r>
        <w:t>: Seismic Loads</w:t>
      </w:r>
    </w:p>
    <w:tbl>
      <w:tblPr>
        <w:tblW w:w="9351"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3050"/>
        <w:gridCol w:w="3891"/>
        <w:gridCol w:w="2410"/>
      </w:tblGrid>
      <w:tr w:rsidR="00996B56" w:rsidRPr="00752AA1" w14:paraId="3B643DF7" w14:textId="77777777" w:rsidTr="003948F8">
        <w:tc>
          <w:tcPr>
            <w:tcW w:w="3050" w:type="dxa"/>
            <w:shd w:val="clear" w:color="auto" w:fill="582655" w:themeFill="text1"/>
          </w:tcPr>
          <w:p w14:paraId="669DCAA5" w14:textId="77777777" w:rsidR="00996B56" w:rsidRPr="000868E7" w:rsidRDefault="00996B56" w:rsidP="000868E7">
            <w:pPr>
              <w:pStyle w:val="BodyText"/>
              <w:rPr>
                <w:rFonts w:eastAsia="Calibri" w:cs="Arial"/>
                <w:b/>
              </w:rPr>
            </w:pPr>
            <w:r w:rsidRPr="000868E7">
              <w:rPr>
                <w:b/>
                <w:bCs/>
                <w:lang w:val="en-GB"/>
              </w:rPr>
              <w:t>Parameter</w:t>
            </w:r>
          </w:p>
        </w:tc>
        <w:tc>
          <w:tcPr>
            <w:tcW w:w="3891" w:type="dxa"/>
            <w:shd w:val="clear" w:color="auto" w:fill="582655" w:themeFill="text1"/>
          </w:tcPr>
          <w:p w14:paraId="4E740AFC" w14:textId="77777777" w:rsidR="00996B56" w:rsidRPr="000868E7" w:rsidRDefault="00996B56" w:rsidP="000868E7">
            <w:pPr>
              <w:pStyle w:val="BodyText"/>
              <w:rPr>
                <w:rFonts w:eastAsia="Calibri" w:cs="Arial"/>
                <w:b/>
              </w:rPr>
            </w:pPr>
            <w:r w:rsidRPr="000868E7">
              <w:rPr>
                <w:b/>
                <w:bCs/>
                <w:lang w:val="en-GB"/>
              </w:rPr>
              <w:t>Value</w:t>
            </w:r>
          </w:p>
        </w:tc>
        <w:tc>
          <w:tcPr>
            <w:tcW w:w="2410" w:type="dxa"/>
            <w:shd w:val="clear" w:color="auto" w:fill="582655" w:themeFill="text1"/>
          </w:tcPr>
          <w:p w14:paraId="54D646BA" w14:textId="77777777" w:rsidR="00996B56" w:rsidRPr="000868E7" w:rsidRDefault="00996B56" w:rsidP="000868E7">
            <w:pPr>
              <w:pStyle w:val="BodyText"/>
              <w:rPr>
                <w:b/>
                <w:bCs/>
                <w:lang w:val="en-GB"/>
              </w:rPr>
            </w:pPr>
            <w:r w:rsidRPr="000868E7">
              <w:rPr>
                <w:b/>
                <w:bCs/>
                <w:lang w:val="en-GB"/>
              </w:rPr>
              <w:t>Comments</w:t>
            </w:r>
          </w:p>
        </w:tc>
      </w:tr>
      <w:tr w:rsidR="00996B56" w:rsidRPr="00752AA1" w14:paraId="2DB0F47D" w14:textId="77777777" w:rsidTr="003948F8">
        <w:trPr>
          <w:trHeight w:val="132"/>
        </w:trPr>
        <w:tc>
          <w:tcPr>
            <w:tcW w:w="3050" w:type="dxa"/>
          </w:tcPr>
          <w:p w14:paraId="0FA9F1E4" w14:textId="77777777" w:rsidR="00996B56" w:rsidRPr="00752AA1" w:rsidRDefault="00996B56" w:rsidP="000868E7">
            <w:pPr>
              <w:pStyle w:val="BodyText"/>
              <w:rPr>
                <w:rFonts w:eastAsia="Calibri" w:cs="Arial"/>
              </w:rPr>
            </w:pPr>
            <w:r w:rsidRPr="00E177C7">
              <w:rPr>
                <w:rFonts w:cs="Arial"/>
                <w:lang w:val="en-GB"/>
              </w:rPr>
              <w:t xml:space="preserve">Design </w:t>
            </w:r>
            <w:r>
              <w:rPr>
                <w:rFonts w:cs="Arial"/>
                <w:lang w:val="en-GB"/>
              </w:rPr>
              <w:t>w</w:t>
            </w:r>
            <w:r w:rsidRPr="00E177C7">
              <w:rPr>
                <w:rFonts w:cs="Arial"/>
                <w:lang w:val="en-GB"/>
              </w:rPr>
              <w:t xml:space="preserve">orking </w:t>
            </w:r>
            <w:r>
              <w:rPr>
                <w:rFonts w:cs="Arial"/>
                <w:lang w:val="en-GB"/>
              </w:rPr>
              <w:t>l</w:t>
            </w:r>
            <w:r w:rsidRPr="00E177C7">
              <w:rPr>
                <w:rFonts w:cs="Arial"/>
                <w:lang w:val="en-GB"/>
              </w:rPr>
              <w:t xml:space="preserve">ife </w:t>
            </w:r>
          </w:p>
        </w:tc>
        <w:tc>
          <w:tcPr>
            <w:tcW w:w="3891" w:type="dxa"/>
          </w:tcPr>
          <w:p w14:paraId="05B18469" w14:textId="3D1374E7" w:rsidR="00996B56" w:rsidRPr="00752AA1" w:rsidRDefault="00996B56" w:rsidP="000868E7">
            <w:pPr>
              <w:pStyle w:val="BodyText"/>
              <w:rPr>
                <w:rFonts w:eastAsia="Calibri" w:cs="Arial"/>
              </w:rPr>
            </w:pPr>
            <w:r w:rsidRPr="00E177C7">
              <w:rPr>
                <w:rFonts w:cs="Arial"/>
                <w:highlight w:val="lightGray"/>
                <w:lang w:val="en-GB"/>
              </w:rPr>
              <w:t>&lt;</w:t>
            </w:r>
            <w:r w:rsidR="003945DC">
              <w:rPr>
                <w:rFonts w:cs="Arial"/>
                <w:highlight w:val="lightGray"/>
                <w:lang w:val="en-GB"/>
              </w:rPr>
              <w:t>X</w:t>
            </w:r>
            <w:r w:rsidRPr="00E177C7">
              <w:rPr>
                <w:rFonts w:cs="Arial"/>
                <w:highlight w:val="lightGray"/>
                <w:lang w:val="en-GB"/>
              </w:rPr>
              <w:t xml:space="preserve"> years&gt;</w:t>
            </w:r>
          </w:p>
        </w:tc>
        <w:tc>
          <w:tcPr>
            <w:tcW w:w="2410" w:type="dxa"/>
          </w:tcPr>
          <w:p w14:paraId="063155B0" w14:textId="77777777" w:rsidR="00996B56" w:rsidRPr="00E177C7" w:rsidRDefault="00996B56" w:rsidP="000868E7">
            <w:pPr>
              <w:pStyle w:val="BodyText"/>
              <w:rPr>
                <w:rFonts w:cs="Arial"/>
                <w:highlight w:val="lightGray"/>
                <w:lang w:val="en-GB"/>
              </w:rPr>
            </w:pPr>
          </w:p>
        </w:tc>
      </w:tr>
      <w:tr w:rsidR="00996B56" w:rsidRPr="00752AA1" w14:paraId="59091659" w14:textId="77777777" w:rsidTr="003948F8">
        <w:trPr>
          <w:trHeight w:val="70"/>
        </w:trPr>
        <w:tc>
          <w:tcPr>
            <w:tcW w:w="3050" w:type="dxa"/>
          </w:tcPr>
          <w:p w14:paraId="78A0380C" w14:textId="77777777" w:rsidR="00996B56" w:rsidRDefault="00996B56" w:rsidP="000868E7">
            <w:pPr>
              <w:pStyle w:val="BodyText"/>
              <w:rPr>
                <w:rFonts w:eastAsia="Calibri" w:cs="Arial"/>
              </w:rPr>
            </w:pPr>
            <w:r w:rsidRPr="00E177C7">
              <w:rPr>
                <w:rFonts w:cs="Arial"/>
                <w:lang w:val="en-GB"/>
              </w:rPr>
              <w:t xml:space="preserve">Importance </w:t>
            </w:r>
            <w:r>
              <w:rPr>
                <w:rFonts w:cs="Arial"/>
                <w:lang w:val="en-GB"/>
              </w:rPr>
              <w:t>l</w:t>
            </w:r>
            <w:r w:rsidRPr="00E177C7">
              <w:rPr>
                <w:rFonts w:cs="Arial"/>
                <w:lang w:val="en-GB"/>
              </w:rPr>
              <w:t xml:space="preserve">evel </w:t>
            </w:r>
          </w:p>
        </w:tc>
        <w:tc>
          <w:tcPr>
            <w:tcW w:w="3891" w:type="dxa"/>
          </w:tcPr>
          <w:p w14:paraId="35931FFE" w14:textId="652A0591" w:rsidR="00996B56" w:rsidRPr="00752AA1" w:rsidRDefault="00996B56" w:rsidP="000868E7">
            <w:pPr>
              <w:pStyle w:val="BodyText"/>
              <w:rPr>
                <w:rFonts w:eastAsia="Calibri" w:cs="Arial"/>
              </w:rPr>
            </w:pPr>
            <w:r w:rsidRPr="00E177C7">
              <w:rPr>
                <w:rFonts w:cs="Arial"/>
                <w:highlight w:val="lightGray"/>
                <w:lang w:val="en-GB"/>
              </w:rPr>
              <w:t>&lt;</w:t>
            </w:r>
            <w:r w:rsidR="003945DC">
              <w:rPr>
                <w:rFonts w:cs="Arial"/>
                <w:highlight w:val="lightGray"/>
                <w:lang w:val="en-GB"/>
              </w:rPr>
              <w:t>X</w:t>
            </w:r>
            <w:r w:rsidRPr="00E177C7">
              <w:rPr>
                <w:rFonts w:cs="Arial"/>
                <w:highlight w:val="lightGray"/>
                <w:lang w:val="en-GB"/>
              </w:rPr>
              <w:t>&gt;</w:t>
            </w:r>
            <w:r>
              <w:rPr>
                <w:rFonts w:cs="Arial"/>
                <w:highlight w:val="lightGray"/>
                <w:lang w:val="en-GB"/>
              </w:rPr>
              <w:t xml:space="preserve"> </w:t>
            </w:r>
          </w:p>
        </w:tc>
        <w:tc>
          <w:tcPr>
            <w:tcW w:w="2410" w:type="dxa"/>
          </w:tcPr>
          <w:p w14:paraId="683F2205" w14:textId="77777777" w:rsidR="00996B56" w:rsidRPr="00E177C7" w:rsidRDefault="00996B56" w:rsidP="000868E7">
            <w:pPr>
              <w:pStyle w:val="BodyText"/>
              <w:rPr>
                <w:rFonts w:cs="Arial"/>
                <w:highlight w:val="lightGray"/>
                <w:lang w:val="en-GB"/>
              </w:rPr>
            </w:pPr>
            <w:r>
              <w:rPr>
                <w:rFonts w:cs="Arial"/>
                <w:highlight w:val="lightGray"/>
                <w:lang w:val="en-GB"/>
              </w:rPr>
              <w:t>&lt;</w:t>
            </w:r>
            <w:proofErr w:type="gramStart"/>
            <w:r>
              <w:rPr>
                <w:rFonts w:cs="Arial"/>
                <w:highlight w:val="lightGray"/>
                <w:lang w:val="en-GB"/>
              </w:rPr>
              <w:t>Make reference</w:t>
            </w:r>
            <w:proofErr w:type="gramEnd"/>
            <w:r>
              <w:rPr>
                <w:rFonts w:cs="Arial"/>
                <w:highlight w:val="lightGray"/>
                <w:lang w:val="en-GB"/>
              </w:rPr>
              <w:t xml:space="preserve"> to Table 5.2 from the SGR&gt;</w:t>
            </w:r>
          </w:p>
        </w:tc>
      </w:tr>
      <w:tr w:rsidR="00996B56" w:rsidRPr="00752AA1" w14:paraId="709156B2" w14:textId="77777777" w:rsidTr="003948F8">
        <w:trPr>
          <w:trHeight w:val="70"/>
        </w:trPr>
        <w:tc>
          <w:tcPr>
            <w:tcW w:w="3050" w:type="dxa"/>
          </w:tcPr>
          <w:p w14:paraId="4CAB29D3" w14:textId="77777777" w:rsidR="00996B56" w:rsidRDefault="00996B56" w:rsidP="000868E7">
            <w:pPr>
              <w:pStyle w:val="BodyText"/>
              <w:rPr>
                <w:rFonts w:eastAsia="Calibri" w:cs="Arial"/>
              </w:rPr>
            </w:pPr>
            <w:r w:rsidRPr="00E177C7">
              <w:rPr>
                <w:rFonts w:cs="Arial"/>
                <w:lang w:val="en-GB"/>
              </w:rPr>
              <w:t xml:space="preserve">Return </w:t>
            </w:r>
            <w:r>
              <w:rPr>
                <w:rFonts w:cs="Arial"/>
                <w:lang w:val="en-GB"/>
              </w:rPr>
              <w:t>p</w:t>
            </w:r>
            <w:r w:rsidRPr="00E177C7">
              <w:rPr>
                <w:rFonts w:cs="Arial"/>
                <w:lang w:val="en-GB"/>
              </w:rPr>
              <w:t xml:space="preserve">eriod </w:t>
            </w:r>
            <w:r>
              <w:rPr>
                <w:rFonts w:cs="Arial"/>
                <w:lang w:val="en-GB"/>
              </w:rPr>
              <w:t>f</w:t>
            </w:r>
            <w:r w:rsidRPr="00E177C7">
              <w:rPr>
                <w:rFonts w:cs="Arial"/>
                <w:lang w:val="en-GB"/>
              </w:rPr>
              <w:t>actor</w:t>
            </w:r>
            <w:r>
              <w:rPr>
                <w:rFonts w:cs="Arial"/>
                <w:lang w:val="en-GB"/>
              </w:rPr>
              <w:t>, R</w:t>
            </w:r>
          </w:p>
        </w:tc>
        <w:tc>
          <w:tcPr>
            <w:tcW w:w="3891" w:type="dxa"/>
          </w:tcPr>
          <w:p w14:paraId="5D706728" w14:textId="4B6ABBAE" w:rsidR="00996B56" w:rsidRPr="00752AA1" w:rsidRDefault="00996B56" w:rsidP="000868E7">
            <w:pPr>
              <w:pStyle w:val="BodyText"/>
              <w:rPr>
                <w:rFonts w:eastAsia="Calibri" w:cs="Arial"/>
              </w:rPr>
            </w:pPr>
            <w:r w:rsidRPr="00E177C7">
              <w:rPr>
                <w:rFonts w:cs="Arial"/>
                <w:highlight w:val="lightGray"/>
                <w:lang w:val="en-GB"/>
              </w:rPr>
              <w:t>&lt;</w:t>
            </w:r>
            <w:r w:rsidR="003945DC">
              <w:rPr>
                <w:rFonts w:cs="Arial"/>
                <w:highlight w:val="lightGray"/>
                <w:lang w:val="en-GB"/>
              </w:rPr>
              <w:t>X</w:t>
            </w:r>
            <w:r w:rsidRPr="00E177C7">
              <w:rPr>
                <w:rFonts w:cs="Arial"/>
                <w:highlight w:val="lightGray"/>
                <w:lang w:val="en-GB"/>
              </w:rPr>
              <w:t>&gt;</w:t>
            </w:r>
          </w:p>
        </w:tc>
        <w:tc>
          <w:tcPr>
            <w:tcW w:w="2410" w:type="dxa"/>
          </w:tcPr>
          <w:p w14:paraId="3C324BC3" w14:textId="77777777" w:rsidR="00996B56" w:rsidRPr="00E177C7" w:rsidRDefault="00996B56" w:rsidP="000868E7">
            <w:pPr>
              <w:pStyle w:val="BodyText"/>
              <w:rPr>
                <w:rFonts w:cs="Arial"/>
                <w:highlight w:val="lightGray"/>
                <w:lang w:val="en-GB"/>
              </w:rPr>
            </w:pPr>
          </w:p>
        </w:tc>
      </w:tr>
      <w:tr w:rsidR="00996B56" w:rsidRPr="00752AA1" w14:paraId="05F3C75F" w14:textId="77777777" w:rsidTr="003948F8">
        <w:trPr>
          <w:trHeight w:val="70"/>
        </w:trPr>
        <w:tc>
          <w:tcPr>
            <w:tcW w:w="3050" w:type="dxa"/>
          </w:tcPr>
          <w:p w14:paraId="12B7E939" w14:textId="77777777" w:rsidR="00996B56" w:rsidRDefault="00996B56" w:rsidP="000868E7">
            <w:pPr>
              <w:pStyle w:val="BodyText"/>
              <w:rPr>
                <w:rFonts w:eastAsia="Calibri" w:cs="Arial"/>
              </w:rPr>
            </w:pPr>
            <w:r w:rsidRPr="00E177C7">
              <w:rPr>
                <w:rFonts w:cs="Arial"/>
                <w:lang w:val="en-GB"/>
              </w:rPr>
              <w:t xml:space="preserve">Site </w:t>
            </w:r>
            <w:r>
              <w:rPr>
                <w:rFonts w:cs="Arial"/>
                <w:lang w:val="en-GB"/>
              </w:rPr>
              <w:t>s</w:t>
            </w:r>
            <w:r w:rsidRPr="00E177C7">
              <w:rPr>
                <w:rFonts w:cs="Arial"/>
                <w:lang w:val="en-GB"/>
              </w:rPr>
              <w:t xml:space="preserve">ubsoil </w:t>
            </w:r>
            <w:r>
              <w:rPr>
                <w:rFonts w:cs="Arial"/>
                <w:lang w:val="en-GB"/>
              </w:rPr>
              <w:t>c</w:t>
            </w:r>
            <w:r w:rsidRPr="00E177C7">
              <w:rPr>
                <w:rFonts w:cs="Arial"/>
                <w:lang w:val="en-GB"/>
              </w:rPr>
              <w:t xml:space="preserve">lassification </w:t>
            </w:r>
          </w:p>
        </w:tc>
        <w:tc>
          <w:tcPr>
            <w:tcW w:w="3891" w:type="dxa"/>
          </w:tcPr>
          <w:p w14:paraId="347ADB3E" w14:textId="473410C8" w:rsidR="00996B56" w:rsidRPr="00752AA1" w:rsidRDefault="00996B56" w:rsidP="000868E7">
            <w:pPr>
              <w:pStyle w:val="BodyText"/>
              <w:rPr>
                <w:rFonts w:eastAsia="Calibri" w:cs="Arial"/>
              </w:rPr>
            </w:pPr>
            <w:r w:rsidRPr="00E177C7">
              <w:rPr>
                <w:rFonts w:cs="Arial"/>
                <w:highlight w:val="lightGray"/>
                <w:lang w:val="en-GB"/>
              </w:rPr>
              <w:t>&lt;</w:t>
            </w:r>
            <w:r w:rsidR="003945DC">
              <w:rPr>
                <w:rFonts w:cs="Arial"/>
                <w:highlight w:val="lightGray"/>
                <w:lang w:val="en-GB"/>
              </w:rPr>
              <w:t>X</w:t>
            </w:r>
            <w:r w:rsidRPr="00E177C7">
              <w:rPr>
                <w:rFonts w:cs="Arial"/>
                <w:highlight w:val="lightGray"/>
                <w:lang w:val="en-GB"/>
              </w:rPr>
              <w:t>&gt;</w:t>
            </w:r>
          </w:p>
        </w:tc>
        <w:tc>
          <w:tcPr>
            <w:tcW w:w="2410" w:type="dxa"/>
          </w:tcPr>
          <w:p w14:paraId="6839A174" w14:textId="77777777" w:rsidR="00996B56" w:rsidRPr="00E177C7" w:rsidRDefault="00996B56" w:rsidP="000868E7">
            <w:pPr>
              <w:pStyle w:val="BodyText"/>
              <w:rPr>
                <w:rFonts w:cs="Arial"/>
                <w:highlight w:val="lightGray"/>
                <w:lang w:val="en-GB"/>
              </w:rPr>
            </w:pPr>
          </w:p>
        </w:tc>
      </w:tr>
      <w:tr w:rsidR="00996B56" w:rsidRPr="00752AA1" w14:paraId="293FB756" w14:textId="77777777" w:rsidTr="003948F8">
        <w:trPr>
          <w:trHeight w:val="70"/>
        </w:trPr>
        <w:tc>
          <w:tcPr>
            <w:tcW w:w="3050" w:type="dxa"/>
          </w:tcPr>
          <w:p w14:paraId="74342E06" w14:textId="77777777" w:rsidR="00996B56" w:rsidRDefault="00996B56" w:rsidP="000868E7">
            <w:pPr>
              <w:pStyle w:val="BodyText"/>
              <w:rPr>
                <w:rFonts w:eastAsia="Calibri" w:cs="Arial"/>
              </w:rPr>
            </w:pPr>
            <w:r w:rsidRPr="00E177C7">
              <w:rPr>
                <w:rFonts w:cs="Arial"/>
                <w:lang w:val="en-GB"/>
              </w:rPr>
              <w:t>Period</w:t>
            </w:r>
            <w:r>
              <w:rPr>
                <w:rFonts w:cs="Arial"/>
                <w:lang w:val="en-GB"/>
              </w:rPr>
              <w:t>, T</w:t>
            </w:r>
          </w:p>
        </w:tc>
        <w:tc>
          <w:tcPr>
            <w:tcW w:w="3891" w:type="dxa"/>
          </w:tcPr>
          <w:p w14:paraId="10D683F5" w14:textId="45E31999" w:rsidR="00996B56" w:rsidRPr="00752AA1" w:rsidRDefault="00996B56" w:rsidP="000868E7">
            <w:pPr>
              <w:pStyle w:val="BodyText"/>
              <w:rPr>
                <w:rFonts w:eastAsia="Calibri" w:cs="Arial"/>
              </w:rPr>
            </w:pPr>
            <w:r w:rsidRPr="00E177C7">
              <w:rPr>
                <w:rFonts w:cs="Arial"/>
                <w:highlight w:val="lightGray"/>
                <w:lang w:val="en-GB"/>
              </w:rPr>
              <w:t>&lt;</w:t>
            </w:r>
            <w:proofErr w:type="gramStart"/>
            <w:r w:rsidR="003945DC">
              <w:rPr>
                <w:rFonts w:cs="Arial"/>
                <w:highlight w:val="lightGray"/>
                <w:lang w:val="en-GB"/>
              </w:rPr>
              <w:t>X</w:t>
            </w:r>
            <w:r w:rsidRPr="00E177C7">
              <w:rPr>
                <w:rFonts w:cs="Arial"/>
                <w:highlight w:val="lightGray"/>
                <w:lang w:val="en-GB"/>
              </w:rPr>
              <w:t>.</w:t>
            </w:r>
            <w:r w:rsidR="003945DC">
              <w:rPr>
                <w:rFonts w:cs="Arial"/>
                <w:highlight w:val="lightGray"/>
                <w:lang w:val="en-GB"/>
              </w:rPr>
              <w:t>X</w:t>
            </w:r>
            <w:r>
              <w:rPr>
                <w:rFonts w:cs="Arial"/>
                <w:highlight w:val="lightGray"/>
                <w:lang w:val="en-GB"/>
              </w:rPr>
              <w:t>s</w:t>
            </w:r>
            <w:proofErr w:type="gramEnd"/>
            <w:r w:rsidRPr="00E177C7">
              <w:rPr>
                <w:rFonts w:cs="Arial"/>
                <w:highlight w:val="lightGray"/>
                <w:lang w:val="en-GB"/>
              </w:rPr>
              <w:t>&gt; (longitudinal direction)</w:t>
            </w:r>
            <w:r w:rsidRPr="00E177C7">
              <w:rPr>
                <w:rFonts w:cs="Arial"/>
                <w:highlight w:val="lightGray"/>
                <w:lang w:val="en-GB"/>
              </w:rPr>
              <w:br/>
              <w:t>&lt;</w:t>
            </w:r>
            <w:r w:rsidR="003945DC">
              <w:rPr>
                <w:rFonts w:cs="Arial"/>
                <w:highlight w:val="lightGray"/>
                <w:lang w:val="en-GB"/>
              </w:rPr>
              <w:t>X</w:t>
            </w:r>
            <w:r w:rsidRPr="00E177C7">
              <w:rPr>
                <w:rFonts w:cs="Arial"/>
                <w:highlight w:val="lightGray"/>
                <w:lang w:val="en-GB"/>
              </w:rPr>
              <w:t>.</w:t>
            </w:r>
            <w:r w:rsidR="003945DC">
              <w:rPr>
                <w:rFonts w:cs="Arial"/>
                <w:highlight w:val="lightGray"/>
                <w:lang w:val="en-GB"/>
              </w:rPr>
              <w:t>X</w:t>
            </w:r>
            <w:r>
              <w:rPr>
                <w:rFonts w:cs="Arial"/>
                <w:highlight w:val="lightGray"/>
                <w:lang w:val="en-GB"/>
              </w:rPr>
              <w:t>s</w:t>
            </w:r>
            <w:r w:rsidRPr="00E177C7">
              <w:rPr>
                <w:rFonts w:cs="Arial"/>
                <w:highlight w:val="lightGray"/>
                <w:lang w:val="en-GB"/>
              </w:rPr>
              <w:t>&gt; (transverse direction)</w:t>
            </w:r>
          </w:p>
        </w:tc>
        <w:tc>
          <w:tcPr>
            <w:tcW w:w="2410" w:type="dxa"/>
          </w:tcPr>
          <w:p w14:paraId="10911783" w14:textId="089A4D62" w:rsidR="00996B56" w:rsidRPr="00E177C7" w:rsidRDefault="00CA7B9E" w:rsidP="000868E7">
            <w:pPr>
              <w:pStyle w:val="BodyText"/>
              <w:rPr>
                <w:rFonts w:cs="Arial"/>
                <w:highlight w:val="lightGray"/>
                <w:lang w:val="en-GB"/>
              </w:rPr>
            </w:pPr>
            <w:r>
              <w:rPr>
                <w:rFonts w:cs="Arial"/>
                <w:highlight w:val="lightGray"/>
                <w:lang w:val="en-GB"/>
              </w:rPr>
              <w:t>&lt;state whether assumed or derived&gt;</w:t>
            </w:r>
          </w:p>
        </w:tc>
      </w:tr>
      <w:tr w:rsidR="00996B56" w:rsidRPr="00752AA1" w14:paraId="12BB7E5F" w14:textId="77777777" w:rsidTr="003948F8">
        <w:trPr>
          <w:trHeight w:val="70"/>
        </w:trPr>
        <w:tc>
          <w:tcPr>
            <w:tcW w:w="3050" w:type="dxa"/>
          </w:tcPr>
          <w:p w14:paraId="0C69214E" w14:textId="77777777" w:rsidR="00996B56" w:rsidRDefault="00996B56" w:rsidP="000868E7">
            <w:pPr>
              <w:pStyle w:val="BodyText"/>
              <w:rPr>
                <w:rFonts w:eastAsia="Calibri" w:cs="Arial"/>
              </w:rPr>
            </w:pPr>
            <w:r w:rsidRPr="00E177C7">
              <w:rPr>
                <w:rFonts w:cs="Arial"/>
                <w:lang w:val="en-GB"/>
              </w:rPr>
              <w:t xml:space="preserve">Hazard </w:t>
            </w:r>
            <w:r>
              <w:rPr>
                <w:rFonts w:cs="Arial"/>
                <w:lang w:val="en-GB"/>
              </w:rPr>
              <w:t>f</w:t>
            </w:r>
            <w:r w:rsidRPr="00E177C7">
              <w:rPr>
                <w:rFonts w:cs="Arial"/>
                <w:lang w:val="en-GB"/>
              </w:rPr>
              <w:t>actor</w:t>
            </w:r>
            <w:r>
              <w:rPr>
                <w:rFonts w:cs="Arial"/>
                <w:lang w:val="en-GB"/>
              </w:rPr>
              <w:t>, Z</w:t>
            </w:r>
          </w:p>
        </w:tc>
        <w:tc>
          <w:tcPr>
            <w:tcW w:w="3891" w:type="dxa"/>
          </w:tcPr>
          <w:p w14:paraId="382F769E" w14:textId="710F6F52" w:rsidR="00996B56" w:rsidRPr="00752AA1" w:rsidRDefault="00996B56" w:rsidP="000868E7">
            <w:pPr>
              <w:pStyle w:val="BodyText"/>
              <w:rPr>
                <w:rFonts w:eastAsia="Calibri" w:cs="Arial"/>
              </w:rPr>
            </w:pPr>
            <w:r w:rsidRPr="00E177C7">
              <w:rPr>
                <w:rFonts w:cs="Arial"/>
                <w:highlight w:val="lightGray"/>
                <w:lang w:val="en-GB"/>
              </w:rPr>
              <w:t>&lt;</w:t>
            </w:r>
            <w:r w:rsidR="003945DC">
              <w:rPr>
                <w:rFonts w:cs="Arial"/>
                <w:highlight w:val="lightGray"/>
                <w:lang w:val="en-GB"/>
              </w:rPr>
              <w:t>X</w:t>
            </w:r>
            <w:r w:rsidRPr="00E177C7">
              <w:rPr>
                <w:rFonts w:cs="Arial"/>
                <w:highlight w:val="lightGray"/>
                <w:lang w:val="en-GB"/>
              </w:rPr>
              <w:t>.</w:t>
            </w:r>
            <w:r w:rsidR="003945DC">
              <w:rPr>
                <w:rFonts w:cs="Arial"/>
                <w:highlight w:val="lightGray"/>
                <w:lang w:val="en-GB"/>
              </w:rPr>
              <w:t>XX</w:t>
            </w:r>
            <w:r w:rsidRPr="00E177C7">
              <w:rPr>
                <w:rFonts w:cs="Arial"/>
                <w:highlight w:val="lightGray"/>
                <w:lang w:val="en-GB"/>
              </w:rPr>
              <w:t>&gt;</w:t>
            </w:r>
          </w:p>
        </w:tc>
        <w:tc>
          <w:tcPr>
            <w:tcW w:w="2410" w:type="dxa"/>
          </w:tcPr>
          <w:p w14:paraId="0FE6579B" w14:textId="77777777" w:rsidR="00996B56" w:rsidRPr="00E177C7" w:rsidRDefault="00996B56" w:rsidP="000868E7">
            <w:pPr>
              <w:pStyle w:val="BodyText"/>
              <w:rPr>
                <w:rFonts w:cs="Arial"/>
                <w:highlight w:val="lightGray"/>
                <w:lang w:val="en-GB"/>
              </w:rPr>
            </w:pPr>
          </w:p>
        </w:tc>
      </w:tr>
      <w:tr w:rsidR="00996B56" w:rsidRPr="00752AA1" w14:paraId="1BC2E982" w14:textId="77777777" w:rsidTr="003948F8">
        <w:trPr>
          <w:trHeight w:val="70"/>
        </w:trPr>
        <w:tc>
          <w:tcPr>
            <w:tcW w:w="3050" w:type="dxa"/>
          </w:tcPr>
          <w:p w14:paraId="3DEBCAAB" w14:textId="77777777" w:rsidR="00996B56" w:rsidRDefault="00996B56" w:rsidP="000868E7">
            <w:pPr>
              <w:pStyle w:val="BodyText"/>
              <w:rPr>
                <w:rFonts w:eastAsia="Calibri" w:cs="Arial"/>
              </w:rPr>
            </w:pPr>
            <w:r w:rsidRPr="00E177C7">
              <w:rPr>
                <w:rFonts w:cs="Arial"/>
                <w:lang w:val="en-GB"/>
              </w:rPr>
              <w:t xml:space="preserve">Near </w:t>
            </w:r>
            <w:r>
              <w:rPr>
                <w:rFonts w:cs="Arial"/>
                <w:lang w:val="en-GB"/>
              </w:rPr>
              <w:t>f</w:t>
            </w:r>
            <w:r w:rsidRPr="00E177C7">
              <w:rPr>
                <w:rFonts w:cs="Arial"/>
                <w:lang w:val="en-GB"/>
              </w:rPr>
              <w:t xml:space="preserve">ault </w:t>
            </w:r>
            <w:r>
              <w:rPr>
                <w:rFonts w:cs="Arial"/>
                <w:lang w:val="en-GB"/>
              </w:rPr>
              <w:t>f</w:t>
            </w:r>
            <w:r w:rsidRPr="00E177C7">
              <w:rPr>
                <w:rFonts w:cs="Arial"/>
                <w:lang w:val="en-GB"/>
              </w:rPr>
              <w:t>actor</w:t>
            </w:r>
            <w:r>
              <w:rPr>
                <w:rFonts w:cs="Arial"/>
                <w:lang w:val="en-GB"/>
              </w:rPr>
              <w:t xml:space="preserve">, </w:t>
            </w:r>
            <w:r w:rsidRPr="00E177C7">
              <w:rPr>
                <w:rFonts w:cs="Arial"/>
                <w:lang w:val="en-GB"/>
              </w:rPr>
              <w:t>N</w:t>
            </w:r>
            <w:r>
              <w:rPr>
                <w:rFonts w:cs="Arial"/>
                <w:lang w:val="en-GB"/>
              </w:rPr>
              <w:t>(</w:t>
            </w:r>
            <w:proofErr w:type="gramStart"/>
            <w:r>
              <w:rPr>
                <w:rFonts w:cs="Arial"/>
                <w:lang w:val="en-GB"/>
              </w:rPr>
              <w:t>T,D</w:t>
            </w:r>
            <w:proofErr w:type="gramEnd"/>
            <w:r>
              <w:rPr>
                <w:rFonts w:cs="Arial"/>
                <w:lang w:val="en-GB"/>
              </w:rPr>
              <w:t>)</w:t>
            </w:r>
          </w:p>
        </w:tc>
        <w:tc>
          <w:tcPr>
            <w:tcW w:w="3891" w:type="dxa"/>
          </w:tcPr>
          <w:p w14:paraId="19CAD8E4" w14:textId="64282846" w:rsidR="00996B56" w:rsidRPr="00752AA1" w:rsidRDefault="00996B56" w:rsidP="000868E7">
            <w:pPr>
              <w:pStyle w:val="BodyText"/>
              <w:rPr>
                <w:rFonts w:eastAsia="Calibri" w:cs="Arial"/>
              </w:rPr>
            </w:pPr>
            <w:r w:rsidRPr="00E177C7">
              <w:rPr>
                <w:rFonts w:cs="Arial"/>
                <w:highlight w:val="lightGray"/>
                <w:lang w:val="en-GB"/>
              </w:rPr>
              <w:t>&lt;</w:t>
            </w:r>
            <w:r w:rsidR="003945DC">
              <w:rPr>
                <w:rFonts w:cs="Arial"/>
                <w:highlight w:val="lightGray"/>
                <w:lang w:val="en-GB"/>
              </w:rPr>
              <w:t>X</w:t>
            </w:r>
            <w:r w:rsidRPr="00E177C7">
              <w:rPr>
                <w:rFonts w:cs="Arial"/>
                <w:highlight w:val="lightGray"/>
                <w:lang w:val="en-GB"/>
              </w:rPr>
              <w:t>.</w:t>
            </w:r>
            <w:r w:rsidR="003945DC">
              <w:rPr>
                <w:rFonts w:cs="Arial"/>
                <w:highlight w:val="lightGray"/>
                <w:lang w:val="en-GB"/>
              </w:rPr>
              <w:t>X</w:t>
            </w:r>
            <w:r w:rsidRPr="00E177C7">
              <w:rPr>
                <w:rFonts w:cs="Arial"/>
                <w:highlight w:val="lightGray"/>
                <w:lang w:val="en-GB"/>
              </w:rPr>
              <w:t>&gt;</w:t>
            </w:r>
          </w:p>
        </w:tc>
        <w:tc>
          <w:tcPr>
            <w:tcW w:w="2410" w:type="dxa"/>
          </w:tcPr>
          <w:p w14:paraId="15EF6358" w14:textId="77777777" w:rsidR="00996B56" w:rsidRPr="00E177C7" w:rsidRDefault="00996B56" w:rsidP="000868E7">
            <w:pPr>
              <w:pStyle w:val="BodyText"/>
              <w:rPr>
                <w:rFonts w:cs="Arial"/>
                <w:highlight w:val="lightGray"/>
                <w:lang w:val="en-GB"/>
              </w:rPr>
            </w:pPr>
          </w:p>
        </w:tc>
      </w:tr>
      <w:tr w:rsidR="00996B56" w:rsidRPr="00752AA1" w14:paraId="1BD59CF0" w14:textId="77777777" w:rsidTr="003948F8">
        <w:trPr>
          <w:trHeight w:val="70"/>
        </w:trPr>
        <w:tc>
          <w:tcPr>
            <w:tcW w:w="3050" w:type="dxa"/>
          </w:tcPr>
          <w:p w14:paraId="1F84DF18" w14:textId="77777777" w:rsidR="00996B56" w:rsidRDefault="00996B56" w:rsidP="000868E7">
            <w:pPr>
              <w:pStyle w:val="BodyText"/>
              <w:rPr>
                <w:rFonts w:eastAsia="Calibri" w:cs="Arial"/>
              </w:rPr>
            </w:pPr>
            <w:r w:rsidRPr="00E177C7">
              <w:rPr>
                <w:rFonts w:cs="Arial"/>
                <w:lang w:val="en-GB"/>
              </w:rPr>
              <w:t xml:space="preserve">Ductility </w:t>
            </w:r>
            <w:r>
              <w:rPr>
                <w:rFonts w:cs="Arial"/>
                <w:lang w:val="en-GB"/>
              </w:rPr>
              <w:t>f</w:t>
            </w:r>
            <w:r w:rsidRPr="00E177C7">
              <w:rPr>
                <w:rFonts w:cs="Arial"/>
                <w:lang w:val="en-GB"/>
              </w:rPr>
              <w:t>actors</w:t>
            </w:r>
            <w:r>
              <w:rPr>
                <w:rFonts w:cs="Arial"/>
                <w:lang w:val="en-GB"/>
              </w:rPr>
              <w:t xml:space="preserve">, </w:t>
            </w:r>
            <w:r w:rsidRPr="000F3637">
              <w:rPr>
                <w:rFonts w:ascii="Symbol" w:hAnsi="Symbol"/>
                <w:szCs w:val="18"/>
              </w:rPr>
              <w:t></w:t>
            </w:r>
          </w:p>
        </w:tc>
        <w:tc>
          <w:tcPr>
            <w:tcW w:w="3891" w:type="dxa"/>
          </w:tcPr>
          <w:p w14:paraId="476F5E68" w14:textId="0E23025B" w:rsidR="00996B56" w:rsidRPr="00752AA1" w:rsidRDefault="00996B56" w:rsidP="000868E7">
            <w:pPr>
              <w:pStyle w:val="BodyText"/>
              <w:rPr>
                <w:rFonts w:eastAsia="Calibri" w:cs="Arial"/>
              </w:rPr>
            </w:pPr>
            <w:r w:rsidRPr="00E177C7">
              <w:rPr>
                <w:rFonts w:cs="Arial"/>
                <w:highlight w:val="lightGray"/>
                <w:lang w:val="en-GB"/>
              </w:rPr>
              <w:t>&lt;</w:t>
            </w:r>
            <w:r w:rsidR="003945DC">
              <w:rPr>
                <w:rFonts w:cs="Arial"/>
                <w:highlight w:val="lightGray"/>
                <w:lang w:val="en-GB"/>
              </w:rPr>
              <w:t>X</w:t>
            </w:r>
            <w:r w:rsidRPr="00E177C7">
              <w:rPr>
                <w:rFonts w:cs="Arial"/>
                <w:highlight w:val="lightGray"/>
                <w:lang w:val="en-GB"/>
              </w:rPr>
              <w:t xml:space="preserve">&gt; </w:t>
            </w:r>
          </w:p>
        </w:tc>
        <w:tc>
          <w:tcPr>
            <w:tcW w:w="2410" w:type="dxa"/>
          </w:tcPr>
          <w:p w14:paraId="16858896" w14:textId="77777777" w:rsidR="00996B56" w:rsidRPr="00E177C7" w:rsidRDefault="00996B56" w:rsidP="000868E7">
            <w:pPr>
              <w:pStyle w:val="BodyText"/>
              <w:rPr>
                <w:rFonts w:cs="Arial"/>
                <w:highlight w:val="lightGray"/>
                <w:lang w:val="en-GB"/>
              </w:rPr>
            </w:pPr>
            <w:r>
              <w:rPr>
                <w:rFonts w:cs="Arial"/>
                <w:highlight w:val="lightGray"/>
                <w:lang w:val="en-GB"/>
              </w:rPr>
              <w:t>&lt;</w:t>
            </w:r>
            <w:r w:rsidRPr="00E177C7">
              <w:rPr>
                <w:rFonts w:cs="Arial"/>
                <w:highlight w:val="lightGray"/>
                <w:lang w:val="en-GB"/>
              </w:rPr>
              <w:t>stating whether the value is assumed or derived</w:t>
            </w:r>
            <w:r>
              <w:rPr>
                <w:rFonts w:cs="Arial"/>
                <w:highlight w:val="lightGray"/>
                <w:lang w:val="en-GB"/>
              </w:rPr>
              <w:t>&gt;</w:t>
            </w:r>
          </w:p>
        </w:tc>
      </w:tr>
      <w:tr w:rsidR="00996B56" w:rsidRPr="00752AA1" w14:paraId="2C7E833A" w14:textId="77777777" w:rsidTr="003948F8">
        <w:trPr>
          <w:trHeight w:val="70"/>
        </w:trPr>
        <w:tc>
          <w:tcPr>
            <w:tcW w:w="3050" w:type="dxa"/>
          </w:tcPr>
          <w:p w14:paraId="6CF270BC" w14:textId="77777777" w:rsidR="00996B56" w:rsidRDefault="00996B56" w:rsidP="000868E7">
            <w:pPr>
              <w:pStyle w:val="BodyText"/>
              <w:rPr>
                <w:rFonts w:eastAsia="Calibri" w:cs="Arial"/>
              </w:rPr>
            </w:pPr>
            <w:r>
              <w:rPr>
                <w:rFonts w:cs="Arial"/>
                <w:lang w:val="en-GB"/>
              </w:rPr>
              <w:t xml:space="preserve">Structural performance factor, </w:t>
            </w:r>
            <w:proofErr w:type="spellStart"/>
            <w:r w:rsidRPr="00E177C7">
              <w:rPr>
                <w:rFonts w:cs="Arial"/>
                <w:lang w:val="en-GB"/>
              </w:rPr>
              <w:t>S</w:t>
            </w:r>
            <w:r w:rsidRPr="00E177C7">
              <w:rPr>
                <w:rFonts w:cs="Arial"/>
                <w:vertAlign w:val="subscript"/>
                <w:lang w:val="en-GB"/>
              </w:rPr>
              <w:t>p</w:t>
            </w:r>
            <w:proofErr w:type="spellEnd"/>
          </w:p>
        </w:tc>
        <w:tc>
          <w:tcPr>
            <w:tcW w:w="3891" w:type="dxa"/>
          </w:tcPr>
          <w:p w14:paraId="2BDBDC6D" w14:textId="284716AE" w:rsidR="00996B56" w:rsidRPr="00752AA1" w:rsidRDefault="00996B56" w:rsidP="000868E7">
            <w:pPr>
              <w:pStyle w:val="BodyText"/>
              <w:rPr>
                <w:rFonts w:eastAsia="Calibri" w:cs="Arial"/>
              </w:rPr>
            </w:pPr>
            <w:r w:rsidRPr="00E177C7">
              <w:rPr>
                <w:rFonts w:cs="Arial"/>
                <w:highlight w:val="lightGray"/>
                <w:lang w:val="en-GB"/>
              </w:rPr>
              <w:t>&lt;</w:t>
            </w:r>
            <w:r w:rsidR="003945DC">
              <w:rPr>
                <w:rFonts w:cs="Arial"/>
                <w:highlight w:val="lightGray"/>
                <w:lang w:val="en-GB"/>
              </w:rPr>
              <w:t>X.X</w:t>
            </w:r>
            <w:r w:rsidRPr="00E177C7">
              <w:rPr>
                <w:rFonts w:cs="Arial"/>
                <w:highlight w:val="lightGray"/>
                <w:lang w:val="en-GB"/>
              </w:rPr>
              <w:t xml:space="preserve">&gt; </w:t>
            </w:r>
          </w:p>
        </w:tc>
        <w:tc>
          <w:tcPr>
            <w:tcW w:w="2410" w:type="dxa"/>
          </w:tcPr>
          <w:p w14:paraId="2CA40C74" w14:textId="77777777" w:rsidR="00996B56" w:rsidRPr="00E177C7" w:rsidRDefault="00996B56" w:rsidP="000868E7">
            <w:pPr>
              <w:pStyle w:val="BodyText"/>
              <w:rPr>
                <w:rFonts w:cs="Arial"/>
                <w:highlight w:val="lightGray"/>
                <w:lang w:val="en-GB"/>
              </w:rPr>
            </w:pPr>
          </w:p>
        </w:tc>
      </w:tr>
    </w:tbl>
    <w:p w14:paraId="07F421D9" w14:textId="415FC203" w:rsidR="003948F8" w:rsidRDefault="003948F8" w:rsidP="00996B56">
      <w:pPr>
        <w:spacing w:before="240"/>
        <w:rPr>
          <w:rFonts w:cs="Arial"/>
          <w:highlight w:val="lightGray"/>
        </w:rPr>
      </w:pPr>
      <w:r w:rsidRPr="00CA51F9">
        <w:rPr>
          <w:rFonts w:eastAsia="Times New Roman" w:cs="Arial"/>
          <w:noProof/>
          <w:color w:val="000000"/>
          <w:highlight w:val="lightGray"/>
          <w:lang w:val="en-US" w:eastAsia="en-NZ"/>
        </w:rPr>
        <mc:AlternateContent>
          <mc:Choice Requires="wps">
            <w:drawing>
              <wp:inline distT="0" distB="0" distL="0" distR="0" wp14:anchorId="11A2BE51" wp14:editId="58A0D340">
                <wp:extent cx="5940000" cy="638354"/>
                <wp:effectExtent l="0" t="0" r="22860" b="28575"/>
                <wp:docPr id="52947610"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940000" cy="638354"/>
                        </a:xfrm>
                        <a:prstGeom prst="rect">
                          <a:avLst/>
                        </a:prstGeom>
                        <a:solidFill>
                          <a:schemeClr val="bg1">
                            <a:lumMod val="95000"/>
                          </a:schemeClr>
                        </a:solidFill>
                        <a:ln w="9525">
                          <a:solidFill>
                            <a:schemeClr val="tx1"/>
                          </a:solidFill>
                          <a:miter lim="800000"/>
                          <a:headEnd/>
                          <a:tailEnd/>
                        </a:ln>
                      </wps:spPr>
                      <wps:txbx>
                        <w:txbxContent>
                          <w:p w14:paraId="3BC32E44" w14:textId="77777777" w:rsidR="003948F8" w:rsidRDefault="003948F8" w:rsidP="003948F8">
                            <w:pPr>
                              <w:rPr>
                                <w:rFonts w:cstheme="minorBidi"/>
                                <w:i/>
                                <w:iCs/>
                                <w:color w:val="582655" w:themeColor="text1"/>
                                <w:sz w:val="20"/>
                              </w:rPr>
                            </w:pPr>
                            <w:r w:rsidRPr="00837176">
                              <w:rPr>
                                <w:rFonts w:cstheme="minorBidi"/>
                                <w:i/>
                                <w:iCs/>
                                <w:color w:val="582655" w:themeColor="text1"/>
                                <w:sz w:val="20"/>
                              </w:rPr>
                              <w:t xml:space="preserve">Commentary: </w:t>
                            </w:r>
                          </w:p>
                          <w:p w14:paraId="34755D0E" w14:textId="0A038E40" w:rsidR="003948F8" w:rsidRPr="003948F8" w:rsidRDefault="003948F8" w:rsidP="003948F8">
                            <w:pPr>
                              <w:spacing w:before="240"/>
                              <w:rPr>
                                <w:rFonts w:cstheme="minorBidi"/>
                                <w:i/>
                                <w:iCs/>
                                <w:color w:val="582655" w:themeColor="text1"/>
                                <w:sz w:val="20"/>
                              </w:rPr>
                            </w:pPr>
                            <w:r w:rsidRPr="003948F8">
                              <w:rPr>
                                <w:rFonts w:cstheme="minorBidi"/>
                                <w:i/>
                                <w:iCs/>
                                <w:color w:val="582655" w:themeColor="text1"/>
                                <w:sz w:val="20"/>
                              </w:rPr>
                              <w:t>Provide assumptions if necessary, and how these assumptions were derived and the background.</w:t>
                            </w:r>
                          </w:p>
                          <w:p w14:paraId="70BA8B15" w14:textId="219F6DD9" w:rsidR="003948F8" w:rsidRDefault="003948F8" w:rsidP="003948F8">
                            <w:pPr>
                              <w:rPr>
                                <w:rFonts w:cstheme="minorBidi"/>
                                <w:i/>
                                <w:iCs/>
                                <w:color w:val="582655" w:themeColor="text1"/>
                                <w:sz w:val="20"/>
                              </w:rPr>
                            </w:pPr>
                          </w:p>
                        </w:txbxContent>
                      </wps:txbx>
                      <wps:bodyPr rot="0" vert="horz" wrap="square" lIns="91440" tIns="45720" rIns="91440" bIns="45720" anchor="t" anchorCtr="0">
                        <a:noAutofit/>
                      </wps:bodyPr>
                    </wps:wsp>
                  </a:graphicData>
                </a:graphic>
              </wp:inline>
            </w:drawing>
          </mc:Choice>
          <mc:Fallback xmlns:a="http://schemas.openxmlformats.org/drawingml/2006/main">
            <w:pict w14:anchorId="1BA8B92F">
              <v:shape id="_x0000_s1054" style="width:467.7pt;height:50.25pt;visibility:visible;mso-wrap-style:square;mso-left-percent:-10001;mso-top-percent:-10001;mso-position-horizontal:absolute;mso-position-horizontal-relative:char;mso-position-vertical:absolute;mso-position-vertical-relative:line;mso-left-percent:-10001;mso-top-percent:-10001;v-text-anchor:top" fillcolor="#f2f2f2 [3052]" strokecolor="#582655 [3213]"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zUq/KAIAAEkEAAAOAAAAZHJzL2Uyb0RvYy54bWysVNtu2zAMfR+wfxD0vjg3d4kRp+jSdRjQ&#10;XYBuHyDLcixMEjVJiZ19fSnZTbMO2MMwPwiiKB2Sh4feXPdakaNwXoIp6WwypUQYDrU0+5J+/3b3&#10;ZkWJD8zUTIERJT0JT6+3r19tOluIObSgauEIghhfdLakbQi2yDLPW6GZn4AVBp0NOM0Cmm6f1Y51&#10;iK5VNp9Or7IOXG0dcOE9nt4OTrpN+E0jePjSNF4EokqKuYW0urRWcc22G1bsHbOt5GMa7B+y0Ewa&#10;DHqGumWBkYOTf0BpyR14aMKEg86gaSQXqQasZjZ9Uc1Dy6xItSA53p5p8v8Pln8+PtivjoT+HfTY&#10;wFSEt/fAf3hiYNcysxc3zkHXClZj4FmkLOusL8ankWpf+AhSdZ+gxiazQ4AE1DdOR1awToLo2IDT&#10;mXTRB8LxMF8vp/hRwtF3tVgt8mUKwYqn19b58EGAJnFTUodNTejseO9DzIYVT1diMA9K1ndSqWRE&#10;IYmdcuTIUALVfqhQHTSmOpyt8xh+wEm6i9cT6m9IypCupOt8ng8c/SVK6AeWXuSiZUCtK6lLuool&#10;j+qLxL43dVJiYFINeyxKmZHpSO5Ac+irnsi6pIv0ODJfQX1C7h0M2sZZxE0L7hclHeq6pP7ngTlB&#10;ifposH/r2XIZByEZy/ztHA136akuPcxwhCppoGTY7kIankitgRvscyNTC54zGXNGvSYOx9mKA3Fp&#10;p1vPf4DtIwAAAP//AwBQSwMEFAAGAAgAAAAhAPrg9GzaAAAABQEAAA8AAABkcnMvZG93bnJldi54&#10;bWxMj8FOwzAQRO9I/IO1SFwQtaEUQRqngko9cqAgxNG1lyRqvA62k6Z/z8KlXEZazWjmbbmafCdG&#10;jKkNpOFmpkAg2eBaqjW8v22uH0CkbMiZLhBqOGKCVXV+VprChQO94rjNteASSoXR0OTcF1Im26A3&#10;aRZ6JPa+QvQm8xlr6aI5cLnv5K1S99KblnihMT2uG7T77eA1uI84Hd3a+s/RfvfD89X4EpXU+vJi&#10;elqCyDjlUxh+8RkdKmbahYFcEp0GfiT/KXuP88UdiB2HlFqArEr5n776AQAA//8DAFBLAQItABQA&#10;BgAIAAAAIQC2gziS/gAAAOEBAAATAAAAAAAAAAAAAAAAAAAAAABbQ29udGVudF9UeXBlc10ueG1s&#10;UEsBAi0AFAAGAAgAAAAhADj9If/WAAAAlAEAAAsAAAAAAAAAAAAAAAAALwEAAF9yZWxzLy5yZWxz&#10;UEsBAi0AFAAGAAgAAAAhACLNSr8oAgAASQQAAA4AAAAAAAAAAAAAAAAALgIAAGRycy9lMm9Eb2Mu&#10;eG1sUEsBAi0AFAAGAAgAAAAhAPrg9GzaAAAABQEAAA8AAAAAAAAAAAAAAAAAggQAAGRycy9kb3du&#10;cmV2LnhtbFBLBQYAAAAABAAEAPMAAACJBQAAAAA=&#10;" w14:anchorId="11A2BE51">
                <v:textbox>
                  <w:txbxContent>
                    <w:p w:rsidR="003948F8" w:rsidP="003948F8" w:rsidRDefault="003948F8" w14:paraId="01C75539" w14:textId="77777777">
                      <w:pPr>
                        <w:rPr>
                          <w:rFonts w:cstheme="minorBidi"/>
                          <w:i/>
                          <w:iCs/>
                          <w:color w:val="582655" w:themeColor="text1"/>
                          <w:sz w:val="20"/>
                        </w:rPr>
                      </w:pPr>
                      <w:r w:rsidRPr="00837176">
                        <w:rPr>
                          <w:rFonts w:cstheme="minorBidi"/>
                          <w:i/>
                          <w:iCs/>
                          <w:color w:val="582655" w:themeColor="text1"/>
                          <w:sz w:val="20"/>
                        </w:rPr>
                        <w:t xml:space="preserve">Commentary: </w:t>
                      </w:r>
                    </w:p>
                    <w:p w:rsidRPr="003948F8" w:rsidR="003948F8" w:rsidP="003948F8" w:rsidRDefault="003948F8" w14:paraId="614CCDA6" w14:textId="0A038E40">
                      <w:pPr>
                        <w:spacing w:before="240"/>
                        <w:rPr>
                          <w:rFonts w:cstheme="minorBidi"/>
                          <w:i/>
                          <w:iCs/>
                          <w:color w:val="582655" w:themeColor="text1"/>
                          <w:sz w:val="20"/>
                        </w:rPr>
                      </w:pPr>
                      <w:r w:rsidRPr="003948F8">
                        <w:rPr>
                          <w:rFonts w:cstheme="minorBidi"/>
                          <w:i/>
                          <w:iCs/>
                          <w:color w:val="582655" w:themeColor="text1"/>
                          <w:sz w:val="20"/>
                        </w:rPr>
                        <w:t>Provide assumptions if necessary, and how these assumptions were derived and the background.</w:t>
                      </w:r>
                    </w:p>
                    <w:p w:rsidR="003948F8" w:rsidP="003948F8" w:rsidRDefault="003948F8" w14:paraId="53128261" w14:textId="219F6DD9">
                      <w:pPr>
                        <w:rPr>
                          <w:rFonts w:cstheme="minorBidi"/>
                          <w:i/>
                          <w:iCs/>
                          <w:color w:val="582655" w:themeColor="text1"/>
                          <w:sz w:val="20"/>
                        </w:rPr>
                      </w:pPr>
                    </w:p>
                  </w:txbxContent>
                </v:textbox>
                <w10:anchorlock/>
              </v:shape>
            </w:pict>
          </mc:Fallback>
        </mc:AlternateContent>
      </w:r>
    </w:p>
    <w:p w14:paraId="34829C3C" w14:textId="5C04FB7A" w:rsidR="00996B56" w:rsidRDefault="00EE473F" w:rsidP="00B73FDC">
      <w:pPr>
        <w:pStyle w:val="Heading3"/>
        <w:numPr>
          <w:ilvl w:val="0"/>
          <w:numId w:val="0"/>
        </w:numPr>
        <w:ind w:left="720" w:hanging="720"/>
      </w:pPr>
      <w:bookmarkStart w:id="57" w:name="_Toc220480162"/>
      <w:r>
        <w:t>C</w:t>
      </w:r>
      <w:r w:rsidR="00B73FDC">
        <w:t>.3.2</w:t>
      </w:r>
      <w:r w:rsidR="00B73FDC">
        <w:tab/>
      </w:r>
      <w:r w:rsidR="00996B56">
        <w:t>Dead and Live Loads</w:t>
      </w:r>
      <w:bookmarkEnd w:id="57"/>
      <w:r w:rsidR="00996B56">
        <w:t xml:space="preserve"> </w:t>
      </w:r>
    </w:p>
    <w:p w14:paraId="11B08357" w14:textId="77777777" w:rsidR="00996B56" w:rsidRPr="00E177C7" w:rsidRDefault="00996B56" w:rsidP="00A9736A">
      <w:pPr>
        <w:pStyle w:val="BodyText"/>
        <w:rPr>
          <w:rFonts w:cs="Arial"/>
          <w:lang w:val="en-GB"/>
        </w:rPr>
      </w:pPr>
      <w:r w:rsidRPr="00E177C7">
        <w:rPr>
          <w:rFonts w:cs="Arial"/>
          <w:lang w:val="en-GB"/>
        </w:rPr>
        <w:t xml:space="preserve">The following table summarises the </w:t>
      </w:r>
      <w:r>
        <w:rPr>
          <w:rFonts w:cs="Arial"/>
          <w:lang w:val="en-GB"/>
        </w:rPr>
        <w:t xml:space="preserve">dead and live loads for the structure. </w:t>
      </w:r>
      <w:r w:rsidRPr="00E177C7">
        <w:rPr>
          <w:rFonts w:cs="Arial"/>
          <w:lang w:val="en-GB"/>
        </w:rPr>
        <w:t xml:space="preserve"> </w:t>
      </w:r>
    </w:p>
    <w:p w14:paraId="34B186E0" w14:textId="5AFD613A" w:rsidR="00C26960" w:rsidRDefault="00C26960" w:rsidP="00C26960">
      <w:pPr>
        <w:pStyle w:val="Caption"/>
        <w:keepNext/>
      </w:pPr>
      <w:r>
        <w:t xml:space="preserve">Table </w:t>
      </w:r>
      <w:r>
        <w:fldChar w:fldCharType="begin"/>
      </w:r>
      <w:r>
        <w:instrText xml:space="preserve"> SEQ Table \* ARABIC </w:instrText>
      </w:r>
      <w:r>
        <w:fldChar w:fldCharType="separate"/>
      </w:r>
      <w:r w:rsidR="00CE6562">
        <w:rPr>
          <w:noProof/>
        </w:rPr>
        <w:t>9</w:t>
      </w:r>
      <w:r>
        <w:fldChar w:fldCharType="end"/>
      </w:r>
      <w:r>
        <w:t>: Dead and Live Loads</w:t>
      </w:r>
    </w:p>
    <w:tbl>
      <w:tblPr>
        <w:tblW w:w="9351"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3050"/>
        <w:gridCol w:w="3608"/>
        <w:gridCol w:w="2693"/>
      </w:tblGrid>
      <w:tr w:rsidR="00996B56" w:rsidRPr="00752AA1" w14:paraId="09C2FE4D" w14:textId="77777777" w:rsidTr="003948F8">
        <w:tc>
          <w:tcPr>
            <w:tcW w:w="3050" w:type="dxa"/>
            <w:shd w:val="clear" w:color="auto" w:fill="582655" w:themeFill="text1"/>
          </w:tcPr>
          <w:p w14:paraId="3BAB5668" w14:textId="77777777" w:rsidR="00996B56" w:rsidRPr="00A9736A" w:rsidRDefault="00996B56" w:rsidP="00A9736A">
            <w:pPr>
              <w:pStyle w:val="BodyText"/>
              <w:rPr>
                <w:rFonts w:eastAsia="Calibri" w:cs="Arial"/>
                <w:b/>
              </w:rPr>
            </w:pPr>
            <w:r w:rsidRPr="00A9736A">
              <w:rPr>
                <w:b/>
                <w:bCs/>
                <w:lang w:val="en-GB"/>
              </w:rPr>
              <w:t>Parameter</w:t>
            </w:r>
          </w:p>
        </w:tc>
        <w:tc>
          <w:tcPr>
            <w:tcW w:w="3608" w:type="dxa"/>
            <w:shd w:val="clear" w:color="auto" w:fill="582655" w:themeFill="text1"/>
          </w:tcPr>
          <w:p w14:paraId="371E974B" w14:textId="77777777" w:rsidR="00996B56" w:rsidRPr="00A9736A" w:rsidRDefault="00996B56" w:rsidP="00A9736A">
            <w:pPr>
              <w:pStyle w:val="BodyText"/>
              <w:rPr>
                <w:rFonts w:eastAsia="Calibri" w:cs="Arial"/>
                <w:b/>
              </w:rPr>
            </w:pPr>
            <w:r w:rsidRPr="00A9736A">
              <w:rPr>
                <w:b/>
                <w:bCs/>
                <w:lang w:val="en-GB"/>
              </w:rPr>
              <w:t>Value</w:t>
            </w:r>
          </w:p>
        </w:tc>
        <w:tc>
          <w:tcPr>
            <w:tcW w:w="2693" w:type="dxa"/>
            <w:shd w:val="clear" w:color="auto" w:fill="582655" w:themeFill="text1"/>
          </w:tcPr>
          <w:p w14:paraId="2B9EE4F9" w14:textId="77777777" w:rsidR="00996B56" w:rsidRPr="00A9736A" w:rsidRDefault="00996B56" w:rsidP="00A9736A">
            <w:pPr>
              <w:pStyle w:val="BodyText"/>
              <w:rPr>
                <w:b/>
                <w:bCs/>
                <w:lang w:val="en-GB"/>
              </w:rPr>
            </w:pPr>
            <w:r w:rsidRPr="00A9736A">
              <w:rPr>
                <w:b/>
                <w:bCs/>
                <w:lang w:val="en-GB"/>
              </w:rPr>
              <w:t>Comments</w:t>
            </w:r>
          </w:p>
        </w:tc>
      </w:tr>
      <w:tr w:rsidR="00996B56" w:rsidRPr="00752AA1" w14:paraId="1C567EBF" w14:textId="77777777" w:rsidTr="003948F8">
        <w:trPr>
          <w:trHeight w:val="132"/>
        </w:trPr>
        <w:tc>
          <w:tcPr>
            <w:tcW w:w="3050" w:type="dxa"/>
          </w:tcPr>
          <w:p w14:paraId="18A27B49" w14:textId="77777777" w:rsidR="00996B56" w:rsidRPr="00752AA1" w:rsidRDefault="00996B56" w:rsidP="00A9736A">
            <w:pPr>
              <w:pStyle w:val="BodyText"/>
              <w:rPr>
                <w:rFonts w:eastAsia="Calibri" w:cs="Arial"/>
              </w:rPr>
            </w:pPr>
            <w:r>
              <w:rPr>
                <w:rFonts w:cs="Arial"/>
                <w:lang w:val="en-GB"/>
              </w:rPr>
              <w:t>Dead loads</w:t>
            </w:r>
            <w:r w:rsidRPr="00E177C7">
              <w:rPr>
                <w:rFonts w:cs="Arial"/>
                <w:lang w:val="en-GB"/>
              </w:rPr>
              <w:t xml:space="preserve"> </w:t>
            </w:r>
          </w:p>
        </w:tc>
        <w:tc>
          <w:tcPr>
            <w:tcW w:w="3608" w:type="dxa"/>
          </w:tcPr>
          <w:p w14:paraId="2C60528C" w14:textId="77777777" w:rsidR="00996B56" w:rsidRPr="00752AA1" w:rsidRDefault="00996B56" w:rsidP="00A9736A">
            <w:pPr>
              <w:pStyle w:val="BodyText"/>
              <w:rPr>
                <w:rFonts w:eastAsia="Calibri" w:cs="Arial"/>
              </w:rPr>
            </w:pPr>
            <w:r w:rsidRPr="00B02C66">
              <w:rPr>
                <w:rFonts w:eastAsia="Calibri" w:cs="Arial"/>
                <w:highlight w:val="lightGray"/>
              </w:rPr>
              <w:t>&lt;from elements self-weights&gt;</w:t>
            </w:r>
          </w:p>
        </w:tc>
        <w:tc>
          <w:tcPr>
            <w:tcW w:w="2693" w:type="dxa"/>
          </w:tcPr>
          <w:p w14:paraId="064B9317" w14:textId="77777777" w:rsidR="00996B56" w:rsidRPr="00E177C7" w:rsidRDefault="00996B56" w:rsidP="00A9736A">
            <w:pPr>
              <w:pStyle w:val="BodyText"/>
              <w:rPr>
                <w:rFonts w:cs="Arial"/>
                <w:highlight w:val="lightGray"/>
                <w:lang w:val="en-GB"/>
              </w:rPr>
            </w:pPr>
          </w:p>
        </w:tc>
      </w:tr>
      <w:tr w:rsidR="00996B56" w:rsidRPr="00752AA1" w14:paraId="34A8D239" w14:textId="77777777" w:rsidTr="003948F8">
        <w:trPr>
          <w:trHeight w:val="70"/>
        </w:trPr>
        <w:tc>
          <w:tcPr>
            <w:tcW w:w="3050" w:type="dxa"/>
          </w:tcPr>
          <w:p w14:paraId="3D49315D" w14:textId="77777777" w:rsidR="00996B56" w:rsidRDefault="00996B56" w:rsidP="00A9736A">
            <w:pPr>
              <w:pStyle w:val="BodyText"/>
              <w:rPr>
                <w:rFonts w:eastAsia="Calibri" w:cs="Arial"/>
              </w:rPr>
            </w:pPr>
            <w:r>
              <w:rPr>
                <w:rFonts w:cs="Arial"/>
                <w:lang w:val="en-GB"/>
              </w:rPr>
              <w:t>Superimposed dead loads</w:t>
            </w:r>
            <w:r w:rsidRPr="00E177C7">
              <w:rPr>
                <w:rFonts w:cs="Arial"/>
                <w:lang w:val="en-GB"/>
              </w:rPr>
              <w:t xml:space="preserve"> </w:t>
            </w:r>
          </w:p>
        </w:tc>
        <w:tc>
          <w:tcPr>
            <w:tcW w:w="3608" w:type="dxa"/>
          </w:tcPr>
          <w:p w14:paraId="3BF79DAB" w14:textId="77777777" w:rsidR="00996B56" w:rsidRPr="00752AA1" w:rsidRDefault="00996B56" w:rsidP="00A9736A">
            <w:pPr>
              <w:pStyle w:val="BodyText"/>
              <w:rPr>
                <w:rFonts w:eastAsia="Calibri" w:cs="Arial"/>
              </w:rPr>
            </w:pPr>
          </w:p>
        </w:tc>
        <w:tc>
          <w:tcPr>
            <w:tcW w:w="2693" w:type="dxa"/>
          </w:tcPr>
          <w:p w14:paraId="25687DA4" w14:textId="77777777" w:rsidR="00996B56" w:rsidRPr="00E177C7" w:rsidRDefault="00996B56" w:rsidP="00A9736A">
            <w:pPr>
              <w:pStyle w:val="BodyText"/>
              <w:rPr>
                <w:rFonts w:cs="Arial"/>
                <w:highlight w:val="lightGray"/>
                <w:lang w:val="en-GB"/>
              </w:rPr>
            </w:pPr>
          </w:p>
        </w:tc>
      </w:tr>
      <w:tr w:rsidR="00996B56" w:rsidRPr="00752AA1" w14:paraId="24214C64" w14:textId="77777777" w:rsidTr="003948F8">
        <w:trPr>
          <w:trHeight w:val="70"/>
        </w:trPr>
        <w:tc>
          <w:tcPr>
            <w:tcW w:w="3050" w:type="dxa"/>
          </w:tcPr>
          <w:p w14:paraId="4B959FC9" w14:textId="77777777" w:rsidR="00996B56" w:rsidRDefault="00996B56" w:rsidP="00A9736A">
            <w:pPr>
              <w:pStyle w:val="BodyText"/>
              <w:rPr>
                <w:rFonts w:eastAsia="Calibri" w:cs="Arial"/>
              </w:rPr>
            </w:pPr>
            <w:r>
              <w:rPr>
                <w:rFonts w:eastAsia="Calibri" w:cs="Arial"/>
              </w:rPr>
              <w:t>Live loads</w:t>
            </w:r>
          </w:p>
        </w:tc>
        <w:tc>
          <w:tcPr>
            <w:tcW w:w="3608" w:type="dxa"/>
          </w:tcPr>
          <w:p w14:paraId="461FBC02" w14:textId="77777777" w:rsidR="00996B56" w:rsidRPr="00752AA1" w:rsidRDefault="00996B56" w:rsidP="00A9736A">
            <w:pPr>
              <w:pStyle w:val="BodyText"/>
              <w:rPr>
                <w:rFonts w:eastAsia="Calibri" w:cs="Arial"/>
              </w:rPr>
            </w:pPr>
          </w:p>
        </w:tc>
        <w:tc>
          <w:tcPr>
            <w:tcW w:w="2693" w:type="dxa"/>
          </w:tcPr>
          <w:p w14:paraId="4A7C7856" w14:textId="77777777" w:rsidR="00996B56" w:rsidRPr="00E177C7" w:rsidRDefault="00996B56" w:rsidP="00A9736A">
            <w:pPr>
              <w:pStyle w:val="BodyText"/>
              <w:rPr>
                <w:rFonts w:cs="Arial"/>
                <w:highlight w:val="lightGray"/>
                <w:lang w:val="en-GB"/>
              </w:rPr>
            </w:pPr>
          </w:p>
        </w:tc>
      </w:tr>
    </w:tbl>
    <w:p w14:paraId="3B93E00C" w14:textId="4938A5F3" w:rsidR="00996B56" w:rsidRDefault="00EE473F" w:rsidP="00B73FDC">
      <w:pPr>
        <w:pStyle w:val="Heading2"/>
        <w:numPr>
          <w:ilvl w:val="0"/>
          <w:numId w:val="0"/>
        </w:numPr>
        <w:ind w:left="851" w:hanging="851"/>
      </w:pPr>
      <w:bookmarkStart w:id="58" w:name="_Toc220480163"/>
      <w:r>
        <w:t>C</w:t>
      </w:r>
      <w:r w:rsidR="00B73FDC">
        <w:t>.4</w:t>
      </w:r>
      <w:r w:rsidR="00B73FDC">
        <w:tab/>
      </w:r>
      <w:r w:rsidR="00996B56">
        <w:t>Assumptions</w:t>
      </w:r>
      <w:bookmarkEnd w:id="58"/>
      <w:r w:rsidR="00996B56">
        <w:t xml:space="preserve"> </w:t>
      </w:r>
    </w:p>
    <w:p w14:paraId="4650E2BB" w14:textId="6E485CD1" w:rsidR="003948F8" w:rsidRDefault="003948F8" w:rsidP="00996B56">
      <w:pPr>
        <w:spacing w:before="240"/>
        <w:rPr>
          <w:rFonts w:cs="Arial"/>
          <w:highlight w:val="lightGray"/>
        </w:rPr>
      </w:pPr>
      <w:r w:rsidRPr="00CA51F9">
        <w:rPr>
          <w:rFonts w:eastAsia="Times New Roman" w:cs="Arial"/>
          <w:noProof/>
          <w:color w:val="000000"/>
          <w:highlight w:val="lightGray"/>
          <w:lang w:val="en-US" w:eastAsia="en-NZ"/>
        </w:rPr>
        <mc:AlternateContent>
          <mc:Choice Requires="wps">
            <w:drawing>
              <wp:inline distT="0" distB="0" distL="0" distR="0" wp14:anchorId="691DC23F" wp14:editId="61EEF29C">
                <wp:extent cx="5940000" cy="664234"/>
                <wp:effectExtent l="0" t="0" r="22860" b="21590"/>
                <wp:docPr id="704243482"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940000" cy="664234"/>
                        </a:xfrm>
                        <a:prstGeom prst="rect">
                          <a:avLst/>
                        </a:prstGeom>
                        <a:solidFill>
                          <a:schemeClr val="bg1">
                            <a:lumMod val="95000"/>
                          </a:schemeClr>
                        </a:solidFill>
                        <a:ln w="9525">
                          <a:solidFill>
                            <a:schemeClr val="tx1"/>
                          </a:solidFill>
                          <a:miter lim="800000"/>
                          <a:headEnd/>
                          <a:tailEnd/>
                        </a:ln>
                      </wps:spPr>
                      <wps:txbx>
                        <w:txbxContent>
                          <w:p w14:paraId="2816F01C" w14:textId="77777777" w:rsidR="003948F8" w:rsidRDefault="003948F8" w:rsidP="003948F8">
                            <w:pPr>
                              <w:rPr>
                                <w:rFonts w:cstheme="minorBidi"/>
                                <w:i/>
                                <w:iCs/>
                                <w:color w:val="582655" w:themeColor="text1"/>
                                <w:sz w:val="20"/>
                              </w:rPr>
                            </w:pPr>
                            <w:r w:rsidRPr="00837176">
                              <w:rPr>
                                <w:rFonts w:cstheme="minorBidi"/>
                                <w:i/>
                                <w:iCs/>
                                <w:color w:val="582655" w:themeColor="text1"/>
                                <w:sz w:val="20"/>
                              </w:rPr>
                              <w:t xml:space="preserve">Commentary: </w:t>
                            </w:r>
                          </w:p>
                          <w:p w14:paraId="1306234A" w14:textId="356A79D0" w:rsidR="003948F8" w:rsidRPr="003948F8" w:rsidRDefault="003948F8" w:rsidP="003948F8">
                            <w:pPr>
                              <w:spacing w:before="240"/>
                              <w:rPr>
                                <w:rFonts w:cstheme="minorBidi"/>
                                <w:i/>
                                <w:iCs/>
                                <w:color w:val="582655" w:themeColor="text1"/>
                                <w:sz w:val="20"/>
                              </w:rPr>
                            </w:pPr>
                            <w:r w:rsidRPr="003948F8">
                              <w:rPr>
                                <w:rFonts w:cstheme="minorBidi"/>
                                <w:i/>
                                <w:iCs/>
                                <w:color w:val="582655" w:themeColor="text1"/>
                                <w:sz w:val="20"/>
                              </w:rPr>
                              <w:t>Provide a list of assumptions and how these assumptions were derived and the background.</w:t>
                            </w:r>
                          </w:p>
                          <w:p w14:paraId="6D847B70" w14:textId="77777777" w:rsidR="003948F8" w:rsidRDefault="003948F8" w:rsidP="003948F8">
                            <w:pPr>
                              <w:rPr>
                                <w:rFonts w:cstheme="minorBidi"/>
                                <w:i/>
                                <w:iCs/>
                                <w:color w:val="582655" w:themeColor="text1"/>
                                <w:sz w:val="20"/>
                              </w:rPr>
                            </w:pPr>
                          </w:p>
                        </w:txbxContent>
                      </wps:txbx>
                      <wps:bodyPr rot="0" vert="horz" wrap="square" lIns="91440" tIns="45720" rIns="91440" bIns="45720" anchor="t" anchorCtr="0">
                        <a:noAutofit/>
                      </wps:bodyPr>
                    </wps:wsp>
                  </a:graphicData>
                </a:graphic>
              </wp:inline>
            </w:drawing>
          </mc:Choice>
          <mc:Fallback xmlns:a="http://schemas.openxmlformats.org/drawingml/2006/main">
            <w:pict w14:anchorId="3CB1108C">
              <v:shape id="_x0000_s1055" style="width:467.7pt;height:52.3pt;visibility:visible;mso-wrap-style:square;mso-left-percent:-10001;mso-top-percent:-10001;mso-position-horizontal:absolute;mso-position-horizontal-relative:char;mso-position-vertical:absolute;mso-position-vertical-relative:line;mso-left-percent:-10001;mso-top-percent:-10001;v-text-anchor:top" fillcolor="#f2f2f2 [3052]" strokecolor="#582655 [3213]"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8WAzKAIAAEkEAAAOAAAAZHJzL2Uyb0RvYy54bWysVNtu2zAMfR+wfxD0vjhJnawx4hRdug4D&#10;ugvQ7gNkWY6FSaImKbGzry8lu2naAXsY5gdBFKVD8vDQ66teK3IQzkswJZ1NppQIw6GWZlfSHw+3&#10;7y4p8YGZmikwoqRH4enV5u2bdWcLMYcWVC0cQRDji86WtA3BFlnmeSs08xOwwqCzAadZQNPtstqx&#10;DtG1yubT6TLrwNXWARfe4+nN4KSbhN80godvTeNFIKqkmFtIq0trFddss2bFzjHbSj6mwf4hC82k&#10;waAnqBsWGNk7+QeUltyBhyZMOOgMmkZykWrAambTV9Xct8yKVAuS4+2JJv//YPnXw7397kjoP0CP&#10;DUxFeHsH/KcnBrYtMztx7Rx0rWA1Bp5FyrLO+mJ8Gqn2hY8gVfcFamwy2wdIQH3jdGQF6ySIjg04&#10;nkgXfSAcDxerfIofJRx9y2U+v8hTCFY8vbbOh08CNImbkjpsakJnhzsfYjaseLoSg3lQsr6VSiUj&#10;CklslSMHhhKodkOFaq8x1eFstYjhB5yku3g9ob5AUoZ0JV0t5ouBo79ECf3A0qtctAyodSV1SS9j&#10;yaP6IrEfTZ2UGJhUwx6LUmZkOpI70Bz6qieyLulFihCZr6A+IvcOBm3jLOKmBfebkg51XVL/a8+c&#10;oER9Nti/1SzP4yAkI1+8n6Phzj3VuYcZjlAlDZQM221IwxOpNXCNfW5kasFzJmPOqNfE4ThbcSDO&#10;7XTr+Q+weQQAAP//AwBQSwMEFAAGAAgAAAAhAAqNT4HaAAAABQEAAA8AAABkcnMvZG93bnJldi54&#10;bWxMj81OwzAQhO9IvIO1SFwQtaE/ghCngko9cqBUiKNrL0lEvA62k6Zvz8IFLiOtZjTzbbmefCdG&#10;jKkNpOFmpkAg2eBaqjXsX7fXdyBSNuRMFwg1nDDBujo/K03hwpFecNzlWnAJpcJoaHLuCymTbdCb&#10;NAs9EnsfIXqT+Yy1dNEcudx38laplfSmJV5oTI+bBu3nbvAa3FucTm5j/ftov/rh6Wp8jkpqfXkx&#10;PT6AyDjlvzD84DM6VMx0CAO5JDoN/Ej+Vfbu58sFiAOH1GIFsirlf/rqGwAA//8DAFBLAQItABQA&#10;BgAIAAAAIQC2gziS/gAAAOEBAAATAAAAAAAAAAAAAAAAAAAAAABbQ29udGVudF9UeXBlc10ueG1s&#10;UEsBAi0AFAAGAAgAAAAhADj9If/WAAAAlAEAAAsAAAAAAAAAAAAAAAAALwEAAF9yZWxzLy5yZWxz&#10;UEsBAi0AFAAGAAgAAAAhACbxYDMoAgAASQQAAA4AAAAAAAAAAAAAAAAALgIAAGRycy9lMm9Eb2Mu&#10;eG1sUEsBAi0AFAAGAAgAAAAhAAqNT4HaAAAABQEAAA8AAAAAAAAAAAAAAAAAggQAAGRycy9kb3du&#10;cmV2LnhtbFBLBQYAAAAABAAEAPMAAACJBQAAAAA=&#10;" w14:anchorId="691DC23F">
                <v:textbox>
                  <w:txbxContent>
                    <w:p w:rsidR="003948F8" w:rsidP="003948F8" w:rsidRDefault="003948F8" w14:paraId="745ED363" w14:textId="77777777">
                      <w:pPr>
                        <w:rPr>
                          <w:rFonts w:cstheme="minorBidi"/>
                          <w:i/>
                          <w:iCs/>
                          <w:color w:val="582655" w:themeColor="text1"/>
                          <w:sz w:val="20"/>
                        </w:rPr>
                      </w:pPr>
                      <w:r w:rsidRPr="00837176">
                        <w:rPr>
                          <w:rFonts w:cstheme="minorBidi"/>
                          <w:i/>
                          <w:iCs/>
                          <w:color w:val="582655" w:themeColor="text1"/>
                          <w:sz w:val="20"/>
                        </w:rPr>
                        <w:t xml:space="preserve">Commentary: </w:t>
                      </w:r>
                    </w:p>
                    <w:p w:rsidRPr="003948F8" w:rsidR="003948F8" w:rsidP="003948F8" w:rsidRDefault="003948F8" w14:paraId="1AFF4478" w14:textId="356A79D0">
                      <w:pPr>
                        <w:spacing w:before="240"/>
                        <w:rPr>
                          <w:rFonts w:cstheme="minorBidi"/>
                          <w:i/>
                          <w:iCs/>
                          <w:color w:val="582655" w:themeColor="text1"/>
                          <w:sz w:val="20"/>
                        </w:rPr>
                      </w:pPr>
                      <w:r w:rsidRPr="003948F8">
                        <w:rPr>
                          <w:rFonts w:cstheme="minorBidi"/>
                          <w:i/>
                          <w:iCs/>
                          <w:color w:val="582655" w:themeColor="text1"/>
                          <w:sz w:val="20"/>
                        </w:rPr>
                        <w:t>Provide a list of assumptions and how these assumptions were derived and the background.</w:t>
                      </w:r>
                    </w:p>
                    <w:p w:rsidR="003948F8" w:rsidP="003948F8" w:rsidRDefault="003948F8" w14:paraId="62486C05" w14:textId="77777777">
                      <w:pPr>
                        <w:rPr>
                          <w:rFonts w:cstheme="minorBidi"/>
                          <w:i/>
                          <w:iCs/>
                          <w:color w:val="582655" w:themeColor="text1"/>
                          <w:sz w:val="20"/>
                        </w:rPr>
                      </w:pPr>
                    </w:p>
                  </w:txbxContent>
                </v:textbox>
                <w10:anchorlock/>
              </v:shape>
            </w:pict>
          </mc:Fallback>
        </mc:AlternateContent>
      </w:r>
    </w:p>
    <w:p w14:paraId="12FC1079" w14:textId="77777777" w:rsidR="00996B56" w:rsidRDefault="00996B56">
      <w:pPr>
        <w:spacing w:after="0"/>
        <w:rPr>
          <w:rFonts w:eastAsia="Calibri" w:cs="Arial"/>
          <w:b/>
          <w:bCs/>
          <w:color w:val="582655" w:themeColor="text1"/>
          <w:kern w:val="32"/>
          <w:sz w:val="48"/>
          <w:szCs w:val="48"/>
        </w:rPr>
        <w:sectPr w:rsidR="00996B56" w:rsidSect="00EF62FE">
          <w:pgSz w:w="11906" w:h="16838" w:code="9"/>
          <w:pgMar w:top="1134" w:right="1134" w:bottom="1701" w:left="1134" w:header="709" w:footer="709" w:gutter="0"/>
          <w:cols w:space="708"/>
          <w:docGrid w:linePitch="360"/>
        </w:sectPr>
      </w:pPr>
    </w:p>
    <w:p w14:paraId="0864D033" w14:textId="7E2986F9" w:rsidR="00FA4005" w:rsidRDefault="0073610F" w:rsidP="0073610F">
      <w:pPr>
        <w:pStyle w:val="Heading1"/>
        <w:numPr>
          <w:ilvl w:val="0"/>
          <w:numId w:val="0"/>
        </w:numPr>
        <w:spacing w:before="4920"/>
      </w:pPr>
      <w:r>
        <w:lastRenderedPageBreak/>
        <w:t xml:space="preserve"> </w:t>
      </w:r>
      <w:bookmarkStart w:id="59" w:name="_Toc220480164"/>
      <w:r w:rsidRPr="00A71A2F">
        <w:t xml:space="preserve">Appendix </w:t>
      </w:r>
      <w:r w:rsidR="00EF62FE">
        <w:t>D</w:t>
      </w:r>
      <w:r w:rsidRPr="00A71A2F">
        <w:t xml:space="preserve">: </w:t>
      </w:r>
      <w:r w:rsidR="00FA4005">
        <w:t>Existing Documentation</w:t>
      </w:r>
      <w:bookmarkEnd w:id="59"/>
      <w:r>
        <w:t xml:space="preserve"> </w:t>
      </w:r>
    </w:p>
    <w:p w14:paraId="2C4C339F" w14:textId="77777777" w:rsidR="005E23A5" w:rsidRDefault="005E23A5" w:rsidP="005E23A5">
      <w:pPr>
        <w:pStyle w:val="BodyText"/>
      </w:pPr>
    </w:p>
    <w:p w14:paraId="0F98C666" w14:textId="74C73063" w:rsidR="005E23A5" w:rsidRPr="005E23A5" w:rsidRDefault="005E23A5" w:rsidP="005E23A5">
      <w:pPr>
        <w:pStyle w:val="BodyText"/>
        <w:sectPr w:rsidR="005E23A5" w:rsidRPr="005E23A5" w:rsidSect="00EF62FE">
          <w:pgSz w:w="11906" w:h="16838" w:code="9"/>
          <w:pgMar w:top="1134" w:right="1134" w:bottom="1701" w:left="1134" w:header="709" w:footer="709" w:gutter="0"/>
          <w:cols w:space="708"/>
          <w:docGrid w:linePitch="360"/>
        </w:sectPr>
      </w:pPr>
    </w:p>
    <w:p w14:paraId="64C09A03" w14:textId="370C434C" w:rsidR="0073610F" w:rsidRDefault="00FA4005" w:rsidP="0073610F">
      <w:pPr>
        <w:pStyle w:val="Heading1"/>
        <w:numPr>
          <w:ilvl w:val="0"/>
          <w:numId w:val="0"/>
        </w:numPr>
        <w:spacing w:before="4920"/>
      </w:pPr>
      <w:bookmarkStart w:id="60" w:name="_Toc220480165"/>
      <w:r>
        <w:lastRenderedPageBreak/>
        <w:t xml:space="preserve">Appendix </w:t>
      </w:r>
      <w:r w:rsidR="00EF62FE">
        <w:t>E</w:t>
      </w:r>
      <w:r>
        <w:t>: Detailed Seismic Assessment Calculations</w:t>
      </w:r>
      <w:r w:rsidR="00B73FDC">
        <w:t xml:space="preserve"> and Analysis Results</w:t>
      </w:r>
      <w:bookmarkEnd w:id="60"/>
      <w:r w:rsidR="00B73FDC">
        <w:t xml:space="preserve"> </w:t>
      </w:r>
    </w:p>
    <w:p w14:paraId="7629B0E4" w14:textId="77777777" w:rsidR="0019481F" w:rsidRDefault="0019481F" w:rsidP="002F322B">
      <w:pPr>
        <w:pStyle w:val="BodyText"/>
      </w:pPr>
    </w:p>
    <w:p w14:paraId="4959F0B2" w14:textId="77777777" w:rsidR="0073610F" w:rsidRDefault="0073610F" w:rsidP="002F322B">
      <w:pPr>
        <w:pStyle w:val="BodyText"/>
        <w:sectPr w:rsidR="0073610F" w:rsidSect="00EF62FE">
          <w:pgSz w:w="11906" w:h="16838" w:code="9"/>
          <w:pgMar w:top="1134" w:right="1134" w:bottom="1701" w:left="1134" w:header="709" w:footer="709" w:gutter="0"/>
          <w:cols w:space="708"/>
          <w:docGrid w:linePitch="360"/>
        </w:sectPr>
      </w:pPr>
    </w:p>
    <w:p w14:paraId="512C8260" w14:textId="77777777" w:rsidR="0006716F" w:rsidRDefault="0006716F" w:rsidP="00800F33">
      <w:pPr>
        <w:ind w:left="142"/>
      </w:pPr>
    </w:p>
    <w:sectPr w:rsidR="0006716F" w:rsidSect="000D3FE4">
      <w:headerReference w:type="even" r:id="rId36"/>
      <w:headerReference w:type="default" r:id="rId37"/>
      <w:footerReference w:type="even" r:id="rId38"/>
      <w:footerReference w:type="default" r:id="rId39"/>
      <w:headerReference w:type="first" r:id="rId40"/>
      <w:footerReference w:type="first" r:id="rId41"/>
      <w:pgSz w:w="11906" w:h="16838" w:code="9"/>
      <w:pgMar w:top="1588" w:right="1134" w:bottom="1701" w:left="1134" w:header="709" w:footer="709" w:gutter="0"/>
      <w:pgNumType w:start="1"/>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1A1BF0D" w14:textId="77777777" w:rsidR="003351C7" w:rsidRDefault="003351C7" w:rsidP="0052683C">
      <w:r>
        <w:separator/>
      </w:r>
    </w:p>
  </w:endnote>
  <w:endnote w:type="continuationSeparator" w:id="0">
    <w:p w14:paraId="4B0D90F3" w14:textId="77777777" w:rsidR="003351C7" w:rsidRDefault="003351C7" w:rsidP="0052683C">
      <w:r>
        <w:continuationSeparator/>
      </w:r>
    </w:p>
  </w:endnote>
  <w:endnote w:type="continuationNotice" w:id="1">
    <w:p w14:paraId="2DE82A5B" w14:textId="77777777" w:rsidR="003351C7" w:rsidRDefault="003351C7"/>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Interstate-Light">
    <w:altName w:val="Cambria"/>
    <w:panose1 w:val="00000000000000000000"/>
    <w:charset w:val="00"/>
    <w:family w:val="roman"/>
    <w:notTrueType/>
    <w:pitch w:val="default"/>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ourier">
    <w:panose1 w:val="02070409020205020404"/>
    <w:charset w:val="00"/>
    <w:family w:val="modern"/>
    <w:pitch w:val="fixed"/>
    <w:sig w:usb0="00000003" w:usb1="00000000" w:usb2="00000000" w:usb3="00000000" w:csb0="00000001" w:csb1="00000000"/>
  </w:font>
  <w:font w:name="Calibri">
    <w:panose1 w:val="020F0502020204030204"/>
    <w:charset w:val="00"/>
    <w:family w:val="swiss"/>
    <w:pitch w:val="variable"/>
    <w:sig w:usb0="E4002EFF" w:usb1="C200247B" w:usb2="00000009" w:usb3="00000000" w:csb0="000001FF" w:csb1="00000000"/>
  </w:font>
  <w:font w:name="Interstate-Regular">
    <w:panose1 w:val="00000000000000000000"/>
    <w:charset w:val="00"/>
    <w:family w:val="roman"/>
    <w:notTrueType/>
    <w:pitch w:val="default"/>
  </w:font>
  <w:font w:name="MS PGothic">
    <w:panose1 w:val="020B0600070205080204"/>
    <w:charset w:val="80"/>
    <w:family w:val="swiss"/>
    <w:pitch w:val="variable"/>
    <w:sig w:usb0="E00002FF" w:usb1="6AC7FDFB" w:usb2="08000012" w:usb3="00000000" w:csb0="0002009F" w:csb1="00000000"/>
  </w:font>
  <w:font w:name="Verdana">
    <w:panose1 w:val="020B0604030504040204"/>
    <w:charset w:val="00"/>
    <w:family w:val="swiss"/>
    <w:pitch w:val="variable"/>
    <w:sig w:usb0="A00006FF" w:usb1="4000205B" w:usb2="00000010" w:usb3="00000000" w:csb0="0000019F" w:csb1="00000000"/>
  </w:font>
  <w:font w:name="Tahoma">
    <w:panose1 w:val="020B0604030504040204"/>
    <w:charset w:val="00"/>
    <w:family w:val="swiss"/>
    <w:pitch w:val="variable"/>
    <w:sig w:usb0="E1002EFF" w:usb1="C000605B" w:usb2="00000029" w:usb3="00000000" w:csb0="000101FF" w:csb1="00000000"/>
  </w:font>
  <w:font w:name="Gotham Light">
    <w:altName w:val="Arial"/>
    <w:panose1 w:val="00000000000000000000"/>
    <w:charset w:val="00"/>
    <w:family w:val="modern"/>
    <w:notTrueType/>
    <w:pitch w:val="variable"/>
    <w:sig w:usb0="00000001" w:usb1="4000005B" w:usb2="00000000" w:usb3="00000000" w:csb0="0000009F" w:csb1="00000000"/>
  </w:font>
  <w:font w:name="Consolas">
    <w:panose1 w:val="020B0609020204030204"/>
    <w:charset w:val="00"/>
    <w:family w:val="modern"/>
    <w:pitch w:val="fixed"/>
    <w:sig w:usb0="E00006FF" w:usb1="0000FCFF" w:usb2="00000001" w:usb3="00000000" w:csb0="0000019F" w:csb1="00000000"/>
  </w:font>
  <w:font w:name="Segoe UI">
    <w:panose1 w:val="020B0502040204020203"/>
    <w:charset w:val="00"/>
    <w:family w:val="swiss"/>
    <w:pitch w:val="variable"/>
    <w:sig w:usb0="E4002EFF" w:usb1="C000E47F" w:usb2="00000009" w:usb3="00000000" w:csb0="000001FF" w:csb1="00000000"/>
  </w:font>
  <w:font w:name="Arial Bold">
    <w:altName w:val="Arial"/>
    <w:panose1 w:val="00000000000000000000"/>
    <w:charset w:val="00"/>
    <w:family w:val="roman"/>
    <w:notTrueType/>
    <w:pitch w:val="default"/>
  </w:font>
  <w:font w:name="Cambria Math">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3CBCEB5" w14:textId="52573FC9" w:rsidR="009D36BB" w:rsidRDefault="009D36BB">
    <w:pPr>
      <w:pStyle w:val="Footer"/>
    </w:pPr>
    <w:r>
      <mc:AlternateContent>
        <mc:Choice Requires="wps">
          <w:drawing>
            <wp:anchor distT="0" distB="0" distL="0" distR="0" simplePos="0" relativeHeight="251659264" behindDoc="0" locked="0" layoutInCell="1" allowOverlap="1" wp14:anchorId="7836D99C" wp14:editId="3F808ACF">
              <wp:simplePos x="635" y="635"/>
              <wp:positionH relativeFrom="page">
                <wp:align>center</wp:align>
              </wp:positionH>
              <wp:positionV relativeFrom="page">
                <wp:align>bottom</wp:align>
              </wp:positionV>
              <wp:extent cx="2002155" cy="345440"/>
              <wp:effectExtent l="0" t="0" r="17145" b="0"/>
              <wp:wrapNone/>
              <wp:docPr id="1623149804" name="Text Box 14" descr="[IN-CONFIDENCE - RELEASE EXTERN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2002155" cy="345440"/>
                      </a:xfrm>
                      <a:prstGeom prst="rect">
                        <a:avLst/>
                      </a:prstGeom>
                      <a:noFill/>
                      <a:ln>
                        <a:noFill/>
                      </a:ln>
                    </wps:spPr>
                    <wps:txbx>
                      <w:txbxContent>
                        <w:p w14:paraId="2E6600E4" w14:textId="1A3CF41C" w:rsidR="009D36BB" w:rsidRPr="009D36BB" w:rsidRDefault="009D36BB" w:rsidP="009D36BB">
                          <w:pPr>
                            <w:spacing w:after="0"/>
                            <w:rPr>
                              <w:rFonts w:ascii="Calibri" w:eastAsia="Calibri" w:hAnsi="Calibri" w:cs="Calibri"/>
                              <w:noProof/>
                              <w:color w:val="000000"/>
                              <w:sz w:val="20"/>
                            </w:rPr>
                          </w:pPr>
                          <w:r w:rsidRPr="009D36BB">
                            <w:rPr>
                              <w:rFonts w:ascii="Calibri" w:eastAsia="Calibri" w:hAnsi="Calibri" w:cs="Calibri"/>
                              <w:noProof/>
                              <w:color w:val="000000"/>
                              <w:sz w:val="20"/>
                            </w:rPr>
                            <w:t>[IN-CONFIDENCE - RELEASE EXTERNAL]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xmlns:aclsh="http://schemas.microsoft.com/office/drawing/2020/classificationShape" xmlns:a="http://schemas.openxmlformats.org/drawingml/2006/main">
          <w:pict w14:anchorId="4CFF31B1">
            <v:shapetype id="_x0000_t202" coordsize="21600,21600" o:spt="202" path="m,l,21600r21600,l21600,xe" w14:anchorId="7836D99C">
              <v:stroke joinstyle="miter"/>
              <v:path gradientshapeok="t" o:connecttype="rect"/>
            </v:shapetype>
            <v:shape id="Text Box 14" style="position:absolute;margin-left:0;margin-top:0;width:157.65pt;height:27.2pt;z-index:251659264;visibility:visible;mso-wrap-style:none;mso-wrap-distance-left:0;mso-wrap-distance-top:0;mso-wrap-distance-right:0;mso-wrap-distance-bottom:0;mso-position-horizontal:center;mso-position-horizontal-relative:page;mso-position-vertical:bottom;mso-position-vertical-relative:page;v-text-anchor:bottom" alt="[IN-CONFIDENCE - RELEASE EXTERNAL]" o:spid="_x0000_s1058"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2LWIDgIAAB0EAAAOAAAAZHJzL2Uyb0RvYy54bWysU11v2jAUfZ+0/2D5fSQwmNaIULFWTJNQ&#10;W4lWfTaOQyIlvpZtSNiv37EhsLV7mvbi3Nx7fT/OOZ7f9m3DDsq6mnTOx6OUM6UlFbXe5fzlefXp&#10;K2fOC12IhrTK+VE5frv4+GHemUxNqKKmUJahiHZZZ3JeeW+yJHGyUq1wIzJKI1iSbYXHr90lhRUd&#10;qrdNMknTL0lHtjCWpHIO3vtTkC9i/bJU0j+WpVOeNTnHbD6eNp7bcCaLuch2VpiqlucxxD9M0Ypa&#10;o+ml1L3wgu1t/a5UW0tLjko/ktQmVJa1VHEHbDNO32yzqYRRcReA48wFJvf/ysqHw8Y8Web7b9SD&#10;wABIZ1zm4Az79KVtwxeTMsQB4fECm+o9k3CCh8l4NuNMIvZ5OptOI67J9baxzn9X1LJg5NyCloiW&#10;OKydR0ekDimhmaZV3TSRmkb/4UBi8CTXEYPl+23P6gKTDONvqThiK0snwp2Rqxqt18L5J2HBMBaB&#10;av0jjrKhLud0tjiryP78mz/kA3hEOeugmJxrSJqz5ocGIUFcg2EHYxuN8U06SxHX+/aOoMMxnoSR&#10;0YTX+mYwS0vtK/S8DI0QElqiXc63g3nnT9LFe5BquYxJ0JERfq03RobSAa6A5XP/Kqw5A+5B1QMN&#10;chLZG9xPueGmM8u9B/qRlADtCcgz4tBg5Or8XoLIf/+PWddXvfgFAAD//wMAUEsDBBQABgAIAAAA&#10;IQDvehCW2wAAAAQBAAAPAAAAZHJzL2Rvd25yZXYueG1sTI9Na8JAEIbvBf/DMoXe6kajUmI2IkJP&#10;loIfl97W3TGJzc6G7Ebjv++0l3oZGN6XZ57JV4NrxBW7UHtSMBknIJCMtzWVCo6H99c3ECFqsrrx&#10;hAruGGBVjJ5ynVl/ox1e97EUDKGQaQVVjG0mZTAVOh3GvkXi7Ow7pyOvXSltp28Md42cJslCOl0T&#10;X6h0i5sKzfe+dwrmu/jRf9Ih/Rqm98u23Zj0vDVKvTwP6yWIiEP8L8OvPqtDwU4n35MNolHAj8S/&#10;yVk6macgTgyezUAWuXyUL34AAAD//wMAUEsBAi0AFAAGAAgAAAAhALaDOJL+AAAA4QEAABMAAAAA&#10;AAAAAAAAAAAAAAAAAFtDb250ZW50X1R5cGVzXS54bWxQSwECLQAUAAYACAAAACEAOP0h/9YAAACU&#10;AQAACwAAAAAAAAAAAAAAAAAvAQAAX3JlbHMvLnJlbHNQSwECLQAUAAYACAAAACEAcNi1iA4CAAAd&#10;BAAADgAAAAAAAAAAAAAAAAAuAgAAZHJzL2Uyb0RvYy54bWxQSwECLQAUAAYACAAAACEA73oQltsA&#10;AAAEAQAADwAAAAAAAAAAAAAAAABoBAAAZHJzL2Rvd25yZXYueG1sUEsFBgAAAAAEAAQA8wAAAHAF&#10;AAAAAA==&#10;">
              <v:textbox style="mso-fit-shape-to-text:t" inset="0,0,0,15pt">
                <w:txbxContent>
                  <w:p w:rsidRPr="009D36BB" w:rsidR="009D36BB" w:rsidP="009D36BB" w:rsidRDefault="009D36BB" w14:paraId="127AFA7F" w14:textId="1A3CF41C">
                    <w:pPr>
                      <w:spacing w:after="0"/>
                      <w:rPr>
                        <w:rFonts w:ascii="Calibri" w:hAnsi="Calibri" w:eastAsia="Calibri" w:cs="Calibri"/>
                        <w:noProof/>
                        <w:color w:val="000000"/>
                        <w:sz w:val="20"/>
                      </w:rPr>
                    </w:pPr>
                    <w:r w:rsidRPr="009D36BB">
                      <w:rPr>
                        <w:rFonts w:ascii="Calibri" w:hAnsi="Calibri" w:eastAsia="Calibri" w:cs="Calibri"/>
                        <w:noProof/>
                        <w:color w:val="000000"/>
                        <w:sz w:val="20"/>
                      </w:rPr>
                      <w:t>[IN-CONFIDENCE - RELEASE EXTERNAL]</w:t>
                    </w:r>
                  </w:p>
                </w:txbxContent>
              </v:textbox>
              <w10:wrap anchorx="page" anchory="page"/>
            </v:shape>
          </w:pict>
        </mc:Fallback>
      </mc:AlternateConten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69F6CAA" w14:textId="369B9AA6" w:rsidR="005235ED" w:rsidRDefault="005235ED" w:rsidP="005235ED">
    <w:pPr>
      <w:pStyle w:val="Footer"/>
      <w:tabs>
        <w:tab w:val="clear" w:pos="9638"/>
        <w:tab w:val="left" w:pos="3831"/>
      </w:tabs>
    </w:pPr>
    <w:r>
      <w:tab/>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F21CF7E" w14:textId="4BA88CAB" w:rsidR="009D36BB" w:rsidRDefault="009D36BB">
    <w:pPr>
      <w:pStyle w:val="Footer"/>
    </w:pPr>
    <w:r>
      <mc:AlternateContent>
        <mc:Choice Requires="wps">
          <w:drawing>
            <wp:anchor distT="0" distB="0" distL="0" distR="0" simplePos="0" relativeHeight="251658240" behindDoc="0" locked="0" layoutInCell="1" allowOverlap="1" wp14:anchorId="1C2947E0" wp14:editId="09FB6EDD">
              <wp:simplePos x="635" y="635"/>
              <wp:positionH relativeFrom="page">
                <wp:align>center</wp:align>
              </wp:positionH>
              <wp:positionV relativeFrom="page">
                <wp:align>bottom</wp:align>
              </wp:positionV>
              <wp:extent cx="2002155" cy="345440"/>
              <wp:effectExtent l="0" t="0" r="17145" b="0"/>
              <wp:wrapNone/>
              <wp:docPr id="1000892330" name="Text Box 13" descr="[IN-CONFIDENCE - RELEASE EXTERN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2002155" cy="345440"/>
                      </a:xfrm>
                      <a:prstGeom prst="rect">
                        <a:avLst/>
                      </a:prstGeom>
                      <a:noFill/>
                      <a:ln>
                        <a:noFill/>
                      </a:ln>
                    </wps:spPr>
                    <wps:txbx>
                      <w:txbxContent>
                        <w:p w14:paraId="23DB335D" w14:textId="2B4E2D1C" w:rsidR="009D36BB" w:rsidRPr="009D36BB" w:rsidRDefault="009D36BB" w:rsidP="009D36BB">
                          <w:pPr>
                            <w:spacing w:after="0"/>
                            <w:rPr>
                              <w:rFonts w:ascii="Calibri" w:eastAsia="Calibri" w:hAnsi="Calibri" w:cs="Calibri"/>
                              <w:noProof/>
                              <w:color w:val="000000"/>
                              <w:sz w:val="20"/>
                            </w:rPr>
                          </w:pPr>
                          <w:r w:rsidRPr="009D36BB">
                            <w:rPr>
                              <w:rFonts w:ascii="Calibri" w:eastAsia="Calibri" w:hAnsi="Calibri" w:cs="Calibri"/>
                              <w:noProof/>
                              <w:color w:val="000000"/>
                              <w:sz w:val="20"/>
                            </w:rPr>
                            <w:t>[IN-CONFIDENCE - RELEASE EXTERNAL]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xmlns:aclsh="http://schemas.microsoft.com/office/drawing/2020/classificationShape" xmlns:a="http://schemas.openxmlformats.org/drawingml/2006/main">
          <w:pict w14:anchorId="1EEDDF47">
            <v:shapetype id="_x0000_t202" coordsize="21600,21600" o:spt="202" path="m,l,21600r21600,l21600,xe" w14:anchorId="1C2947E0">
              <v:stroke joinstyle="miter"/>
              <v:path gradientshapeok="t" o:connecttype="rect"/>
            </v:shapetype>
            <v:shape id="Text Box 13" style="position:absolute;margin-left:0;margin-top:0;width:157.65pt;height:27.2pt;z-index:251658240;visibility:visible;mso-wrap-style:none;mso-wrap-distance-left:0;mso-wrap-distance-top:0;mso-wrap-distance-right:0;mso-wrap-distance-bottom:0;mso-position-horizontal:center;mso-position-horizontal-relative:page;mso-position-vertical:bottom;mso-position-vertical-relative:page;v-text-anchor:bottom" alt="[IN-CONFIDENCE - RELEASE EXTERNAL]" o:spid="_x0000_s1061"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5Kg4DwIAAB0EAAAOAAAAZHJzL2Uyb0RvYy54bWysU99v2jAQfp+0/8Hy+0hgMK0RoWKtmCah&#10;thKt+mwcm0RyfNbZkLC/fmdDYGv3NO3Fudyd78f3fZ7f9q1hB4W+AVvy8SjnTFkJVWN3JX95Xn36&#10;ypkPwlbCgFUlPyrPbxcfP8w7V6gJ1GAqhYyKWF90ruR1CK7IMi9r1Qo/AqcsBTVgKwL94i6rUHRU&#10;vTXZJM+/ZB1g5RCk8p6896cgX6T6WisZHrX2KjBTcpotpBPTuY1ntpiLYofC1Y08jyH+YYpWNJaa&#10;XkrdiyDYHpt3pdpGInjQYSShzUDrRqq0A20zzt9ss6mFU2kXAse7C0z+/5WVD4eNe0IW+m/QE4ER&#10;kM75wpMz7tNrbOOXJmUUJwiPF9hUH5gkJ/EwGc9mnEmKfZ7OptOEa3a97dCH7wpaFo2SI9GS0BKH&#10;tQ/UkVKHlNjMwqoxJlFj7B8OSoye7DpitEK/7VlTlXw2jL+F6khbIZwI906uGmq9Fj48CSSGaRFS&#10;bXikQxvoSg5ni7Ma8Off/DGfgKcoZx0ppuSWJM2Z+WGJkCiuwcDB2CZjfJPPcorbfXsHpMMxPQkn&#10;k0leDGYwNUL7SnpexkYUElZSu5JvB/MunKRL70Gq5TIlkY6cCGu7cTKWjnBFLJ/7V4HuDHggqh5g&#10;kJMo3uB+yo03vVvuA6GfSInQnoA8I04aTFyd30sU+e//Kev6qhe/AAAA//8DAFBLAwQUAAYACAAA&#10;ACEA73oQltsAAAAEAQAADwAAAGRycy9kb3ducmV2LnhtbEyPTWvCQBCG7wX/wzKF3upGo1JiNiJC&#10;T5aCH5fe1t0xic3OhuxG47/vtJd6GRjel2eeyVeDa8QVu1B7UjAZJyCQjLc1lQqOh/fXNxAharK6&#10;8YQK7hhgVYyecp1Zf6MdXvexFAyhkGkFVYxtJmUwFTodxr5F4uzsO6cjr10pbadvDHeNnCbJQjpd&#10;E1+odIubCs33vncK5rv40X/SIf0apvfLtt2Y9Lw1Sr08D+sliIhD/C/Drz6rQ8FOJ9+TDaJRwI/E&#10;v8lZOpmnIE4Mns1AFrl8lC9+AAAA//8DAFBLAQItABQABgAIAAAAIQC2gziS/gAAAOEBAAATAAAA&#10;AAAAAAAAAAAAAAAAAABbQ29udGVudF9UeXBlc10ueG1sUEsBAi0AFAAGAAgAAAAhADj9If/WAAAA&#10;lAEAAAsAAAAAAAAAAAAAAAAALwEAAF9yZWxzLy5yZWxzUEsBAi0AFAAGAAgAAAAhAHPkqDgPAgAA&#10;HQQAAA4AAAAAAAAAAAAAAAAALgIAAGRycy9lMm9Eb2MueG1sUEsBAi0AFAAGAAgAAAAhAO96EJbb&#10;AAAABAEAAA8AAAAAAAAAAAAAAAAAaQQAAGRycy9kb3ducmV2LnhtbFBLBQYAAAAABAAEAPMAAABx&#10;BQAAAAA=&#10;">
              <v:textbox style="mso-fit-shape-to-text:t" inset="0,0,0,15pt">
                <w:txbxContent>
                  <w:p w:rsidRPr="009D36BB" w:rsidR="009D36BB" w:rsidP="009D36BB" w:rsidRDefault="009D36BB" w14:paraId="36D8E436" w14:textId="2B4E2D1C">
                    <w:pPr>
                      <w:spacing w:after="0"/>
                      <w:rPr>
                        <w:rFonts w:ascii="Calibri" w:hAnsi="Calibri" w:eastAsia="Calibri" w:cs="Calibri"/>
                        <w:noProof/>
                        <w:color w:val="000000"/>
                        <w:sz w:val="20"/>
                      </w:rPr>
                    </w:pPr>
                    <w:r w:rsidRPr="009D36BB">
                      <w:rPr>
                        <w:rFonts w:ascii="Calibri" w:hAnsi="Calibri" w:eastAsia="Calibri" w:cs="Calibri"/>
                        <w:noProof/>
                        <w:color w:val="000000"/>
                        <w:sz w:val="20"/>
                      </w:rPr>
                      <w:t>[IN-CONFIDENCE - RELEASE EXTERNAL]</w:t>
                    </w:r>
                  </w:p>
                </w:txbxContent>
              </v:textbox>
              <w10:wrap anchorx="page" anchory="page"/>
            </v:shape>
          </w:pict>
        </mc:Fallback>
      </mc:AlternateConten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6F87882" w14:textId="770B94F6" w:rsidR="009D36BB" w:rsidRDefault="009D36BB">
    <w:pPr>
      <w:pStyle w:val="Footer"/>
    </w:pPr>
    <w:r>
      <mc:AlternateContent>
        <mc:Choice Requires="wps">
          <w:drawing>
            <wp:anchor distT="0" distB="0" distL="0" distR="0" simplePos="0" relativeHeight="251664384" behindDoc="0" locked="0" layoutInCell="1" allowOverlap="1" wp14:anchorId="125E9B94" wp14:editId="57978B98">
              <wp:simplePos x="635" y="635"/>
              <wp:positionH relativeFrom="page">
                <wp:align>center</wp:align>
              </wp:positionH>
              <wp:positionV relativeFrom="page">
                <wp:align>bottom</wp:align>
              </wp:positionV>
              <wp:extent cx="2002155" cy="345440"/>
              <wp:effectExtent l="0" t="0" r="17145" b="0"/>
              <wp:wrapNone/>
              <wp:docPr id="1476509491" name="Text Box 17" descr="[IN-CONFIDENCE - RELEASE EXTERN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2002155" cy="345440"/>
                      </a:xfrm>
                      <a:prstGeom prst="rect">
                        <a:avLst/>
                      </a:prstGeom>
                      <a:noFill/>
                      <a:ln>
                        <a:noFill/>
                      </a:ln>
                    </wps:spPr>
                    <wps:txbx>
                      <w:txbxContent>
                        <w:p w14:paraId="0A03CD20" w14:textId="4EE0F793" w:rsidR="009D36BB" w:rsidRPr="009D36BB" w:rsidRDefault="009D36BB" w:rsidP="009D36BB">
                          <w:pPr>
                            <w:spacing w:after="0"/>
                            <w:rPr>
                              <w:rFonts w:ascii="Calibri" w:eastAsia="Calibri" w:hAnsi="Calibri" w:cs="Calibri"/>
                              <w:noProof/>
                              <w:color w:val="000000"/>
                              <w:sz w:val="20"/>
                            </w:rPr>
                          </w:pPr>
                          <w:r w:rsidRPr="009D36BB">
                            <w:rPr>
                              <w:rFonts w:ascii="Calibri" w:eastAsia="Calibri" w:hAnsi="Calibri" w:cs="Calibri"/>
                              <w:noProof/>
                              <w:color w:val="000000"/>
                              <w:sz w:val="20"/>
                            </w:rPr>
                            <w:t>[IN-CONFIDENCE - RELEASE EXTERNAL]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xmlns:aclsh="http://schemas.microsoft.com/office/drawing/2020/classificationShape" xmlns:a="http://schemas.openxmlformats.org/drawingml/2006/main">
          <w:pict w14:anchorId="28C62C10">
            <v:shapetype id="_x0000_t202" coordsize="21600,21600" o:spt="202" path="m,l,21600r21600,l21600,xe" w14:anchorId="125E9B94">
              <v:stroke joinstyle="miter"/>
              <v:path gradientshapeok="t" o:connecttype="rect"/>
            </v:shapetype>
            <v:shape id="Text Box 17" style="position:absolute;margin-left:0;margin-top:0;width:157.65pt;height:27.2pt;z-index:251664384;visibility:visible;mso-wrap-style:none;mso-wrap-distance-left:0;mso-wrap-distance-top:0;mso-wrap-distance-right:0;mso-wrap-distance-bottom:0;mso-position-horizontal:center;mso-position-horizontal-relative:page;mso-position-vertical:bottom;mso-position-vertical-relative:page;v-text-anchor:bottom" alt="[IN-CONFIDENCE - RELEASE EXTERNAL]" o:spid="_x0000_s1064"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WzTFDwIAAB0EAAAOAAAAZHJzL2Uyb0RvYy54bWysU99v2jAQfp+0/8Hy+0hgMHURoWKtmCah&#10;thKd+mwcm0RyfNbZkLC/fmdDYGv7NO3Fudyd78f3fZ7f9q1hB4W+AVvy8SjnTFkJVWN3Jf/5vPp0&#10;w5kPwlbCgFUlPyrPbxcfP8w7V6gJ1GAqhYyKWF90ruR1CK7IMi9r1Qo/AqcsBTVgKwL94i6rUHRU&#10;vTXZJM+/ZB1g5RCk8p6896cgX6T6WisZHrX2KjBTcpotpBPTuY1ntpiLYofC1Y08jyH+YYpWNJaa&#10;XkrdiyDYHps3pdpGInjQYSShzUDrRqq0A20zzl9ts6mFU2kXAse7C0z+/5WVD4eNe0IW+m/QE4ER&#10;kM75wpMz7tNrbOOXJmUUJwiPF9hUH5gkJ/EwGc9mnEmKfZ7OptOEa3a97dCH7wpaFo2SI9GS0BKH&#10;tQ/UkVKHlNjMwqoxJlFj7F8OSoye7DpitEK/7VlTlfxmGH8L1ZG2QjgR7p1cNdR6LXx4EkgM0yKk&#10;2vBIhzbQlRzOFmc14K/3/DGfgKcoZx0ppuSWJM2Z+WGJkCiuwcDB2CZj/DWf5RS3+/YOSIdjehJO&#10;JpO8GMxgaoT2hfS8jI0oJKykdiXfDuZdOEmX3oNUy2VKIh05EdZ242QsHeGKWD73LwLdGfBAVD3A&#10;ICdRvML9lBtverfcB0I/kRKhPQF5Rpw0mLg6v5co8j//U9b1VS9+AwAA//8DAFBLAwQUAAYACAAA&#10;ACEA73oQltsAAAAEAQAADwAAAGRycy9kb3ducmV2LnhtbEyPTWvCQBCG7wX/wzKF3upGo1JiNiJC&#10;T5aCH5fe1t0xic3OhuxG47/vtJd6GRjel2eeyVeDa8QVu1B7UjAZJyCQjLc1lQqOh/fXNxAharK6&#10;8YQK7hhgVYyecp1Zf6MdXvexFAyhkGkFVYxtJmUwFTodxr5F4uzsO6cjr10pbadvDHeNnCbJQjpd&#10;E1+odIubCs33vncK5rv40X/SIf0apvfLtt2Y9Lw1Sr08D+sliIhD/C/Drz6rQ8FOJ9+TDaJRwI/E&#10;v8lZOpmnIE4Mns1AFrl8lC9+AAAA//8DAFBLAQItABQABgAIAAAAIQC2gziS/gAAAOEBAAATAAAA&#10;AAAAAAAAAAAAAAAAAABbQ29udGVudF9UeXBlc10ueG1sUEsBAi0AFAAGAAgAAAAhADj9If/WAAAA&#10;lAEAAAsAAAAAAAAAAAAAAAAALwEAAF9yZWxzLy5yZWxzUEsBAi0AFAAGAAgAAAAhAINbNMUPAgAA&#10;HQQAAA4AAAAAAAAAAAAAAAAALgIAAGRycy9lMm9Eb2MueG1sUEsBAi0AFAAGAAgAAAAhAO96EJbb&#10;AAAABAEAAA8AAAAAAAAAAAAAAAAAaQQAAGRycy9kb3ducmV2LnhtbFBLBQYAAAAABAAEAPMAAABx&#10;BQAAAAA=&#10;">
              <v:textbox style="mso-fit-shape-to-text:t" inset="0,0,0,15pt">
                <w:txbxContent>
                  <w:p w:rsidRPr="009D36BB" w:rsidR="009D36BB" w:rsidP="009D36BB" w:rsidRDefault="009D36BB" w14:paraId="49E4A8E0" w14:textId="4EE0F793">
                    <w:pPr>
                      <w:spacing w:after="0"/>
                      <w:rPr>
                        <w:rFonts w:ascii="Calibri" w:hAnsi="Calibri" w:eastAsia="Calibri" w:cs="Calibri"/>
                        <w:noProof/>
                        <w:color w:val="000000"/>
                        <w:sz w:val="20"/>
                      </w:rPr>
                    </w:pPr>
                    <w:r w:rsidRPr="009D36BB">
                      <w:rPr>
                        <w:rFonts w:ascii="Calibri" w:hAnsi="Calibri" w:eastAsia="Calibri" w:cs="Calibri"/>
                        <w:noProof/>
                        <w:color w:val="000000"/>
                        <w:sz w:val="20"/>
                      </w:rPr>
                      <w:t>[IN-CONFIDENCE - RELEASE EXTERNAL]</w:t>
                    </w:r>
                  </w:p>
                </w:txbxContent>
              </v:textbox>
              <w10:wrap anchorx="page" anchory="page"/>
            </v:shape>
          </w:pict>
        </mc:Fallback>
      </mc:AlternateConten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2828B66" w14:textId="1DFD4B90" w:rsidR="000800F5" w:rsidRPr="00850B37" w:rsidRDefault="000800F5" w:rsidP="00850B37">
    <w:pPr>
      <w:pStyle w:val="Footer"/>
    </w:pP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0120EAE" w14:textId="56F71E2C" w:rsidR="000800F5" w:rsidRPr="000755DD" w:rsidRDefault="009D36BB" w:rsidP="007F0E3B">
    <w:pPr>
      <w:pStyle w:val="Footer"/>
    </w:pPr>
    <w:r>
      <mc:AlternateContent>
        <mc:Choice Requires="wps">
          <w:drawing>
            <wp:anchor distT="0" distB="0" distL="0" distR="0" simplePos="0" relativeHeight="251662336" behindDoc="0" locked="0" layoutInCell="1" allowOverlap="1" wp14:anchorId="614D6349" wp14:editId="2DD1252B">
              <wp:simplePos x="635" y="635"/>
              <wp:positionH relativeFrom="page">
                <wp:align>center</wp:align>
              </wp:positionH>
              <wp:positionV relativeFrom="page">
                <wp:align>bottom</wp:align>
              </wp:positionV>
              <wp:extent cx="2002155" cy="345440"/>
              <wp:effectExtent l="0" t="0" r="17145" b="0"/>
              <wp:wrapNone/>
              <wp:docPr id="846860925" name="Text Box 16" descr="[IN-CONFIDENCE - RELEASE EXTERN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2002155" cy="345440"/>
                      </a:xfrm>
                      <a:prstGeom prst="rect">
                        <a:avLst/>
                      </a:prstGeom>
                      <a:noFill/>
                      <a:ln>
                        <a:noFill/>
                      </a:ln>
                    </wps:spPr>
                    <wps:txbx>
                      <w:txbxContent>
                        <w:p w14:paraId="68D1B9E4" w14:textId="50D55E28" w:rsidR="009D36BB" w:rsidRPr="009D36BB" w:rsidRDefault="009D36BB" w:rsidP="009D36BB">
                          <w:pPr>
                            <w:spacing w:after="0"/>
                            <w:rPr>
                              <w:rFonts w:ascii="Calibri" w:eastAsia="Calibri" w:hAnsi="Calibri" w:cs="Calibri"/>
                              <w:noProof/>
                              <w:color w:val="000000"/>
                              <w:sz w:val="20"/>
                            </w:rPr>
                          </w:pPr>
                          <w:r w:rsidRPr="009D36BB">
                            <w:rPr>
                              <w:rFonts w:ascii="Calibri" w:eastAsia="Calibri" w:hAnsi="Calibri" w:cs="Calibri"/>
                              <w:noProof/>
                              <w:color w:val="000000"/>
                              <w:sz w:val="20"/>
                            </w:rPr>
                            <w:t>[IN-CONFIDENCE - RELEASE EXTERNAL]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xmlns:aclsh="http://schemas.microsoft.com/office/drawing/2020/classificationShape" xmlns:a="http://schemas.openxmlformats.org/drawingml/2006/main">
          <w:pict w14:anchorId="57A6AE5F">
            <v:shapetype id="_x0000_t202" coordsize="21600,21600" o:spt="202" path="m,l,21600r21600,l21600,xe" w14:anchorId="614D6349">
              <v:stroke joinstyle="miter"/>
              <v:path gradientshapeok="t" o:connecttype="rect"/>
            </v:shapetype>
            <v:shape id="Text Box 16" style="position:absolute;margin-left:0;margin-top:0;width:157.65pt;height:27.2pt;z-index:251662336;visibility:visible;mso-wrap-style:none;mso-wrap-distance-left:0;mso-wrap-distance-top:0;mso-wrap-distance-right:0;mso-wrap-distance-bottom:0;mso-position-horizontal:center;mso-position-horizontal-relative:page;mso-position-vertical:bottom;mso-position-vertical-relative:page;v-text-anchor:bottom" alt="[IN-CONFIDENCE - RELEASE EXTERNAL]" o:spid="_x0000_s1067"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7uynDgIAAB4EAAAOAAAAZHJzL2Uyb0RvYy54bWysU11v2jAUfZ+0/2D5fSQwmNaIULFWTJNQ&#10;W4lWfTaOQyIlvpZtSNiv37EhsLV7mvbi3Nx7fT/OOZ7f9m3DDsq6mnTOx6OUM6UlFbXe5fzlefXp&#10;K2fOC12IhrTK+VE5frv4+GHemUxNqKKmUJahiHZZZ3JeeW+yJHGyUq1wIzJKI1iSbYXHr90lhRUd&#10;qrdNMknTL0lHtjCWpHIO3vtTkC9i/bJU0j+WpVOeNTnHbD6eNp7bcCaLuch2VpiqlucxxD9M0Ypa&#10;o+ml1L3wgu1t/a5UW0tLjko/ktQmVJa1VHEHbDNO32yzqYRRcReA48wFJvf/ysqHw8Y8Web7b9SD&#10;wABIZ1zm4Az79KVtwxeTMsQB4fECm+o9k3CCh8l4NuNMIvZ5OptOI67J9baxzn9X1LJg5NyCloiW&#10;OKydR0ekDimhmaZV3TSRmkb/4UBi8CTXEYPl+23P6gLjX+bfUnHEWpZOjDsjVzV6r4XzT8KCYmwC&#10;2fpHHGVDXc7pbHFWkf35N3/IB/KIctZBMjnX0DRnzQ8NRoK6BsMOxjYa45t0liKu9+0dQYhjvAkj&#10;owmv9c1glpbaVwh6GRohJLREu5xvB/POn7SLByHVchmTICQj/FpvjAylA14BzOf+VVhzRtyDqwca&#10;9CSyN8CfcsNNZ5Z7D/gjKwHbE5BnyCHCSNb5wQSV//4fs67PevELAAD//wMAUEsDBBQABgAIAAAA&#10;IQDvehCW2wAAAAQBAAAPAAAAZHJzL2Rvd25yZXYueG1sTI9Na8JAEIbvBf/DMoXe6kajUmI2IkJP&#10;loIfl97W3TGJzc6G7Ebjv++0l3oZGN6XZ57JV4NrxBW7UHtSMBknIJCMtzWVCo6H99c3ECFqsrrx&#10;hAruGGBVjJ5ynVl/ox1e97EUDKGQaQVVjG0mZTAVOh3GvkXi7Ow7pyOvXSltp28Md42cJslCOl0T&#10;X6h0i5sKzfe+dwrmu/jRf9Ih/Rqm98u23Zj0vDVKvTwP6yWIiEP8L8OvPqtDwU4n35MNolHAj8S/&#10;yVk6macgTgyezUAWuXyUL34AAAD//wMAUEsBAi0AFAAGAAgAAAAhALaDOJL+AAAA4QEAABMAAAAA&#10;AAAAAAAAAAAAAAAAAFtDb250ZW50X1R5cGVzXS54bWxQSwECLQAUAAYACAAAACEAOP0h/9YAAACU&#10;AQAACwAAAAAAAAAAAAAAAAAvAQAAX3JlbHMvLnJlbHNQSwECLQAUAAYACAAAACEAVO7spw4CAAAe&#10;BAAADgAAAAAAAAAAAAAAAAAuAgAAZHJzL2Uyb0RvYy54bWxQSwECLQAUAAYACAAAACEA73oQltsA&#10;AAAEAQAADwAAAAAAAAAAAAAAAABoBAAAZHJzL2Rvd25yZXYueG1sUEsFBgAAAAAEAAQA8wAAAHAF&#10;AAAAAA==&#10;">
              <v:textbox style="mso-fit-shape-to-text:t" inset="0,0,0,15pt">
                <w:txbxContent>
                  <w:p w:rsidRPr="009D36BB" w:rsidR="009D36BB" w:rsidP="009D36BB" w:rsidRDefault="009D36BB" w14:paraId="3E65CB93" w14:textId="50D55E28">
                    <w:pPr>
                      <w:spacing w:after="0"/>
                      <w:rPr>
                        <w:rFonts w:ascii="Calibri" w:hAnsi="Calibri" w:eastAsia="Calibri" w:cs="Calibri"/>
                        <w:noProof/>
                        <w:color w:val="000000"/>
                        <w:sz w:val="20"/>
                      </w:rPr>
                    </w:pPr>
                    <w:r w:rsidRPr="009D36BB">
                      <w:rPr>
                        <w:rFonts w:ascii="Calibri" w:hAnsi="Calibri" w:eastAsia="Calibri" w:cs="Calibri"/>
                        <w:noProof/>
                        <w:color w:val="000000"/>
                        <w:sz w:val="20"/>
                      </w:rPr>
                      <w:t>[IN-CONFIDENCE - RELEASE EXTERNAL]</w:t>
                    </w:r>
                  </w:p>
                </w:txbxContent>
              </v:textbox>
              <w10:wrap anchorx="page" anchory="page"/>
            </v:shape>
          </w:pict>
        </mc:Fallback>
      </mc:AlternateContent>
    </w:r>
    <w:fldSimple w:instr="STYLEREF  &quot;Cover Heading&quot;  \* MERGEFORMAT">
      <w:r w:rsidR="00A55F80">
        <w:t>Seismic Risk Evaluation Report</w:t>
      </w:r>
    </w:fldSimple>
    <w:r w:rsidR="000800F5">
      <w:tab/>
    </w:r>
    <w:r w:rsidR="00153C69">
      <w:fldChar w:fldCharType="begin"/>
    </w:r>
    <w:r w:rsidR="00153C69">
      <w:instrText xml:space="preserve"> PAGE   \* MERGEFORMAT </w:instrText>
    </w:r>
    <w:r w:rsidR="00153C69">
      <w:fldChar w:fldCharType="separate"/>
    </w:r>
    <w:r w:rsidR="000800F5">
      <w:t>i</w:t>
    </w:r>
    <w:r w:rsidR="00153C69">
      <w:fldChar w:fldCharType="end"/>
    </w:r>
  </w:p>
  <w:p w14:paraId="4FC9E275" w14:textId="3D8A388A" w:rsidR="000800F5" w:rsidRPr="007F0E3B" w:rsidRDefault="009B2524" w:rsidP="007F0E3B">
    <w:pPr>
      <w:pStyle w:val="Footer"/>
      <w:rPr>
        <w:b w:val="0"/>
      </w:rPr>
    </w:pPr>
    <w:r>
      <w:rPr>
        <w:b w:val="0"/>
      </w:rPr>
      <w:fldChar w:fldCharType="begin"/>
    </w:r>
    <w:r>
      <w:rPr>
        <w:b w:val="0"/>
      </w:rPr>
      <w:instrText xml:space="preserve"> STYLEREF  "Cover Subheading"  \* MERGEFORMAT </w:instrText>
    </w:r>
    <w:r>
      <w:rPr>
        <w:b w:val="0"/>
      </w:rPr>
      <w:fldChar w:fldCharType="separate"/>
    </w:r>
    <w:r w:rsidR="00A55F80">
      <w:rPr>
        <w:b w:val="0"/>
      </w:rPr>
      <w:t>Block X, XYZ School</w:t>
    </w:r>
    <w:r>
      <w:rPr>
        <w:b w:val="0"/>
      </w:rPr>
      <w:fldChar w:fldCharType="end"/>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AB69EF6" w14:textId="2B422CD5" w:rsidR="009D36BB" w:rsidRDefault="009D36BB">
    <w:pPr>
      <w:pStyle w:val="Footer"/>
    </w:pPr>
    <w:r>
      <mc:AlternateContent>
        <mc:Choice Requires="wps">
          <w:drawing>
            <wp:anchor distT="0" distB="0" distL="0" distR="0" simplePos="0" relativeHeight="251670528" behindDoc="0" locked="0" layoutInCell="1" allowOverlap="1" wp14:anchorId="24BEB741" wp14:editId="6C31E3E1">
              <wp:simplePos x="635" y="635"/>
              <wp:positionH relativeFrom="page">
                <wp:align>center</wp:align>
              </wp:positionH>
              <wp:positionV relativeFrom="page">
                <wp:align>bottom</wp:align>
              </wp:positionV>
              <wp:extent cx="2002155" cy="345440"/>
              <wp:effectExtent l="0" t="0" r="17145" b="0"/>
              <wp:wrapNone/>
              <wp:docPr id="1631233919" name="Text Box 20" descr="[IN-CONFIDENCE - RELEASE EXTERN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2002155" cy="345440"/>
                      </a:xfrm>
                      <a:prstGeom prst="rect">
                        <a:avLst/>
                      </a:prstGeom>
                      <a:noFill/>
                      <a:ln>
                        <a:noFill/>
                      </a:ln>
                    </wps:spPr>
                    <wps:txbx>
                      <w:txbxContent>
                        <w:p w14:paraId="3F5D16BA" w14:textId="713DB16A" w:rsidR="009D36BB" w:rsidRPr="009D36BB" w:rsidRDefault="009D36BB" w:rsidP="009D36BB">
                          <w:pPr>
                            <w:spacing w:after="0"/>
                            <w:rPr>
                              <w:rFonts w:ascii="Calibri" w:eastAsia="Calibri" w:hAnsi="Calibri" w:cs="Calibri"/>
                              <w:noProof/>
                              <w:color w:val="000000"/>
                              <w:sz w:val="20"/>
                            </w:rPr>
                          </w:pPr>
                          <w:r w:rsidRPr="009D36BB">
                            <w:rPr>
                              <w:rFonts w:ascii="Calibri" w:eastAsia="Calibri" w:hAnsi="Calibri" w:cs="Calibri"/>
                              <w:noProof/>
                              <w:color w:val="000000"/>
                              <w:sz w:val="20"/>
                            </w:rPr>
                            <w:t>[IN-CONFIDENCE - RELEASE EXTERNAL]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xmlns:aclsh="http://schemas.microsoft.com/office/drawing/2020/classificationShape" xmlns:a="http://schemas.openxmlformats.org/drawingml/2006/main">
          <w:pict w14:anchorId="60F3E075">
            <v:shapetype id="_x0000_t202" coordsize="21600,21600" o:spt="202" path="m,l,21600r21600,l21600,xe" w14:anchorId="24BEB741">
              <v:stroke joinstyle="miter"/>
              <v:path gradientshapeok="t" o:connecttype="rect"/>
            </v:shapetype>
            <v:shape id="Text Box 20" style="position:absolute;margin-left:0;margin-top:0;width:157.65pt;height:27.2pt;z-index:251670528;visibility:visible;mso-wrap-style:none;mso-wrap-distance-left:0;mso-wrap-distance-top:0;mso-wrap-distance-right:0;mso-wrap-distance-bottom:0;mso-position-horizontal:center;mso-position-horizontal-relative:page;mso-position-vertical:bottom;mso-position-vertical-relative:page;v-text-anchor:bottom" alt="[IN-CONFIDENCE - RELEASE EXTERNAL]" o:spid="_x0000_s1070"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rJRsDwIAAB4EAAAOAAAAZHJzL2Uyb0RvYy54bWysU11v2jAUfZ+0/2D5fSQwmNaIULFWTJNQ&#10;W4lWfTaOQyIlvpZtSNiv37EhsLV7mvbi3Nx7fT/OOZ7f9m3DDsq6mnTOx6OUM6UlFbXe5fzlefXp&#10;K2fOC12IhrTK+VE5frv4+GHemUxNqKKmUJahiHZZZ3JeeW+yJHGyUq1wIzJKI1iSbYXHr90lhRUd&#10;qrdNMknTL0lHtjCWpHIO3vtTkC9i/bJU0j+WpVOeNTnHbD6eNp7bcCaLuch2VpiqlucxxD9M0Ypa&#10;o+ml1L3wgu1t/a5UW0tLjko/ktQmVJa1VHEHbDNO32yzqYRRcReA48wFJvf/ysqHw8Y8Web7b9SD&#10;wABIZ1zm4Az79KVtwxeTMsQB4fECm+o9k3CCh8l4NuNMIvZ5OptOI67J9baxzn9X1LJg5NyCloiW&#10;OKydR0ekDimhmaZV3TSRmkb/4UBi8CTXEYPl+23P6gLjT4f5t1QcsZalE+POyFWN3mvh/JOwoBib&#10;QLb+EUfZUJdzOlucVWR//s0f8oE8opx1kEzONTTNWfNDg5GgrsGwg7GNxvgmnaWI6317RxDiGG/C&#10;yGjCa30zmKWl9hWCXoZGCAkt0S7n28G88yft4kFItVzGJAjJCL/WGyND6YBXAPO5fxXWnBH34OqB&#10;Bj2J7A3wp9xw05nl3gP+yErA9gTkGXKIMJJ1fjBB5b//x6zrs178AgAA//8DAFBLAwQUAAYACAAA&#10;ACEA73oQltsAAAAEAQAADwAAAGRycy9kb3ducmV2LnhtbEyPTWvCQBCG7wX/wzKF3upGo1JiNiJC&#10;T5aCH5fe1t0xic3OhuxG47/vtJd6GRjel2eeyVeDa8QVu1B7UjAZJyCQjLc1lQqOh/fXNxAharK6&#10;8YQK7hhgVYyecp1Zf6MdXvexFAyhkGkFVYxtJmUwFTodxr5F4uzsO6cjr10pbadvDHeNnCbJQjpd&#10;E1+odIubCs33vncK5rv40X/SIf0apvfLtt2Y9Lw1Sr08D+sliIhD/C/Drz6rQ8FOJ9+TDaJRwI/E&#10;v8lZOpmnIE4Mns1AFrl8lC9+AAAA//8DAFBLAQItABQABgAIAAAAIQC2gziS/gAAAOEBAAATAAAA&#10;AAAAAAAAAAAAAAAAAABbQ29udGVudF9UeXBlc10ueG1sUEsBAi0AFAAGAAgAAAAhADj9If/WAAAA&#10;lAEAAAsAAAAAAAAAAAAAAAAALwEAAF9yZWxzLy5yZWxzUEsBAi0AFAAGAAgAAAAhAI2slGwPAgAA&#10;HgQAAA4AAAAAAAAAAAAAAAAALgIAAGRycy9lMm9Eb2MueG1sUEsBAi0AFAAGAAgAAAAhAO96EJbb&#10;AAAABAEAAA8AAAAAAAAAAAAAAAAAaQQAAGRycy9kb3ducmV2LnhtbFBLBQYAAAAABAAEAPMAAABx&#10;BQAAAAA=&#10;">
              <v:textbox style="mso-fit-shape-to-text:t" inset="0,0,0,15pt">
                <w:txbxContent>
                  <w:p w:rsidRPr="009D36BB" w:rsidR="009D36BB" w:rsidP="009D36BB" w:rsidRDefault="009D36BB" w14:paraId="003B50E7" w14:textId="713DB16A">
                    <w:pPr>
                      <w:spacing w:after="0"/>
                      <w:rPr>
                        <w:rFonts w:ascii="Calibri" w:hAnsi="Calibri" w:eastAsia="Calibri" w:cs="Calibri"/>
                        <w:noProof/>
                        <w:color w:val="000000"/>
                        <w:sz w:val="20"/>
                      </w:rPr>
                    </w:pPr>
                    <w:r w:rsidRPr="009D36BB">
                      <w:rPr>
                        <w:rFonts w:ascii="Calibri" w:hAnsi="Calibri" w:eastAsia="Calibri" w:cs="Calibri"/>
                        <w:noProof/>
                        <w:color w:val="000000"/>
                        <w:sz w:val="20"/>
                      </w:rPr>
                      <w:t>[IN-CONFIDENCE - RELEASE EXTERNAL]</w:t>
                    </w:r>
                  </w:p>
                </w:txbxContent>
              </v:textbox>
              <w10:wrap anchorx="page" anchory="page"/>
            </v:shape>
          </w:pict>
        </mc:Fallback>
      </mc:AlternateConten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8CF6116" w14:textId="077FCD5C" w:rsidR="00D021EC" w:rsidRPr="00EC70A7" w:rsidRDefault="00D021EC" w:rsidP="00276CD2">
    <w:pPr>
      <w:pStyle w:val="Footer"/>
      <w:jc w:val="right"/>
      <w:rPr>
        <w:rFonts w:ascii="Arial Bold" w:hAnsi="Arial Bold"/>
        <w:noProof w:val="0"/>
        <w:color w:val="582655" w:themeColor="text1"/>
      </w:rPr>
    </w:pPr>
  </w:p>
  <w:tbl>
    <w:tblPr>
      <w:tblStyle w:val="TableGrid"/>
      <w:tblW w:w="0" w:type="auto"/>
      <w:tblLook w:val="04A0" w:firstRow="1" w:lastRow="0" w:firstColumn="1" w:lastColumn="0" w:noHBand="0" w:noVBand="1"/>
    </w:tblPr>
    <w:tblGrid>
      <w:gridCol w:w="4814"/>
      <w:gridCol w:w="4814"/>
    </w:tblGrid>
    <w:tr w:rsidR="00D021EC" w14:paraId="0E1182AB" w14:textId="77777777" w:rsidTr="5D613B8D">
      <w:tc>
        <w:tcPr>
          <w:tcW w:w="4814" w:type="dxa"/>
          <w:tcBorders>
            <w:top w:val="nil"/>
            <w:left w:val="nil"/>
            <w:bottom w:val="nil"/>
            <w:right w:val="nil"/>
          </w:tcBorders>
        </w:tcPr>
        <w:p w14:paraId="3922C0B0" w14:textId="3F5F3F66" w:rsidR="00D021EC" w:rsidRPr="0009295D" w:rsidRDefault="00D021EC" w:rsidP="5D613B8D">
          <w:pPr>
            <w:pStyle w:val="Footer"/>
            <w:rPr>
              <w:rFonts w:ascii="Arial Bold" w:hAnsi="Arial Bold"/>
              <w:b w:val="0"/>
              <w:noProof w:val="0"/>
              <w:color w:val="582655" w:themeColor="text1"/>
            </w:rPr>
          </w:pPr>
        </w:p>
      </w:tc>
      <w:tc>
        <w:tcPr>
          <w:tcW w:w="4814" w:type="dxa"/>
          <w:tcBorders>
            <w:top w:val="nil"/>
            <w:left w:val="nil"/>
            <w:bottom w:val="nil"/>
            <w:right w:val="nil"/>
          </w:tcBorders>
        </w:tcPr>
        <w:p w14:paraId="0546F429" w14:textId="4B7D8568" w:rsidR="00D021EC" w:rsidRDefault="007B40BC" w:rsidP="00276CD2">
          <w:pPr>
            <w:pStyle w:val="Footer"/>
            <w:jc w:val="right"/>
            <w:rPr>
              <w:rFonts w:ascii="Arial Bold" w:hAnsi="Arial Bold"/>
              <w:noProof w:val="0"/>
              <w:color w:val="582655" w:themeColor="text1"/>
            </w:rPr>
          </w:pPr>
          <w:r>
            <w:rPr>
              <w:rFonts w:ascii="Arial Bold" w:hAnsi="Arial Bold"/>
              <w:noProof w:val="0"/>
              <w:color w:val="582655" w:themeColor="text1"/>
            </w:rPr>
            <w:fldChar w:fldCharType="begin"/>
          </w:r>
          <w:r>
            <w:rPr>
              <w:rFonts w:ascii="Arial Bold" w:hAnsi="Arial Bold"/>
              <w:noProof w:val="0"/>
              <w:color w:val="582655" w:themeColor="text1"/>
            </w:rPr>
            <w:instrText xml:space="preserve"> PAGE  \* roman  \* MERGEFORMAT </w:instrText>
          </w:r>
          <w:r>
            <w:rPr>
              <w:rFonts w:ascii="Arial Bold" w:hAnsi="Arial Bold"/>
              <w:noProof w:val="0"/>
              <w:color w:val="582655" w:themeColor="text1"/>
            </w:rPr>
            <w:fldChar w:fldCharType="separate"/>
          </w:r>
          <w:r>
            <w:rPr>
              <w:rFonts w:ascii="Arial Bold" w:hAnsi="Arial Bold"/>
              <w:color w:val="582655" w:themeColor="text1"/>
            </w:rPr>
            <w:t>ii</w:t>
          </w:r>
          <w:r>
            <w:rPr>
              <w:rFonts w:ascii="Arial Bold" w:hAnsi="Arial Bold"/>
              <w:noProof w:val="0"/>
              <w:color w:val="582655" w:themeColor="text1"/>
            </w:rPr>
            <w:fldChar w:fldCharType="end"/>
          </w:r>
        </w:p>
      </w:tc>
    </w:tr>
  </w:tbl>
  <w:p w14:paraId="2AFB179E" w14:textId="52F8DD87" w:rsidR="00D021EC" w:rsidRDefault="00D021EC" w:rsidP="00CD166A"/>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E920DA4" w14:textId="2C53F21D" w:rsidR="009D36BB" w:rsidRDefault="009D36BB">
    <w:pPr>
      <w:pStyle w:val="Footer"/>
    </w:pPr>
    <w:r>
      <mc:AlternateContent>
        <mc:Choice Requires="wps">
          <w:drawing>
            <wp:anchor distT="0" distB="0" distL="0" distR="0" simplePos="0" relativeHeight="251668480" behindDoc="0" locked="0" layoutInCell="1" allowOverlap="1" wp14:anchorId="2B7C19FA" wp14:editId="21509CC1">
              <wp:simplePos x="635" y="635"/>
              <wp:positionH relativeFrom="page">
                <wp:align>center</wp:align>
              </wp:positionH>
              <wp:positionV relativeFrom="page">
                <wp:align>bottom</wp:align>
              </wp:positionV>
              <wp:extent cx="2002155" cy="345440"/>
              <wp:effectExtent l="0" t="0" r="17145" b="0"/>
              <wp:wrapNone/>
              <wp:docPr id="1457256882" name="Text Box 19" descr="[IN-CONFIDENCE - RELEASE EXTERN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2002155" cy="345440"/>
                      </a:xfrm>
                      <a:prstGeom prst="rect">
                        <a:avLst/>
                      </a:prstGeom>
                      <a:noFill/>
                      <a:ln>
                        <a:noFill/>
                      </a:ln>
                    </wps:spPr>
                    <wps:txbx>
                      <w:txbxContent>
                        <w:p w14:paraId="1F5AC2FD" w14:textId="77F72D43" w:rsidR="009D36BB" w:rsidRPr="009D36BB" w:rsidRDefault="009D36BB" w:rsidP="009D36BB">
                          <w:pPr>
                            <w:spacing w:after="0"/>
                            <w:rPr>
                              <w:rFonts w:ascii="Calibri" w:eastAsia="Calibri" w:hAnsi="Calibri" w:cs="Calibri"/>
                              <w:noProof/>
                              <w:color w:val="000000"/>
                              <w:sz w:val="20"/>
                            </w:rPr>
                          </w:pPr>
                          <w:r w:rsidRPr="009D36BB">
                            <w:rPr>
                              <w:rFonts w:ascii="Calibri" w:eastAsia="Calibri" w:hAnsi="Calibri" w:cs="Calibri"/>
                              <w:noProof/>
                              <w:color w:val="000000"/>
                              <w:sz w:val="20"/>
                            </w:rPr>
                            <w:t>[IN-CONFIDENCE - RELEASE EXTERNAL]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xmlns:aclsh="http://schemas.microsoft.com/office/drawing/2020/classificationShape" xmlns:a="http://schemas.openxmlformats.org/drawingml/2006/main">
          <w:pict w14:anchorId="5F8551AC">
            <v:shapetype id="_x0000_t202" coordsize="21600,21600" o:spt="202" path="m,l,21600r21600,l21600,xe" w14:anchorId="2B7C19FA">
              <v:stroke joinstyle="miter"/>
              <v:path gradientshapeok="t" o:connecttype="rect"/>
            </v:shapetype>
            <v:shape id="Text Box 19" style="position:absolute;margin-left:0;margin-top:0;width:157.65pt;height:27.2pt;z-index:251668480;visibility:visible;mso-wrap-style:none;mso-wrap-distance-left:0;mso-wrap-distance-top:0;mso-wrap-distance-right:0;mso-wrap-distance-bottom:0;mso-position-horizontal:center;mso-position-horizontal-relative:page;mso-position-vertical:bottom;mso-position-vertical-relative:page;v-text-anchor:bottom" alt="[IN-CONFIDENCE - RELEASE EXTERNAL]" o:spid="_x0000_s1073"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6bUMqDwIAAB4EAAAOAAAAZHJzL2Uyb0RvYy54bWysU02P2jAQvVfqf7B8LwkU+hERVnRXVJXQ&#10;7krsas/GcUikxGPZhoT++j4bAu12T1UvzmRmPB/vPc9v+rZhB2VdTTrn41HKmdKSilrvcv78tPrw&#10;hTPnhS5EQ1rl/Kgcv1m8fzfvTKYmVFFTKMtQRLusMzmvvDdZkjhZqVa4ERmlESzJtsLj1+6SwooO&#10;1dsmmaTpp6QjWxhLUjkH790pyBexflkq6R/K0inPmpxjNh9PG89tOJPFXGQ7K0xVy/MY4h+maEWt&#10;0fRS6k54wfa2/qtUW0tLjko/ktQmVJa1VHEHbDNOX22zqYRRcReA48wFJvf/ysr7w8Y8Wub7b9SD&#10;wABIZ1zm4Az79KVtwxeTMsQB4fECm+o9k3CCh8l4NuNMIvZxOptOI67J9baxzn9X1LJg5NyCloiW&#10;OKydR0ekDimhmaZV3TSRmkb/4UBi8CTXEYPl+23P6gLjfx7m31JxxFqWTow7I1c1eq+F84/CgmJs&#10;Atn6BxxlQ13O6WxxVpH9+ZY/5AN5RDnrIJmca2ias+aHBiNBXYNhB2MbjfHXdJYirvftLUGIY7wJ&#10;I6MJr/XNYJaW2hcIehkaISS0RLucbwfz1p+0iwch1XIZkyAkI/xab4wMpQNeAcyn/kVYc0bcg6t7&#10;GvQkslfAn3LDTWeWew/4IysB2xOQZ8ghwkjW+cEElf/+H7Ouz3rxCwAA//8DAFBLAwQUAAYACAAA&#10;ACEA73oQltsAAAAEAQAADwAAAGRycy9kb3ducmV2LnhtbEyPTWvCQBCG7wX/wzKF3upGo1JiNiJC&#10;T5aCH5fe1t0xic3OhuxG47/vtJd6GRjel2eeyVeDa8QVu1B7UjAZJyCQjLc1lQqOh/fXNxAharK6&#10;8YQK7hhgVYyecp1Zf6MdXvexFAyhkGkFVYxtJmUwFTodxr5F4uzsO6cjr10pbadvDHeNnCbJQjpd&#10;E1+odIubCs33vncK5rv40X/SIf0apvfLtt2Y9Lw1Sr08D+sliIhD/C/Drz6rQ8FOJ9+TDaJRwI/E&#10;v8lZOpmnIE4Mns1AFrl8lC9+AAAA//8DAFBLAQItABQABgAIAAAAIQC2gziS/gAAAOEBAAATAAAA&#10;AAAAAAAAAAAAAAAAAABbQ29udGVudF9UeXBlc10ueG1sUEsBAi0AFAAGAAgAAAAhADj9If/WAAAA&#10;lAEAAAsAAAAAAAAAAAAAAAAALwEAAF9yZWxzLy5yZWxzUEsBAi0AFAAGAAgAAAAhADptQyoPAgAA&#10;HgQAAA4AAAAAAAAAAAAAAAAALgIAAGRycy9lMm9Eb2MueG1sUEsBAi0AFAAGAAgAAAAhAO96EJbb&#10;AAAABAEAAA8AAAAAAAAAAAAAAAAAaQQAAGRycy9kb3ducmV2LnhtbFBLBQYAAAAABAAEAPMAAABx&#10;BQAAAAA=&#10;">
              <v:textbox style="mso-fit-shape-to-text:t" inset="0,0,0,15pt">
                <w:txbxContent>
                  <w:p w:rsidRPr="009D36BB" w:rsidR="009D36BB" w:rsidP="009D36BB" w:rsidRDefault="009D36BB" w14:paraId="7380310E" w14:textId="77F72D43">
                    <w:pPr>
                      <w:spacing w:after="0"/>
                      <w:rPr>
                        <w:rFonts w:ascii="Calibri" w:hAnsi="Calibri" w:eastAsia="Calibri" w:cs="Calibri"/>
                        <w:noProof/>
                        <w:color w:val="000000"/>
                        <w:sz w:val="20"/>
                      </w:rPr>
                    </w:pPr>
                    <w:r w:rsidRPr="009D36BB">
                      <w:rPr>
                        <w:rFonts w:ascii="Calibri" w:hAnsi="Calibri" w:eastAsia="Calibri" w:cs="Calibri"/>
                        <w:noProof/>
                        <w:color w:val="000000"/>
                        <w:sz w:val="20"/>
                      </w:rPr>
                      <w:t>[IN-CONFIDENCE - RELEASE EXTERNAL]</w:t>
                    </w:r>
                  </w:p>
                </w:txbxContent>
              </v:textbox>
              <w10:wrap anchorx="page" anchory="page"/>
            </v:shape>
          </w:pict>
        </mc:Fallback>
      </mc:AlternateConten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C512A7F" w14:textId="77777777" w:rsidR="007B40BC" w:rsidRPr="00EC70A7" w:rsidRDefault="007B40BC" w:rsidP="00276CD2">
    <w:pPr>
      <w:pStyle w:val="Footer"/>
      <w:jc w:val="right"/>
      <w:rPr>
        <w:rFonts w:ascii="Arial Bold" w:hAnsi="Arial Bold"/>
        <w:noProof w:val="0"/>
        <w:color w:val="582655" w:themeColor="text1"/>
      </w:rPr>
    </w:pPr>
  </w:p>
  <w:tbl>
    <w:tblPr>
      <w:tblStyle w:val="TableGrid"/>
      <w:tblW w:w="0" w:type="auto"/>
      <w:tblLook w:val="04A0" w:firstRow="1" w:lastRow="0" w:firstColumn="1" w:lastColumn="0" w:noHBand="0" w:noVBand="1"/>
    </w:tblPr>
    <w:tblGrid>
      <w:gridCol w:w="4814"/>
      <w:gridCol w:w="4814"/>
    </w:tblGrid>
    <w:tr w:rsidR="007B40BC" w14:paraId="66172462" w14:textId="77777777" w:rsidTr="5D613B8D">
      <w:tc>
        <w:tcPr>
          <w:tcW w:w="4814" w:type="dxa"/>
          <w:tcBorders>
            <w:top w:val="nil"/>
            <w:left w:val="nil"/>
            <w:bottom w:val="nil"/>
            <w:right w:val="nil"/>
          </w:tcBorders>
        </w:tcPr>
        <w:p w14:paraId="50D832D0" w14:textId="76C7B399" w:rsidR="007B40BC" w:rsidRPr="0009295D" w:rsidRDefault="007B40BC" w:rsidP="5D613B8D">
          <w:pPr>
            <w:pStyle w:val="Footer"/>
            <w:rPr>
              <w:rFonts w:ascii="Arial Bold" w:hAnsi="Arial Bold"/>
              <w:b w:val="0"/>
              <w:noProof w:val="0"/>
              <w:color w:val="582655" w:themeColor="text1"/>
            </w:rPr>
          </w:pPr>
        </w:p>
      </w:tc>
      <w:tc>
        <w:tcPr>
          <w:tcW w:w="4814" w:type="dxa"/>
          <w:tcBorders>
            <w:top w:val="nil"/>
            <w:left w:val="nil"/>
            <w:bottom w:val="nil"/>
            <w:right w:val="nil"/>
          </w:tcBorders>
        </w:tcPr>
        <w:p w14:paraId="112225F7" w14:textId="058920BF" w:rsidR="007B40BC" w:rsidRDefault="007B40BC" w:rsidP="00276CD2">
          <w:pPr>
            <w:pStyle w:val="Footer"/>
            <w:jc w:val="right"/>
            <w:rPr>
              <w:rFonts w:ascii="Arial Bold" w:hAnsi="Arial Bold"/>
              <w:noProof w:val="0"/>
              <w:color w:val="582655" w:themeColor="text1"/>
            </w:rPr>
          </w:pPr>
          <w:r>
            <w:rPr>
              <w:rFonts w:ascii="Arial Bold" w:hAnsi="Arial Bold"/>
              <w:noProof w:val="0"/>
              <w:color w:val="582655" w:themeColor="text1"/>
            </w:rPr>
            <w:fldChar w:fldCharType="begin"/>
          </w:r>
          <w:r>
            <w:rPr>
              <w:rFonts w:ascii="Arial Bold" w:hAnsi="Arial Bold"/>
              <w:noProof w:val="0"/>
              <w:color w:val="582655" w:themeColor="text1"/>
            </w:rPr>
            <w:instrText xml:space="preserve"> PAGE  \* Arabic  \* MERGEFORMAT </w:instrText>
          </w:r>
          <w:r>
            <w:rPr>
              <w:rFonts w:ascii="Arial Bold" w:hAnsi="Arial Bold"/>
              <w:noProof w:val="0"/>
              <w:color w:val="582655" w:themeColor="text1"/>
            </w:rPr>
            <w:fldChar w:fldCharType="separate"/>
          </w:r>
          <w:r>
            <w:rPr>
              <w:rFonts w:ascii="Arial Bold" w:hAnsi="Arial Bold"/>
              <w:color w:val="582655" w:themeColor="text1"/>
            </w:rPr>
            <w:t>2</w:t>
          </w:r>
          <w:r>
            <w:rPr>
              <w:rFonts w:ascii="Arial Bold" w:hAnsi="Arial Bold"/>
              <w:noProof w:val="0"/>
              <w:color w:val="582655" w:themeColor="text1"/>
            </w:rPr>
            <w:fldChar w:fldCharType="end"/>
          </w:r>
        </w:p>
      </w:tc>
    </w:tr>
  </w:tbl>
  <w:p w14:paraId="20DBB186" w14:textId="77777777" w:rsidR="007B40BC" w:rsidRDefault="007B40BC" w:rsidP="00CD166A"/>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8A0B45A" w14:textId="099B1105" w:rsidR="009D36BB" w:rsidRDefault="009D36BB">
    <w:pPr>
      <w:pStyle w:val="Footer"/>
    </w:pPr>
    <w:r>
      <mc:AlternateContent>
        <mc:Choice Requires="wps">
          <w:drawing>
            <wp:anchor distT="0" distB="0" distL="0" distR="0" simplePos="0" relativeHeight="251658264" behindDoc="0" locked="0" layoutInCell="1" allowOverlap="1" wp14:anchorId="1CE89A60" wp14:editId="3F84A5FC">
              <wp:simplePos x="635" y="635"/>
              <wp:positionH relativeFrom="page">
                <wp:align>center</wp:align>
              </wp:positionH>
              <wp:positionV relativeFrom="page">
                <wp:align>bottom</wp:align>
              </wp:positionV>
              <wp:extent cx="2002155" cy="345440"/>
              <wp:effectExtent l="0" t="0" r="17145" b="0"/>
              <wp:wrapNone/>
              <wp:docPr id="260317541" name="Text Box 23" descr="[IN-CONFIDENCE - RELEASE EXTERN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2002155" cy="345440"/>
                      </a:xfrm>
                      <a:prstGeom prst="rect">
                        <a:avLst/>
                      </a:prstGeom>
                      <a:noFill/>
                      <a:ln>
                        <a:noFill/>
                      </a:ln>
                    </wps:spPr>
                    <wps:txbx>
                      <w:txbxContent>
                        <w:p w14:paraId="4137350C" w14:textId="7DFAE2C6" w:rsidR="009D36BB" w:rsidRPr="009D36BB" w:rsidRDefault="009D36BB" w:rsidP="009D36BB">
                          <w:pPr>
                            <w:spacing w:after="0"/>
                            <w:rPr>
                              <w:rFonts w:ascii="Calibri" w:eastAsia="Calibri" w:hAnsi="Calibri" w:cs="Calibri"/>
                              <w:noProof/>
                              <w:color w:val="000000"/>
                              <w:sz w:val="20"/>
                            </w:rPr>
                          </w:pPr>
                          <w:r w:rsidRPr="009D36BB">
                            <w:rPr>
                              <w:rFonts w:ascii="Calibri" w:eastAsia="Calibri" w:hAnsi="Calibri" w:cs="Calibri"/>
                              <w:noProof/>
                              <w:color w:val="000000"/>
                              <w:sz w:val="20"/>
                            </w:rPr>
                            <w:t>[IN-CONFIDENCE - RELEASE EXTERNAL]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xmlns:aclsh="http://schemas.microsoft.com/office/drawing/2020/classificationShape" xmlns:a="http://schemas.openxmlformats.org/drawingml/2006/main">
          <w:pict w14:anchorId="7B866B2F">
            <v:shapetype id="_x0000_t202" coordsize="21600,21600" o:spt="202" path="m,l,21600r21600,l21600,xe" w14:anchorId="1CE89A60">
              <v:stroke joinstyle="miter"/>
              <v:path gradientshapeok="t" o:connecttype="rect"/>
            </v:shapetype>
            <v:shape id="Text Box 23" style="position:absolute;margin-left:0;margin-top:0;width:157.65pt;height:27.2pt;z-index:251658264;visibility:visible;mso-wrap-style:none;mso-wrap-distance-left:0;mso-wrap-distance-top:0;mso-wrap-distance-right:0;mso-wrap-distance-bottom:0;mso-position-horizontal:center;mso-position-horizontal-relative:page;mso-position-vertical:bottom;mso-position-vertical-relative:page;v-text-anchor:bottom" alt="[IN-CONFIDENCE - RELEASE EXTERNAL]" o:spid="_x0000_s1077"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6H6/yDgIAAB4EAAAOAAAAZHJzL2Uyb0RvYy54bWysU11v2jAUfZ+0/2D5fSQwmNaIULFWTJNQ&#10;W4lWfTaOQyIlvpZtSNiv37EhsLV7mvbi3Nx7fT/OOZ7f9m3DDsq6mnTOx6OUM6UlFbXe5fzlefXp&#10;K2fOC12IhrTK+VE5frv4+GHemUxNqKKmUJahiHZZZ3JeeW+yJHGyUq1wIzJKI1iSbYXHr90lhRUd&#10;qrdNMknTL0lHtjCWpHIO3vtTkC9i/bJU0j+WpVOeNTnHbD6eNp7bcCaLuch2VpiqlucxxD9M0Ypa&#10;o+ml1L3wgu1t/a5UW0tLjko/ktQmVJa1VHEHbDNO32yzqYRRcReA48wFJvf/ysqHw8Y8Web7b9SD&#10;wABIZ1zm4Az79KVtwxeTMsQB4fECm+o9k3CCh8l4NuNMIvZ5OptOI67J9baxzn9X1LJg5NyCloiW&#10;OKydR0ekDimhmaZV3TSRmkb/4UBi8CTXEYPl+23P6gKTXObfUnHEWpZOjDsjVzV6r4XzT8KCYmwC&#10;2fpHHGVDXc7pbHFWkf35N3/IB/KIctZBMjnX0DRnzQ8NRoK6BsMOxjYa45t0liKu9+0dQYhjvAkj&#10;owmv9c1glpbaVwh6GRohJLREu5xvB/POn7SLByHVchmTICQj/FpvjAylA14BzOf+VVhzRtyDqwca&#10;9CSyN8CfcsNNZ5Z7D/gjKwHbE5BnyCHCSNb5wQSV//4fs67PevELAAD//wMAUEsDBBQABgAIAAAA&#10;IQDvehCW2wAAAAQBAAAPAAAAZHJzL2Rvd25yZXYueG1sTI9Na8JAEIbvBf/DMoXe6kajUmI2IkJP&#10;loIfl97W3TGJzc6G7Ebjv++0l3oZGN6XZ57JV4NrxBW7UHtSMBknIJCMtzWVCo6H99c3ECFqsrrx&#10;hAruGGBVjJ5ynVl/ox1e97EUDKGQaQVVjG0mZTAVOh3GvkXi7Ow7pyOvXSltp28Md42cJslCOl0T&#10;X6h0i5sKzfe+dwrmu/jRf9Ih/Rqm98u23Zj0vDVKvTwP6yWIiEP8L8OvPqtDwU4n35MNolHAj8S/&#10;yVk6macgTgyezUAWuXyUL34AAAD//wMAUEsBAi0AFAAGAAgAAAAhALaDOJL+AAAA4QEAABMAAAAA&#10;AAAAAAAAAAAAAAAAAFtDb250ZW50X1R5cGVzXS54bWxQSwECLQAUAAYACAAAACEAOP0h/9YAAACU&#10;AQAACwAAAAAAAAAAAAAAAAAvAQAAX3JlbHMvLnJlbHNQSwECLQAUAAYACAAAACEAuh+v8g4CAAAe&#10;BAAADgAAAAAAAAAAAAAAAAAuAgAAZHJzL2Uyb0RvYy54bWxQSwECLQAUAAYACAAAACEA73oQltsA&#10;AAAEAQAADwAAAAAAAAAAAAAAAABoBAAAZHJzL2Rvd25yZXYueG1sUEsFBgAAAAAEAAQA8wAAAHAF&#10;AAAAAA==&#10;">
              <v:textbox style="mso-fit-shape-to-text:t" inset="0,0,0,15pt">
                <w:txbxContent>
                  <w:p w:rsidRPr="009D36BB" w:rsidR="009D36BB" w:rsidP="009D36BB" w:rsidRDefault="009D36BB" w14:paraId="55743EE5" w14:textId="7DFAE2C6">
                    <w:pPr>
                      <w:spacing w:after="0"/>
                      <w:rPr>
                        <w:rFonts w:ascii="Calibri" w:hAnsi="Calibri" w:eastAsia="Calibri" w:cs="Calibri"/>
                        <w:noProof/>
                        <w:color w:val="000000"/>
                        <w:sz w:val="20"/>
                      </w:rPr>
                    </w:pPr>
                    <w:r w:rsidRPr="009D36BB">
                      <w:rPr>
                        <w:rFonts w:ascii="Calibri" w:hAnsi="Calibri" w:eastAsia="Calibri" w:cs="Calibri"/>
                        <w:noProof/>
                        <w:color w:val="000000"/>
                        <w:sz w:val="20"/>
                      </w:rPr>
                      <w:t>[IN-CONFIDENCE - RELEASE EXTERNAL]</w:t>
                    </w:r>
                  </w:p>
                </w:txbxContent>
              </v:textbox>
              <w10:wrap anchorx="page" anchory="page"/>
            </v:shape>
          </w:pict>
        </mc:Fallback>
      </mc:AlternateContent>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C14C9A8" w14:textId="66887BC2" w:rsidR="000800F5" w:rsidRPr="002B7B88" w:rsidRDefault="000800F5" w:rsidP="007F0E3B">
    <w:pPr>
      <w:pStyle w:val="Footer"/>
    </w:pP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36FB1F2" w14:textId="4EB6B3E3" w:rsidR="009D36BB" w:rsidRDefault="009D36BB">
    <w:pPr>
      <w:pStyle w:val="Footer"/>
    </w:pPr>
    <w:r>
      <mc:AlternateContent>
        <mc:Choice Requires="wps">
          <w:drawing>
            <wp:anchor distT="0" distB="0" distL="0" distR="0" simplePos="0" relativeHeight="251658263" behindDoc="0" locked="0" layoutInCell="1" allowOverlap="1" wp14:anchorId="521FE980" wp14:editId="4DEFBA1E">
              <wp:simplePos x="635" y="635"/>
              <wp:positionH relativeFrom="page">
                <wp:align>center</wp:align>
              </wp:positionH>
              <wp:positionV relativeFrom="page">
                <wp:align>bottom</wp:align>
              </wp:positionV>
              <wp:extent cx="2002155" cy="345440"/>
              <wp:effectExtent l="0" t="0" r="17145" b="0"/>
              <wp:wrapNone/>
              <wp:docPr id="1372791539" name="Text Box 22" descr="[IN-CONFIDENCE - RELEASE EXTERN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2002155" cy="345440"/>
                      </a:xfrm>
                      <a:prstGeom prst="rect">
                        <a:avLst/>
                      </a:prstGeom>
                      <a:noFill/>
                      <a:ln>
                        <a:noFill/>
                      </a:ln>
                    </wps:spPr>
                    <wps:txbx>
                      <w:txbxContent>
                        <w:p w14:paraId="3BED317B" w14:textId="1590020B" w:rsidR="009D36BB" w:rsidRPr="009D36BB" w:rsidRDefault="009D36BB" w:rsidP="009D36BB">
                          <w:pPr>
                            <w:spacing w:after="0"/>
                            <w:rPr>
                              <w:rFonts w:ascii="Calibri" w:eastAsia="Calibri" w:hAnsi="Calibri" w:cs="Calibri"/>
                              <w:noProof/>
                              <w:color w:val="000000"/>
                              <w:sz w:val="20"/>
                            </w:rPr>
                          </w:pPr>
                          <w:r w:rsidRPr="009D36BB">
                            <w:rPr>
                              <w:rFonts w:ascii="Calibri" w:eastAsia="Calibri" w:hAnsi="Calibri" w:cs="Calibri"/>
                              <w:noProof/>
                              <w:color w:val="000000"/>
                              <w:sz w:val="20"/>
                            </w:rPr>
                            <w:t>[IN-CONFIDENCE - RELEASE EXTERNAL]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xmlns:aclsh="http://schemas.microsoft.com/office/drawing/2020/classificationShape" xmlns:a="http://schemas.openxmlformats.org/drawingml/2006/main">
          <w:pict w14:anchorId="778ECA4A">
            <v:shapetype id="_x0000_t202" coordsize="21600,21600" o:spt="202" path="m,l,21600r21600,l21600,xe" w14:anchorId="521FE980">
              <v:stroke joinstyle="miter"/>
              <v:path gradientshapeok="t" o:connecttype="rect"/>
            </v:shapetype>
            <v:shape id="Text Box 22" style="position:absolute;margin-left:0;margin-top:0;width:157.65pt;height:27.2pt;z-index:251658263;visibility:visible;mso-wrap-style:none;mso-wrap-distance-left:0;mso-wrap-distance-top:0;mso-wrap-distance-right:0;mso-wrap-distance-bottom:0;mso-position-horizontal:center;mso-position-horizontal-relative:page;mso-position-vertical:bottom;mso-position-vertical-relative:page;v-text-anchor:bottom" alt="[IN-CONFIDENCE - RELEASE EXTERNAL]" o:spid="_x0000_s1080"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Xdc5DwIAAB4EAAAOAAAAZHJzL2Uyb0RvYy54bWysU11v2jAUfZ+0/2D5fSQwmNaIULFWTJNQ&#10;W4lWfTaOQyIlvpZtSNiv37EhsLV7mvbi3Nx7fT/OOZ7f9m3DDsq6mnTOx6OUM6UlFbXe5fzlefXp&#10;K2fOC12IhrTK+VE5frv4+GHemUxNqKKmUJahiHZZZ3JeeW+yJHGyUq1wIzJKI1iSbYXHr90lhRUd&#10;qrdNMknTL0lHtjCWpHIO3vtTkC9i/bJU0j+WpVOeNTnHbD6eNp7bcCaLuch2VpiqlucxxD9M0Ypa&#10;o+ml1L3wgu1t/a5UW0tLjko/ktQmVJa1VHEHbDNO32yzqYRRcReA48wFJvf/ysqHw8Y8Web7b9SD&#10;wABIZ1zm4Az79KVtwxeTMsQB4fECm+o9k3CCh8l4NuNMIvZ5OptOI67J9baxzn9X1LJg5NyCloiW&#10;OKydR0ekDimhmaZV3TSRmkb/4UBi8CTXEYPl+23P6gKTTIf5t1QcsZalE+POyFWN3mvh/JOwoBib&#10;QLb+EUfZUJdzOlucVWR//s0f8oE8opx1kEzONTTNWfNDg5GgrsGwg7GNxvgmnaWI6317RxDiGG/C&#10;yGjCa30zmKWl9hWCXoZGCAkt0S7n28G88yft4kFItVzGJAjJCL/WGyND6YBXAPO5fxXWnBH34OqB&#10;Bj2J7A3wp9xw05nl3gP+yErA9gTkGXKIMJJ1fjBB5b//x6zrs178AgAA//8DAFBLAwQUAAYACAAA&#10;ACEA73oQltsAAAAEAQAADwAAAGRycy9kb3ducmV2LnhtbEyPTWvCQBCG7wX/wzKF3upGo1JiNiJC&#10;T5aCH5fe1t0xic3OhuxG47/vtJd6GRjel2eeyVeDa8QVu1B7UjAZJyCQjLc1lQqOh/fXNxAharK6&#10;8YQK7hhgVYyecp1Zf6MdXvexFAyhkGkFVYxtJmUwFTodxr5F4uzsO6cjr10pbadvDHeNnCbJQjpd&#10;E1+odIubCs33vncK5rv40X/SIf0apvfLtt2Y9Lw1Sr08D+sliIhD/C/Drz6rQ8FOJ9+TDaJRwI/E&#10;v8lZOpmnIE4Mns1AFrl8lC9+AAAA//8DAFBLAQItABQABgAIAAAAIQC2gziS/gAAAOEBAAATAAAA&#10;AAAAAAAAAAAAAAAAAABbQ29udGVudF9UeXBlc10ueG1sUEsBAi0AFAAGAAgAAAAhADj9If/WAAAA&#10;lAEAAAsAAAAAAAAAAAAAAAAALwEAAF9yZWxzLy5yZWxzUEsBAi0AFAAGAAgAAAAhAGNd1zkPAgAA&#10;HgQAAA4AAAAAAAAAAAAAAAAALgIAAGRycy9lMm9Eb2MueG1sUEsBAi0AFAAGAAgAAAAhAO96EJbb&#10;AAAABAEAAA8AAAAAAAAAAAAAAAAAaQQAAGRycy9kb3ducmV2LnhtbFBLBQYAAAAABAAEAPMAAABx&#10;BQAAAAA=&#10;">
              <v:textbox style="mso-fit-shape-to-text:t" inset="0,0,0,15pt">
                <w:txbxContent>
                  <w:p w:rsidRPr="009D36BB" w:rsidR="009D36BB" w:rsidP="009D36BB" w:rsidRDefault="009D36BB" w14:paraId="0B8B90E2" w14:textId="1590020B">
                    <w:pPr>
                      <w:spacing w:after="0"/>
                      <w:rPr>
                        <w:rFonts w:ascii="Calibri" w:hAnsi="Calibri" w:eastAsia="Calibri" w:cs="Calibri"/>
                        <w:noProof/>
                        <w:color w:val="000000"/>
                        <w:sz w:val="20"/>
                      </w:rPr>
                    </w:pPr>
                    <w:r w:rsidRPr="009D36BB">
                      <w:rPr>
                        <w:rFonts w:ascii="Calibri" w:hAnsi="Calibri" w:eastAsia="Calibri" w:cs="Calibri"/>
                        <w:noProof/>
                        <w:color w:val="000000"/>
                        <w:sz w:val="20"/>
                      </w:rPr>
                      <w:t>[IN-CONFIDENCE - RELEASE EXTERNAL]</w:t>
                    </w: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48D42E9" w14:textId="77777777" w:rsidR="003351C7" w:rsidRDefault="003351C7" w:rsidP="0052683C">
      <w:r>
        <w:separator/>
      </w:r>
    </w:p>
  </w:footnote>
  <w:footnote w:type="continuationSeparator" w:id="0">
    <w:p w14:paraId="37E4C9E4" w14:textId="77777777" w:rsidR="003351C7" w:rsidRDefault="003351C7" w:rsidP="0052683C">
      <w:r>
        <w:continuationSeparator/>
      </w:r>
    </w:p>
  </w:footnote>
  <w:footnote w:type="continuationNotice" w:id="1">
    <w:p w14:paraId="36B1A41D" w14:textId="77777777" w:rsidR="003351C7" w:rsidRDefault="003351C7"/>
  </w:footnote>
  <w:footnote w:id="2">
    <w:p w14:paraId="4BF5B4D1" w14:textId="77777777" w:rsidR="0073610F" w:rsidRDefault="0073610F" w:rsidP="0073610F">
      <w:pPr>
        <w:pStyle w:val="FootnoteText"/>
      </w:pPr>
      <w:r>
        <w:rPr>
          <w:rStyle w:val="FootnoteReference"/>
        </w:rPr>
        <w:footnoteRef/>
      </w:r>
      <w:r>
        <w:t xml:space="preserve"> </w:t>
      </w:r>
      <w:r>
        <w:rPr>
          <w:rFonts w:ascii="Calibri" w:hAnsi="Calibri" w:cs="Calibri"/>
          <w:bCs/>
          <w:lang w:eastAsia="en-NZ"/>
        </w:rPr>
        <w:t>This should include reference to the engineer’s Practice Field being in Structural Engineering, and commentary on experience in seismic assessment and recent relevant training</w:t>
      </w:r>
    </w:p>
  </w:footnote>
  <w:footnote w:id="3">
    <w:p w14:paraId="2C269B28" w14:textId="77777777" w:rsidR="0073610F" w:rsidRDefault="0073610F" w:rsidP="0073610F">
      <w:pPr>
        <w:pStyle w:val="FootnoteText"/>
      </w:pPr>
      <w:r>
        <w:rPr>
          <w:rStyle w:val="FootnoteReference"/>
        </w:rPr>
        <w:footnoteRef/>
      </w:r>
      <w:r>
        <w:t xml:space="preserve"> </w:t>
      </w:r>
      <w:r>
        <w:rPr>
          <w:rFonts w:ascii="Calibri" w:hAnsi="Calibri" w:cs="Calibri"/>
          <w:bCs/>
          <w:lang w:eastAsia="en-NZ"/>
        </w:rPr>
        <w:t>Or justification of assumptions if no drawings were able to be obtained</w:t>
      </w:r>
    </w:p>
  </w:footnote>
  <w:footnote w:id="4">
    <w:p w14:paraId="601B1037" w14:textId="77777777" w:rsidR="0073610F" w:rsidRDefault="0073610F" w:rsidP="0073610F">
      <w:pPr>
        <w:pStyle w:val="FootnoteText"/>
      </w:pPr>
      <w:r>
        <w:rPr>
          <w:rStyle w:val="FootnoteReference"/>
        </w:rPr>
        <w:footnoteRef/>
      </w:r>
      <w:r>
        <w:t xml:space="preserve"> </w:t>
      </w:r>
      <w:r>
        <w:rPr>
          <w:rFonts w:ascii="Calibri" w:hAnsi="Calibri" w:cs="Calibri"/>
          <w:bCs/>
          <w:color w:val="000000"/>
          <w:lang w:eastAsia="en-NZ"/>
        </w:rPr>
        <w:t>Indicate what form should the DSA take/ what the specific areas to focus on are</w:t>
      </w:r>
    </w:p>
  </w:footnote>
  <w:footnote w:id="5">
    <w:p w14:paraId="094A0126" w14:textId="77777777" w:rsidR="0073610F" w:rsidRDefault="0073610F" w:rsidP="0073610F">
      <w:pPr>
        <w:pStyle w:val="FootnoteText"/>
      </w:pPr>
      <w:r>
        <w:rPr>
          <w:rStyle w:val="FootnoteReference"/>
        </w:rPr>
        <w:footnoteRef/>
      </w:r>
      <w:r>
        <w:t xml:space="preserve"> </w:t>
      </w:r>
      <w:r>
        <w:rPr>
          <w:rFonts w:ascii="Calibri" w:hAnsi="Calibri" w:cs="Calibri"/>
          <w:bCs/>
          <w:color w:val="000000"/>
          <w:lang w:eastAsia="en-NZ"/>
        </w:rPr>
        <w:t>If a building comprises a shared structural form or shares structural elements with other adjacent titles, information about the extent to which the low scoring elements affect, or do not affect the structure.</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156520D" w14:textId="2E56D5C1" w:rsidR="009D36BB" w:rsidRDefault="009D36BB">
    <w:pPr>
      <w:pStyle w:val="Header"/>
    </w:pPr>
    <w:r>
      <w:rPr>
        <w:noProof/>
      </w:rPr>
      <mc:AlternateContent>
        <mc:Choice Requires="wps">
          <w:drawing>
            <wp:anchor distT="0" distB="0" distL="0" distR="0" simplePos="0" relativeHeight="251643904" behindDoc="0" locked="0" layoutInCell="1" allowOverlap="1" wp14:anchorId="54531B43" wp14:editId="52B3E6DD">
              <wp:simplePos x="635" y="635"/>
              <wp:positionH relativeFrom="page">
                <wp:align>center</wp:align>
              </wp:positionH>
              <wp:positionV relativeFrom="page">
                <wp:align>top</wp:align>
              </wp:positionV>
              <wp:extent cx="2002155" cy="345440"/>
              <wp:effectExtent l="0" t="0" r="17145" b="16510"/>
              <wp:wrapNone/>
              <wp:docPr id="1400551657" name="Text Box 2" descr="[IN-CONFIDENCE - RELEASE EXTERN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2002155" cy="345440"/>
                      </a:xfrm>
                      <a:prstGeom prst="rect">
                        <a:avLst/>
                      </a:prstGeom>
                      <a:noFill/>
                      <a:ln>
                        <a:noFill/>
                      </a:ln>
                    </wps:spPr>
                    <wps:txbx>
                      <w:txbxContent>
                        <w:p w14:paraId="7AD6BEBB" w14:textId="1B600A57" w:rsidR="009D36BB" w:rsidRPr="009D36BB" w:rsidRDefault="009D36BB" w:rsidP="009D36BB">
                          <w:pPr>
                            <w:spacing w:after="0"/>
                            <w:rPr>
                              <w:rFonts w:ascii="Calibri" w:eastAsia="Calibri" w:hAnsi="Calibri" w:cs="Calibri"/>
                              <w:noProof/>
                              <w:color w:val="000000"/>
                              <w:sz w:val="20"/>
                            </w:rPr>
                          </w:pPr>
                          <w:r w:rsidRPr="009D36BB">
                            <w:rPr>
                              <w:rFonts w:ascii="Calibri" w:eastAsia="Calibri" w:hAnsi="Calibri" w:cs="Calibri"/>
                              <w:noProof/>
                              <w:color w:val="000000"/>
                              <w:sz w:val="20"/>
                            </w:rPr>
                            <w:t>[IN-CONFIDENCE - RELEASE EXTERNAL]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xmlns:aclsh="http://schemas.microsoft.com/office/drawing/2020/classificationShape" xmlns:a="http://schemas.openxmlformats.org/drawingml/2006/main">
          <w:pict w14:anchorId="6BF100FB">
            <v:shapetype id="_x0000_t202" coordsize="21600,21600" o:spt="202" path="m,l,21600r21600,l21600,xe" w14:anchorId="54531B43">
              <v:stroke joinstyle="miter"/>
              <v:path gradientshapeok="t" o:connecttype="rect"/>
            </v:shapetype>
            <v:shape id="_x0000_s1056" style="position:absolute;margin-left:0;margin-top:0;width:157.65pt;height:27.2pt;z-index:251643904;visibility:visible;mso-wrap-style:none;mso-wrap-distance-left:0;mso-wrap-distance-top:0;mso-wrap-distance-right:0;mso-wrap-distance-bottom:0;mso-position-horizontal:center;mso-position-horizontal-relative:page;mso-position-vertical:top;mso-position-vertical-relative:page;v-text-anchor:top" alt="[IN-CONFIDENCE - RELEASE EXTERNAL]"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o3MCgIAABYEAAAOAAAAZHJzL2Uyb0RvYy54bWysU01v2zAMvQ/YfxB0X+xkybAacYqsRYYB&#10;RVsgHXpWZCk2YImCxMTOfv0oxU62bqdhF5kiaX6897S87U3LjsqHBmzJp5OcM2UlVI3dl/z7y+bD&#10;Z84CCluJFqwq+UkFfrt6/27ZuULNoIa2Up5RERuKzpW8RnRFlgVZKyPCBJyyFNTgjUC6+n1WedFR&#10;ddNmszz/lHXgK+dBqhDIe38O8lWqr7WS+KR1UMjaktNsmE6fzl08s9VSFHsvXN3IYQzxD1MY0Vhq&#10;eil1L1Cwg2/+KGUa6SGAxokEk4HWjVRpB9pmmr/ZZlsLp9IuBE5wF5jC/ysrH49b9+wZ9l+gJwIj&#10;IJ0LRSBn3KfX3sQvTcooThCeLrCpHpkkJ/Ewmy4WnEmKfZwv5vOEa3b92/mAXxUYFo2Se6IloSWO&#10;DwGpI6WOKbGZhU3Ttoma1v7moMToya4jRgv7XT/MvYPqROt4ODMdnNw01PNBBHwWnqilDUiu+ESH&#10;bqErOQwWZzX4H3/zx3xCnKKcdSSVklvSMmftN0tMRFUlY3qTL3K6+dG9Gw17MHdAApzSW3AymTEP&#10;29HUHswrCXkdG1FIWEntSo6jeYdnzdJDkGq9TkkkICfwwW6djKUjThHEl/5VeDcgjcTRI4w6EsUb&#10;wM+58c/g1gck2BMbEdMzkAPUJL5E0vBQorp/vaes63Ne/QQAAP//AwBQSwMEFAAGAAgAAAAhAN4V&#10;rK/aAAAABAEAAA8AAABkcnMvZG93bnJldi54bWxMj81OwzAQhO9IvIO1SNyoY9ogFLKpKqQeeivl&#10;57yNlyQQr6PYbUOfHsMFLiuNZjTzbbmcXK+OPIbOC4KZZaBYam87aRBentc396BCJLHUe2GELw6w&#10;rC4vSiqsP8kTH3exUalEQkEIbYxDoXWoW3YUZn5gSd67Hx3FJMdG25FOqdz1+jbL7rSjTtJCSwM/&#10;tlx/7g4OoctXPhp+3aw/3pzx5rzd5Oct4vXVtHoAFXmKf2H4wU/oUCWmvT+IDapHSI/E35u8ucnn&#10;oPYI+WIBuir1f/jqGwAA//8DAFBLAQItABQABgAIAAAAIQC2gziS/gAAAOEBAAATAAAAAAAAAAAA&#10;AAAAAAAAAABbQ29udGVudF9UeXBlc10ueG1sUEsBAi0AFAAGAAgAAAAhADj9If/WAAAAlAEAAAsA&#10;AAAAAAAAAAAAAAAALwEAAF9yZWxzLy5yZWxzUEsBAi0AFAAGAAgAAAAhAKL+jcwKAgAAFgQAAA4A&#10;AAAAAAAAAAAAAAAALgIAAGRycy9lMm9Eb2MueG1sUEsBAi0AFAAGAAgAAAAhAN4VrK/aAAAABAEA&#10;AA8AAAAAAAAAAAAAAAAAZAQAAGRycy9kb3ducmV2LnhtbFBLBQYAAAAABAAEAPMAAABrBQAAAAA=&#10;">
              <v:textbox style="mso-fit-shape-to-text:t" inset="0,15pt,0,0">
                <w:txbxContent>
                  <w:p w:rsidRPr="009D36BB" w:rsidR="009D36BB" w:rsidP="009D36BB" w:rsidRDefault="009D36BB" w14:paraId="1633A594" w14:textId="1B600A57">
                    <w:pPr>
                      <w:spacing w:after="0"/>
                      <w:rPr>
                        <w:rFonts w:ascii="Calibri" w:hAnsi="Calibri" w:eastAsia="Calibri" w:cs="Calibri"/>
                        <w:noProof/>
                        <w:color w:val="000000"/>
                        <w:sz w:val="20"/>
                      </w:rPr>
                    </w:pPr>
                    <w:r w:rsidRPr="009D36BB">
                      <w:rPr>
                        <w:rFonts w:ascii="Calibri" w:hAnsi="Calibri" w:eastAsia="Calibri" w:cs="Calibri"/>
                        <w:noProof/>
                        <w:color w:val="000000"/>
                        <w:sz w:val="20"/>
                      </w:rPr>
                      <w:t>[IN-CONFIDENCE - RELEASE EXTERNAL]</w:t>
                    </w:r>
                  </w:p>
                </w:txbxContent>
              </v:textbox>
              <w10:wrap anchorx="page" anchory="page"/>
            </v:shape>
          </w:pict>
        </mc:Fallback>
      </mc:AlternateConten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43AE289" w14:textId="27351037" w:rsidR="000800F5" w:rsidRDefault="00467DC9" w:rsidP="005235ED">
    <w:pPr>
      <w:pStyle w:val="Header"/>
    </w:pPr>
    <w:r>
      <w:rPr>
        <w:noProof/>
        <w:lang w:eastAsia="en-NZ"/>
      </w:rPr>
      <w:drawing>
        <wp:anchor distT="0" distB="0" distL="114300" distR="114300" simplePos="0" relativeHeight="251641856" behindDoc="1" locked="0" layoutInCell="1" allowOverlap="1" wp14:anchorId="00698FE2" wp14:editId="6CC18254">
          <wp:simplePos x="0" y="0"/>
          <wp:positionH relativeFrom="column">
            <wp:posOffset>-720012</wp:posOffset>
          </wp:positionH>
          <wp:positionV relativeFrom="paragraph">
            <wp:posOffset>0</wp:posOffset>
          </wp:positionV>
          <wp:extent cx="7570888" cy="10713762"/>
          <wp:effectExtent l="0" t="0" r="0" b="5080"/>
          <wp:wrapNone/>
          <wp:docPr id="1746299316" name="Picture 17462993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pic:cNvPicPr/>
                </pic:nvPicPr>
                <pic:blipFill>
                  <a:blip r:embed="rId1">
                    <a:extLst>
                      <a:ext uri="{28A0092B-C50C-407E-A947-70E740481C1C}">
                        <a14:useLocalDpi xmlns:a14="http://schemas.microsoft.com/office/drawing/2010/main" val="0"/>
                      </a:ext>
                    </a:extLst>
                  </a:blip>
                  <a:stretch>
                    <a:fillRect/>
                  </a:stretch>
                </pic:blipFill>
                <pic:spPr>
                  <a:xfrm>
                    <a:off x="0" y="0"/>
                    <a:ext cx="7570888" cy="10713762"/>
                  </a:xfrm>
                  <a:prstGeom prst="rect">
                    <a:avLst/>
                  </a:prstGeom>
                </pic:spPr>
              </pic:pic>
            </a:graphicData>
          </a:graphic>
          <wp14:sizeRelH relativeFrom="page">
            <wp14:pctWidth>0</wp14:pctWidth>
          </wp14:sizeRelH>
          <wp14:sizeRelV relativeFrom="page">
            <wp14:pctHeight>0</wp14:pctHeight>
          </wp14:sizeRelV>
        </wp:anchor>
      </w:drawing>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E00238F" w14:textId="79727F0C" w:rsidR="000800F5" w:rsidRDefault="009D36BB" w:rsidP="00B119AC">
    <w:pPr>
      <w:pStyle w:val="Header"/>
    </w:pPr>
    <w:r>
      <w:rPr>
        <w:noProof/>
        <w:lang w:eastAsia="en-NZ"/>
      </w:rPr>
      <mc:AlternateContent>
        <mc:Choice Requires="wps">
          <w:drawing>
            <wp:anchor distT="0" distB="0" distL="0" distR="0" simplePos="0" relativeHeight="251642880" behindDoc="0" locked="0" layoutInCell="1" allowOverlap="1" wp14:anchorId="3880FA21" wp14:editId="263A50E3">
              <wp:simplePos x="635" y="635"/>
              <wp:positionH relativeFrom="page">
                <wp:align>center</wp:align>
              </wp:positionH>
              <wp:positionV relativeFrom="page">
                <wp:align>top</wp:align>
              </wp:positionV>
              <wp:extent cx="2002155" cy="345440"/>
              <wp:effectExtent l="0" t="0" r="17145" b="16510"/>
              <wp:wrapNone/>
              <wp:docPr id="433314225" name="Text Box 1" descr="[IN-CONFIDENCE - RELEASE EXTERN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2002155" cy="345440"/>
                      </a:xfrm>
                      <a:prstGeom prst="rect">
                        <a:avLst/>
                      </a:prstGeom>
                      <a:noFill/>
                      <a:ln>
                        <a:noFill/>
                      </a:ln>
                    </wps:spPr>
                    <wps:txbx>
                      <w:txbxContent>
                        <w:p w14:paraId="30929601" w14:textId="0291724B" w:rsidR="009D36BB" w:rsidRPr="009D36BB" w:rsidRDefault="009D36BB" w:rsidP="009D36BB">
                          <w:pPr>
                            <w:spacing w:after="0"/>
                            <w:rPr>
                              <w:rFonts w:ascii="Calibri" w:eastAsia="Calibri" w:hAnsi="Calibri" w:cs="Calibri"/>
                              <w:noProof/>
                              <w:color w:val="000000"/>
                              <w:sz w:val="20"/>
                            </w:rPr>
                          </w:pPr>
                          <w:r w:rsidRPr="009D36BB">
                            <w:rPr>
                              <w:rFonts w:ascii="Calibri" w:eastAsia="Calibri" w:hAnsi="Calibri" w:cs="Calibri"/>
                              <w:noProof/>
                              <w:color w:val="000000"/>
                              <w:sz w:val="20"/>
                            </w:rPr>
                            <w:t>[IN-CONFIDENCE - RELEASE EXTERNAL]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xmlns:a14="http://schemas.microsoft.com/office/drawing/2010/main" xmlns:aclsh="http://schemas.microsoft.com/office/drawing/2020/classificationShape" xmlns:a="http://schemas.openxmlformats.org/drawingml/2006/main">
          <w:pict w14:anchorId="2465D401">
            <v:shapetype id="_x0000_t202" coordsize="21600,21600" o:spt="202" path="m,l,21600r21600,l21600,xe" w14:anchorId="3880FA21">
              <v:stroke joinstyle="miter"/>
              <v:path gradientshapeok="t" o:connecttype="rect"/>
            </v:shapetype>
            <v:shape id="_x0000_s1060" style="position:absolute;margin-left:0;margin-top:0;width:157.65pt;height:27.2pt;z-index:251642880;visibility:visible;mso-wrap-style:none;mso-wrap-distance-left:0;mso-wrap-distance-top:0;mso-wrap-distance-right:0;mso-wrap-distance-bottom:0;mso-position-horizontal:center;mso-position-horizontal-relative:page;mso-position-vertical:top;mso-position-vertical-relative:page;v-text-anchor:top" alt="[IN-CONFIDENCE - RELEASE EXTERNAL]"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nEuxDgIAAB0EAAAOAAAAZHJzL2Uyb0RvYy54bWysU99v2jAQfp+0/8Hy+0hgMK0RoWKtmCah&#10;thKt+mwcm0SKfZZ9kLC/fmdDYGv3NO3FOd9d7sf3fZ7f9qZlB+VDA7bk41HOmbISqsbuSv7yvPr0&#10;lbOAwlaiBatKflSB3y4+fph3rlATqKGtlGdUxIaicyWvEV2RZUHWyogwAqcsBTV4I5CufpdVXnRU&#10;3bTZJM+/ZB34ynmQKgTy3p+CfJHqa60kPmodFLK25DQbptOncxvPbDEXxc4LVzfyPIb4hymMaCw1&#10;vZS6FyjY3jfvSplGegigcSTBZKB1I1XagbYZ52+22dTCqbQLgRPcBabw/8rKh8PGPXmG/TfoicAI&#10;SOdCEcgZ9+m1N/FLkzKKE4THC2yqRybJSTxMxrMZZ5Jin6ez6TThml3/dj7gdwWGRaPknmhJaInD&#10;OiB1pNQhJTazsGraNlHT2j8clBg92XXEaGG/7VlTlXw6jL+F6khbeTgRHpxcNdR6LQI+CU8M0yKk&#10;WnykQ7fQlRzOFmc1+J9/88d8Ap6inHWkmJJbkjRn7Q9LhERxJWN8k89yuvnBvR0Muzd3QDoc05Nw&#10;MpkxD9vB1B7MK+l5GRtRSFhJ7UqOg3mHJ+nSe5BquUxJpCMncG03TsbSEa6I5XP/Krw7A45E1QMM&#10;chLFG9xPufHP4JZ7JPQTKRHaE5BnxEmDiavze4ki//2esq6vevELAAD//wMAUEsDBBQABgAIAAAA&#10;IQDeFayv2gAAAAQBAAAPAAAAZHJzL2Rvd25yZXYueG1sTI/NTsMwEITvSLyDtUjcqGPaIBSyqSqk&#10;Hnor5ee8jZckEK+j2G1Dnx7DBS4rjWY08225nFyvjjyGzguCmWWgWGpvO2kQXp7XN/egQiSx1Hth&#10;hC8OsKwuL0oqrD/JEx93sVGpREJBCG2MQ6F1qFt2FGZ+YEneux8dxSTHRtuRTqnc9fo2y+60o07S&#10;QksDP7Zcf+4ODqHLVz4aft2sP96c8ea83eTnLeL11bR6ABV5in9h+MFP6FAlpr0/iA2qR0iPxN+b&#10;vLnJ56D2CPliAboq9X/46hsAAP//AwBQSwECLQAUAAYACAAAACEAtoM4kv4AAADhAQAAEwAAAAAA&#10;AAAAAAAAAAAAAAAAW0NvbnRlbnRfVHlwZXNdLnhtbFBLAQItABQABgAIAAAAIQA4/SH/1gAAAJQB&#10;AAALAAAAAAAAAAAAAAAAAC8BAABfcmVscy8ucmVsc1BLAQItABQABgAIAAAAIQCAnEuxDgIAAB0E&#10;AAAOAAAAAAAAAAAAAAAAAC4CAABkcnMvZTJvRG9jLnhtbFBLAQItABQABgAIAAAAIQDeFayv2gAA&#10;AAQBAAAPAAAAAAAAAAAAAAAAAGgEAABkcnMvZG93bnJldi54bWxQSwUGAAAAAAQABADzAAAAbwUA&#10;AAAA&#10;">
              <v:textbox style="mso-fit-shape-to-text:t" inset="0,15pt,0,0">
                <w:txbxContent>
                  <w:p w:rsidRPr="009D36BB" w:rsidR="009D36BB" w:rsidP="009D36BB" w:rsidRDefault="009D36BB" w14:paraId="7C989871" w14:textId="0291724B">
                    <w:pPr>
                      <w:spacing w:after="0"/>
                      <w:rPr>
                        <w:rFonts w:ascii="Calibri" w:hAnsi="Calibri" w:eastAsia="Calibri" w:cs="Calibri"/>
                        <w:noProof/>
                        <w:color w:val="000000"/>
                        <w:sz w:val="20"/>
                      </w:rPr>
                    </w:pPr>
                    <w:r w:rsidRPr="009D36BB">
                      <w:rPr>
                        <w:rFonts w:ascii="Calibri" w:hAnsi="Calibri" w:eastAsia="Calibri" w:cs="Calibri"/>
                        <w:noProof/>
                        <w:color w:val="000000"/>
                        <w:sz w:val="20"/>
                      </w:rPr>
                      <w:t>[IN-CONFIDENCE - RELEASE EXTERNAL]</w:t>
                    </w:r>
                  </w:p>
                </w:txbxContent>
              </v:textbox>
              <w10:wrap anchorx="page" anchory="page"/>
            </v:shape>
          </w:pict>
        </mc:Fallback>
      </mc:AlternateContent>
    </w:r>
    <w:r w:rsidR="00153C69">
      <w:rPr>
        <w:noProof/>
        <w:lang w:eastAsia="en-NZ"/>
      </w:rPr>
      <mc:AlternateContent>
        <mc:Choice Requires="wps">
          <w:drawing>
            <wp:anchor distT="0" distB="0" distL="114300" distR="114300" simplePos="0" relativeHeight="251640832" behindDoc="0" locked="0" layoutInCell="1" allowOverlap="1" wp14:anchorId="56B1B751" wp14:editId="7AD28EBD">
              <wp:simplePos x="0" y="0"/>
              <wp:positionH relativeFrom="column">
                <wp:posOffset>-199390</wp:posOffset>
              </wp:positionH>
              <wp:positionV relativeFrom="paragraph">
                <wp:posOffset>-445135</wp:posOffset>
              </wp:positionV>
              <wp:extent cx="914400" cy="1835785"/>
              <wp:effectExtent l="635" t="2540" r="0" b="0"/>
              <wp:wrapTopAndBottom/>
              <wp:docPr id="9" name="Rectangle 1"/>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914400" cy="183578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a14="http://schemas.microsoft.com/office/drawing/2010/main" xmlns:aclsh="http://schemas.microsoft.com/office/drawing/2020/classificationShape" xmlns:a="http://schemas.openxmlformats.org/drawingml/2006/main">
          <w:pict w14:anchorId="5C62239C">
            <v:rect id="Rectangle 1" style="position:absolute;margin-left:-15.7pt;margin-top:-35.05pt;width:1in;height:144.55pt;z-index:25164083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spid="_x0000_s1026" stroked="f" w14:anchorId="75AA1C79"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YDFgf5QEAALUDAAAOAAAAZHJzL2Uyb0RvYy54bWysU9uO0zAQfUfiHyy/0zSlZUvUdLXqqghp&#10;uUgLHzB1nMTC8Zix23T5esZut1vBGyIPlsczPp5z5mR1exysOGgKBl0ty8lUCu0UNsZ1tfz+bftm&#10;KUWI4Bqw6HQtn3SQt+vXr1ajr/QMe7SNJsEgLlSjr2Ufo6+KIqheDxAm6LXjZIs0QOSQuqIhGBl9&#10;sMVsOn1XjEiNJ1Q6BD69PyXlOuO3rVbxS9sGHYWtJfcW80p53aW1WK+g6gh8b9S5DfiHLgYwjh+9&#10;QN1DBLEn8xfUYBRhwDZOFA4Ftq1ROnNgNuX0DzaPPXidubA4wV9kCv8PVn0+PPqvlFoP/gHVjyAc&#10;bnpwnb4jwrHX0PBzZRKqGH2oLhdSEPiq2I2fsOHRwj5i1uDY0pAAmZ04ZqmfLlLrYxSKD9+X8/mU&#10;B6I4VS7fLm6Wi/wEVM+3PYX4QeMg0qaWxKPM6HB4CDF1A9VzSe4erWm2xtocULfbWBIH4LFv83dG&#10;D9dl1qVih+naCTGdZJqJWTJRqHbYPDFLwpN32Ou86ZF+STGyb2oZfu6BtBT2o2OlMjE2Wg7mi5sZ&#10;k6TrzO46A04xVC2jFKftJp7Mufdkup5fKjNph3esbmsy8Zeuzs2yN7IeZx8n813Huerlb1v/BgAA&#10;//8DAFBLAwQUAAYACAAAACEAn8tOxeAAAAALAQAADwAAAGRycy9kb3ducmV2LnhtbEyPwU7DMAyG&#10;70i8Q2QkblvSbpStNJ0Q0k7AgQ1pV6/x2orGKU26lbcnO8HNlj/9/v5iM9lOnGnwrWMNyVyBIK6c&#10;abnW8LnfzlYgfEA22DkmDT/kYVPe3hSYG3fhDzrvQi1iCPscNTQh9LmUvmrIop+7njjeTm6wGOI6&#10;1NIMeInhtpOpUpm02HL80GBPLw1VX7vRasBsab7fT4u3/euY4bqe1PbhoLS+v5uen0AEmsIfDFf9&#10;qA5ldDq6kY0XnYbZIllGNA6PKgFxJZI0A3HUkCZrBbIs5P8O5S8AAAD//wMAUEsBAi0AFAAGAAgA&#10;AAAhALaDOJL+AAAA4QEAABMAAAAAAAAAAAAAAAAAAAAAAFtDb250ZW50X1R5cGVzXS54bWxQSwEC&#10;LQAUAAYACAAAACEAOP0h/9YAAACUAQAACwAAAAAAAAAAAAAAAAAvAQAAX3JlbHMvLnJlbHNQSwEC&#10;LQAUAAYACAAAACEAGAxYH+UBAAC1AwAADgAAAAAAAAAAAAAAAAAuAgAAZHJzL2Uyb0RvYy54bWxQ&#10;SwECLQAUAAYACAAAACEAn8tOxeAAAAALAQAADwAAAAAAAAAAAAAAAAA/BAAAZHJzL2Rvd25yZXYu&#10;eG1sUEsFBgAAAAAEAAQA8wAAAEwFAAAAAA==&#10;">
              <w10:wrap type="topAndBottom"/>
            </v:rect>
          </w:pict>
        </mc:Fallback>
      </mc:AlternateConten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DCF9516" w14:textId="657FB2C8" w:rsidR="009F5DCA" w:rsidRDefault="009D36BB">
    <w:pPr>
      <w:pStyle w:val="Header"/>
    </w:pPr>
    <w:r>
      <w:rPr>
        <w:noProof/>
      </w:rPr>
      <mc:AlternateContent>
        <mc:Choice Requires="wps">
          <w:drawing>
            <wp:anchor distT="0" distB="0" distL="0" distR="0" simplePos="0" relativeHeight="251649024" behindDoc="0" locked="0" layoutInCell="1" allowOverlap="1" wp14:anchorId="6EFA91FF" wp14:editId="1B8F4349">
              <wp:simplePos x="635" y="635"/>
              <wp:positionH relativeFrom="page">
                <wp:align>center</wp:align>
              </wp:positionH>
              <wp:positionV relativeFrom="page">
                <wp:align>top</wp:align>
              </wp:positionV>
              <wp:extent cx="2002155" cy="345440"/>
              <wp:effectExtent l="0" t="0" r="17145" b="16510"/>
              <wp:wrapNone/>
              <wp:docPr id="288198573" name="Text Box 5" descr="[IN-CONFIDENCE - RELEASE EXTERN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2002155" cy="345440"/>
                      </a:xfrm>
                      <a:prstGeom prst="rect">
                        <a:avLst/>
                      </a:prstGeom>
                      <a:noFill/>
                      <a:ln>
                        <a:noFill/>
                      </a:ln>
                    </wps:spPr>
                    <wps:txbx>
                      <w:txbxContent>
                        <w:p w14:paraId="7592AC24" w14:textId="16E2E82D" w:rsidR="009D36BB" w:rsidRPr="009D36BB" w:rsidRDefault="009D36BB" w:rsidP="009D36BB">
                          <w:pPr>
                            <w:spacing w:after="0"/>
                            <w:rPr>
                              <w:rFonts w:ascii="Calibri" w:eastAsia="Calibri" w:hAnsi="Calibri" w:cs="Calibri"/>
                              <w:noProof/>
                              <w:color w:val="000000"/>
                              <w:sz w:val="20"/>
                            </w:rPr>
                          </w:pPr>
                          <w:r w:rsidRPr="009D36BB">
                            <w:rPr>
                              <w:rFonts w:ascii="Calibri" w:eastAsia="Calibri" w:hAnsi="Calibri" w:cs="Calibri"/>
                              <w:noProof/>
                              <w:color w:val="000000"/>
                              <w:sz w:val="20"/>
                            </w:rPr>
                            <w:t>[IN-CONFIDENCE - RELEASE EXTERNAL]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xmlns:aclsh="http://schemas.microsoft.com/office/drawing/2020/classificationShape" xmlns:a="http://schemas.openxmlformats.org/drawingml/2006/main">
          <w:pict w14:anchorId="4083F0E3">
            <v:shapetype id="_x0000_t202" coordsize="21600,21600" o:spt="202" path="m,l,21600r21600,l21600,xe" w14:anchorId="6EFA91FF">
              <v:stroke joinstyle="miter"/>
              <v:path gradientshapeok="t" o:connecttype="rect"/>
            </v:shapetype>
            <v:shape id="Text Box 5" style="position:absolute;margin-left:0;margin-top:0;width:157.65pt;height:27.2pt;z-index:251649024;visibility:visible;mso-wrap-style:none;mso-wrap-distance-left:0;mso-wrap-distance-top:0;mso-wrap-distance-right:0;mso-wrap-distance-bottom:0;mso-position-horizontal:center;mso-position-horizontal-relative:page;mso-position-vertical:top;mso-position-vertical-relative:page;v-text-anchor:top" alt="[IN-CONFIDENCE - RELEASE EXTERNAL]" o:spid="_x0000_s1062"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4i7KDwIAAB0EAAAOAAAAZHJzL2Uyb0RvYy54bWysU99v2jAQfp+0/8Hy+0hgUG0RoWKtmCah&#10;thKd+mwcm0SKfZZ9kLC/fmdDYGv7NO3FOd9d7sf3fZ7f9qZlB+VDA7bk41HOmbISqsbuSv7zefXp&#10;C2cBha1EC1aV/KgCv118/DDvXKEmUENbKc+oiA1F50peI7oiy4KslRFhBE5ZCmrwRiBd/S6rvOio&#10;ummzSZ7fZB34ynmQKgTy3p+CfJHqa60kPmodFLK25DQbptOncxvPbDEXxc4LVzfyPIb4hymMaCw1&#10;vZS6FyjY3jdvSplGegigcSTBZKB1I1XagbYZ56+22dTCqbQLgRPcBabw/8rKh8PGPXmG/TfoicAI&#10;SOdCEcgZ9+m1N/FLkzKKE4THC2yqRybJSTxMxrMZZ5Jin6ez6TThml3/dj7gdwWGRaPknmhJaInD&#10;OiB1pNQhJTazsGraNlHT2r8clBg92XXEaGG/7VlTlfxmGH8L1ZG28nAiPDi5aqj1WgR8Ep4YpkVI&#10;tfhIh26hKzmcLc5q8L/e88d8Ap6inHWkmJJbkjRn7Q9LhERxJWP8NZ/ldPODezsYdm/ugHQ4pifh&#10;ZDJjHraDqT2YF9LzMjaikLCS2pUcB/MOT9Kl9yDVcpmSSEdO4NpunIylI1wRy+f+RXh3BhyJqgcY&#10;5CSKV7ifcuOfwS33SOgnUiK0JyDPiJMGE1fn9xJF/uc9ZV1f9eI3AAAA//8DAFBLAwQUAAYACAAA&#10;ACEA3hWsr9oAAAAEAQAADwAAAGRycy9kb3ducmV2LnhtbEyPzU7DMBCE70i8g7VI3Khj2iAUsqkq&#10;pB56K+XnvI2XJBCvo9htQ58ewwUuK41mNPNtuZxcr448hs4LgplloFhqbztpEF6e1zf3oEIksdR7&#10;YYQvDrCsLi9KKqw/yRMfd7FRqURCQQhtjEOhdahbdhRmfmBJ3rsfHcUkx0bbkU6p3PX6NsvutKNO&#10;0kJLAz+2XH/uDg6hy1c+Gn7drD/enPHmvN3k5y3i9dW0egAVeYp/YfjBT+hQJaa9P4gNqkdIj8Tf&#10;m7y5yeeg9gj5YgG6KvV/+OobAAD//wMAUEsBAi0AFAAGAAgAAAAhALaDOJL+AAAA4QEAABMAAAAA&#10;AAAAAAAAAAAAAAAAAFtDb250ZW50X1R5cGVzXS54bWxQSwECLQAUAAYACAAAACEAOP0h/9YAAACU&#10;AQAACwAAAAAAAAAAAAAAAAAvAQAAX3JlbHMvLnJlbHNQSwECLQAUAAYACAAAACEAWuIuyg8CAAAd&#10;BAAADgAAAAAAAAAAAAAAAAAuAgAAZHJzL2Uyb0RvYy54bWxQSwECLQAUAAYACAAAACEA3hWsr9oA&#10;AAAEAQAADwAAAAAAAAAAAAAAAABpBAAAZHJzL2Rvd25yZXYueG1sUEsFBgAAAAAEAAQA8wAAAHAF&#10;AAAAAA==&#10;">
              <v:textbox style="mso-fit-shape-to-text:t" inset="0,15pt,0,0">
                <w:txbxContent>
                  <w:p w:rsidRPr="009D36BB" w:rsidR="009D36BB" w:rsidP="009D36BB" w:rsidRDefault="009D36BB" w14:paraId="48CD985D" w14:textId="16E2E82D">
                    <w:pPr>
                      <w:spacing w:after="0"/>
                      <w:rPr>
                        <w:rFonts w:ascii="Calibri" w:hAnsi="Calibri" w:eastAsia="Calibri" w:cs="Calibri"/>
                        <w:noProof/>
                        <w:color w:val="000000"/>
                        <w:sz w:val="20"/>
                      </w:rPr>
                    </w:pPr>
                    <w:r w:rsidRPr="009D36BB">
                      <w:rPr>
                        <w:rFonts w:ascii="Calibri" w:hAnsi="Calibri" w:eastAsia="Calibri" w:cs="Calibri"/>
                        <w:noProof/>
                        <w:color w:val="000000"/>
                        <w:sz w:val="20"/>
                      </w:rPr>
                      <w:t>[IN-CONFIDENCE - RELEASE EXTERNAL]</w:t>
                    </w:r>
                  </w:p>
                </w:txbxContent>
              </v:textbox>
              <w10:wrap anchorx="page" anchory="page"/>
            </v:shape>
          </w:pict>
        </mc:Fallback>
      </mc:AlternateConten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20A1DD5" w14:textId="5DEA4C65" w:rsidR="000800F5" w:rsidRDefault="000800F5">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EC5890B" w14:textId="445A164B" w:rsidR="000800F5" w:rsidRDefault="009D36BB" w:rsidP="00B119AC">
    <w:pPr>
      <w:pStyle w:val="Header"/>
    </w:pPr>
    <w:r>
      <w:rPr>
        <w:noProof/>
      </w:rPr>
      <mc:AlternateContent>
        <mc:Choice Requires="wps">
          <w:drawing>
            <wp:anchor distT="0" distB="0" distL="0" distR="0" simplePos="0" relativeHeight="251646976" behindDoc="0" locked="0" layoutInCell="1" allowOverlap="1" wp14:anchorId="4F16184E" wp14:editId="7C4908CB">
              <wp:simplePos x="635" y="635"/>
              <wp:positionH relativeFrom="page">
                <wp:align>center</wp:align>
              </wp:positionH>
              <wp:positionV relativeFrom="page">
                <wp:align>top</wp:align>
              </wp:positionV>
              <wp:extent cx="2002155" cy="345440"/>
              <wp:effectExtent l="0" t="0" r="17145" b="16510"/>
              <wp:wrapNone/>
              <wp:docPr id="557291775" name="Text Box 4" descr="[IN-CONFIDENCE - RELEASE EXTERN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2002155" cy="345440"/>
                      </a:xfrm>
                      <a:prstGeom prst="rect">
                        <a:avLst/>
                      </a:prstGeom>
                      <a:noFill/>
                      <a:ln>
                        <a:noFill/>
                      </a:ln>
                    </wps:spPr>
                    <wps:txbx>
                      <w:txbxContent>
                        <w:p w14:paraId="19084DC0" w14:textId="6E9B8C99" w:rsidR="009D36BB" w:rsidRPr="009D36BB" w:rsidRDefault="009D36BB" w:rsidP="009D36BB">
                          <w:pPr>
                            <w:spacing w:after="0"/>
                            <w:rPr>
                              <w:rFonts w:ascii="Calibri" w:eastAsia="Calibri" w:hAnsi="Calibri" w:cs="Calibri"/>
                              <w:noProof/>
                              <w:color w:val="000000"/>
                              <w:sz w:val="20"/>
                            </w:rPr>
                          </w:pPr>
                          <w:r w:rsidRPr="009D36BB">
                            <w:rPr>
                              <w:rFonts w:ascii="Calibri" w:eastAsia="Calibri" w:hAnsi="Calibri" w:cs="Calibri"/>
                              <w:noProof/>
                              <w:color w:val="000000"/>
                              <w:sz w:val="20"/>
                            </w:rPr>
                            <w:t>[IN-CONFIDENCE - RELEASE EXTERNAL]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xmlns:aclsh="http://schemas.microsoft.com/office/drawing/2020/classificationShape" xmlns:a="http://schemas.openxmlformats.org/drawingml/2006/main">
          <w:pict w14:anchorId="46535171">
            <v:shapetype id="_x0000_t202" coordsize="21600,21600" o:spt="202" path="m,l,21600r21600,l21600,xe" w14:anchorId="4F16184E">
              <v:stroke joinstyle="miter"/>
              <v:path gradientshapeok="t" o:connecttype="rect"/>
            </v:shapetype>
            <v:shape id="Text Box 4" style="position:absolute;margin-left:0;margin-top:0;width:157.65pt;height:27.2pt;z-index:251646976;visibility:visible;mso-wrap-style:none;mso-wrap-distance-left:0;mso-wrap-distance-top:0;mso-wrap-distance-right:0;mso-wrap-distance-bottom:0;mso-position-horizontal:center;mso-position-horizontal-relative:page;mso-position-vertical:top;mso-position-vertical-relative:page;v-text-anchor:top" alt="[IN-CONFIDENCE - RELEASE EXTERNAL]" o:spid="_x0000_s1066"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lg8uDQIAAB4EAAAOAAAAZHJzL2Uyb0RvYy54bWysU99v2jAQfp+0/8Hy+0hgMK0RoWKtmCah&#10;thKt+mwch0SyfZZ9kLC/fmdDYGv3NO3FOd9d7sf3fZ7f9kazg/KhBVvy8SjnTFkJVWt3JX95Xn36&#10;yllAYSuhwaqSH1Xgt4uPH+adK9QEGtCV8oyK2FB0ruQNoiuyLMhGGRFG4JSlYA3eCKSr32WVFx1V&#10;Nzqb5PmXrANfOQ9ShUDe+1OQL1L9ulYSH+s6KGS65DQbptOncxvPbDEXxc4L17TyPIb4hymMaC01&#10;vZS6FyjY3rfvSplWeghQ40iCyaCuW6nSDrTNOH+zzaYRTqVdCJzgLjCF/1dWPhw27skz7L9BTwRG&#10;QDoXikDOuE9fexO/NCmjOEF4vMCmemSSnMTDZDybcSYp9nk6m04Trtn1b+cDfldgWDRK7omWhJY4&#10;rANSR0odUmIzC6tW60SNtn84KDF6suuI0cJ+27O2ovFT4+jaQnWktTycGA9OrlrqvRYBn4QnimkT&#10;ki0+0lFr6EoOZ4uzBvzPv/ljPiFPUc46kkzJLWmaM/3DEiNRXckY3+SznG5+cG8Hw+7NHZAQx/Qm&#10;nExmzEM9mLUH80qCXsZGFBJWUruS42De4Um79CCkWi5TEgnJCVzbjZOxdMQrgvncvwrvzogjcfUA&#10;g55E8Qb4U278M7jlHgn+xMoVyDPkJMJE1vnBRJX/fk9Z12e9+AUAAP//AwBQSwMEFAAGAAgAAAAh&#10;AN4VrK/aAAAABAEAAA8AAABkcnMvZG93bnJldi54bWxMj81OwzAQhO9IvIO1SNyoY9ogFLKpKqQe&#10;eivl57yNlyQQr6PYbUOfHsMFLiuNZjTzbbmcXK+OPIbOC4KZZaBYam87aRBentc396BCJLHUe2GE&#10;Lw6wrC4vSiqsP8kTH3exUalEQkEIbYxDoXWoW3YUZn5gSd67Hx3FJMdG25FOqdz1+jbL7rSjTtJC&#10;SwM/tlx/7g4OoctXPhp+3aw/3pzx5rzd5Oct4vXVtHoAFXmKf2H4wU/oUCWmvT+IDapHSI/E35u8&#10;ucnnoPYI+WIBuir1f/jqGwAA//8DAFBLAQItABQABgAIAAAAIQC2gziS/gAAAOEBAAATAAAAAAAA&#10;AAAAAAAAAAAAAABbQ29udGVudF9UeXBlc10ueG1sUEsBAi0AFAAGAAgAAAAhADj9If/WAAAAlAEA&#10;AAsAAAAAAAAAAAAAAAAALwEAAF9yZWxzLy5yZWxzUEsBAi0AFAAGAAgAAAAhAKeWDy4NAgAAHgQA&#10;AA4AAAAAAAAAAAAAAAAALgIAAGRycy9lMm9Eb2MueG1sUEsBAi0AFAAGAAgAAAAhAN4VrK/aAAAA&#10;BAEAAA8AAAAAAAAAAAAAAAAAZwQAAGRycy9kb3ducmV2LnhtbFBLBQYAAAAABAAEAPMAAABuBQAA&#10;AAA=&#10;">
              <v:textbox style="mso-fit-shape-to-text:t" inset="0,15pt,0,0">
                <w:txbxContent>
                  <w:p w:rsidRPr="009D36BB" w:rsidR="009D36BB" w:rsidP="009D36BB" w:rsidRDefault="009D36BB" w14:paraId="3B7272B8" w14:textId="6E9B8C99">
                    <w:pPr>
                      <w:spacing w:after="0"/>
                      <w:rPr>
                        <w:rFonts w:ascii="Calibri" w:hAnsi="Calibri" w:eastAsia="Calibri" w:cs="Calibri"/>
                        <w:noProof/>
                        <w:color w:val="000000"/>
                        <w:sz w:val="20"/>
                      </w:rPr>
                    </w:pPr>
                    <w:r w:rsidRPr="009D36BB">
                      <w:rPr>
                        <w:rFonts w:ascii="Calibri" w:hAnsi="Calibri" w:eastAsia="Calibri" w:cs="Calibri"/>
                        <w:noProof/>
                        <w:color w:val="000000"/>
                        <w:sz w:val="20"/>
                      </w:rPr>
                      <w:t>[IN-CONFIDENCE - RELEASE EXTERNAL]</w:t>
                    </w:r>
                  </w:p>
                </w:txbxContent>
              </v:textbox>
              <w10:wrap anchorx="page" anchory="page"/>
            </v:shape>
          </w:pict>
        </mc:Fallback>
      </mc:AlternateConten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22C8D94" w14:textId="400AA64F" w:rsidR="009F5DCA" w:rsidRDefault="009D36BB">
    <w:pPr>
      <w:pStyle w:val="Header"/>
    </w:pPr>
    <w:r>
      <w:rPr>
        <w:noProof/>
      </w:rPr>
      <mc:AlternateContent>
        <mc:Choice Requires="wps">
          <w:drawing>
            <wp:anchor distT="0" distB="0" distL="0" distR="0" simplePos="0" relativeHeight="251655168" behindDoc="0" locked="0" layoutInCell="1" allowOverlap="1" wp14:anchorId="739AE968" wp14:editId="30D9BEF4">
              <wp:simplePos x="635" y="635"/>
              <wp:positionH relativeFrom="page">
                <wp:align>center</wp:align>
              </wp:positionH>
              <wp:positionV relativeFrom="page">
                <wp:align>top</wp:align>
              </wp:positionV>
              <wp:extent cx="2002155" cy="345440"/>
              <wp:effectExtent l="0" t="0" r="17145" b="16510"/>
              <wp:wrapNone/>
              <wp:docPr id="125369085" name="Text Box 8" descr="[IN-CONFIDENCE - RELEASE EXTERN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2002155" cy="345440"/>
                      </a:xfrm>
                      <a:prstGeom prst="rect">
                        <a:avLst/>
                      </a:prstGeom>
                      <a:noFill/>
                      <a:ln>
                        <a:noFill/>
                      </a:ln>
                    </wps:spPr>
                    <wps:txbx>
                      <w:txbxContent>
                        <w:p w14:paraId="50BDAB1D" w14:textId="175A654F" w:rsidR="009D36BB" w:rsidRPr="009D36BB" w:rsidRDefault="009D36BB" w:rsidP="009D36BB">
                          <w:pPr>
                            <w:spacing w:after="0"/>
                            <w:rPr>
                              <w:rFonts w:ascii="Calibri" w:eastAsia="Calibri" w:hAnsi="Calibri" w:cs="Calibri"/>
                              <w:noProof/>
                              <w:color w:val="000000"/>
                              <w:sz w:val="20"/>
                            </w:rPr>
                          </w:pPr>
                          <w:r w:rsidRPr="009D36BB">
                            <w:rPr>
                              <w:rFonts w:ascii="Calibri" w:eastAsia="Calibri" w:hAnsi="Calibri" w:cs="Calibri"/>
                              <w:noProof/>
                              <w:color w:val="000000"/>
                              <w:sz w:val="20"/>
                            </w:rPr>
                            <w:t>[IN-CONFIDENCE - RELEASE EXTERNAL]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xmlns:aclsh="http://schemas.microsoft.com/office/drawing/2020/classificationShape" xmlns:a="http://schemas.openxmlformats.org/drawingml/2006/main">
          <w:pict w14:anchorId="37774E0A">
            <v:shapetype id="_x0000_t202" coordsize="21600,21600" o:spt="202" path="m,l,21600r21600,l21600,xe" w14:anchorId="739AE968">
              <v:stroke joinstyle="miter"/>
              <v:path gradientshapeok="t" o:connecttype="rect"/>
            </v:shapetype>
            <v:shape id="Text Box 8" style="position:absolute;margin-left:0;margin-top:0;width:157.65pt;height:27.2pt;z-index:251655168;visibility:visible;mso-wrap-style:none;mso-wrap-distance-left:0;mso-wrap-distance-top:0;mso-wrap-distance-right:0;mso-wrap-distance-bottom:0;mso-position-horizontal:center;mso-position-horizontal-relative:page;mso-position-vertical:top;mso-position-vertical-relative:page;v-text-anchor:top" alt="[IN-CONFIDENCE - RELEASE EXTERNAL]" o:spid="_x0000_s1068"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96GpVDwIAAB4EAAAOAAAAZHJzL2Uyb0RvYy54bWysU99v2jAQfp+0/8Hy+0hgMK0RoWKtmCah&#10;thKt+mwcm0SKfZZ9kLC/fmdDYGv3NO3FOd9d7sf3fZ7f9qZlB+VDA7bk41HOmbISqsbuSv7yvPr0&#10;lbOAwlaiBatKflSB3y4+fph3rlATqKGtlGdUxIaicyWvEV2RZUHWyogwAqcsBTV4I5CufpdVXnRU&#10;3bTZJM+/ZB34ynmQKgTy3p+CfJHqa60kPmodFLK25DQbptOncxvPbDEXxc4LVzfyPIb4hymMaCw1&#10;vZS6FyjY3jfvSplGegigcSTBZKB1I1XagbYZ52+22dTCqbQLgRPcBabw/8rKh8PGPXmG/TfoicAI&#10;SOdCEcgZ9+m1N/FLkzKKE4THC2yqRybJSTxMxrMZZ5Jin6ez6TThml3/dj7gdwWGRaPknmhJaInD&#10;OiB1pNQhJTazsGraNlHT2j8clBg92XXEaGG/7VlT0fiTYf4tVEday8OJ8eDkqqHeaxHwSXiimDYh&#10;2eIjHbqFruRwtjirwf/8mz/mE/IU5awjyZTckqY5a39YYiSqKxnjm3yW080P7u1g2L25AxLimN6E&#10;k8mMedgOpvZgXknQy9iIQsJKaldyHMw7PGmXHoRUy2VKIiE5gWu7cTKWjnhFMJ/7V+HdGXEkrh5g&#10;0JMo3gB/yo1/BrfcI8GfWInYnoA8Q04iTGSdH0xU+e/3lHV91otfAAAA//8DAFBLAwQUAAYACAAA&#10;ACEA3hWsr9oAAAAEAQAADwAAAGRycy9kb3ducmV2LnhtbEyPzU7DMBCE70i8g7VI3Khj2iAUsqkq&#10;pB56K+XnvI2XJBCvo9htQ58ewwUuK41mNPNtuZxcr448hs4LgplloFhqbztpEF6e1zf3oEIksdR7&#10;YYQvDrCsLi9KKqw/yRMfd7FRqURCQQhtjEOhdahbdhRmfmBJ3rsfHcUkx0bbkU6p3PX6NsvutKNO&#10;0kJLAz+2XH/uDg6hy1c+Gn7drD/enPHmvN3k5y3i9dW0egAVeYp/YfjBT+hQJaa9P4gNqkdIj8Tf&#10;m7y5yeeg9gj5YgG6KvV/+OobAAD//wMAUEsBAi0AFAAGAAgAAAAhALaDOJL+AAAA4QEAABMAAAAA&#10;AAAAAAAAAAAAAAAAAFtDb250ZW50X1R5cGVzXS54bWxQSwECLQAUAAYACAAAACEAOP0h/9YAAACU&#10;AQAACwAAAAAAAAAAAAAAAAAvAQAAX3JlbHMvLnJlbHNQSwECLQAUAAYACAAAACEAfehqVQ8CAAAe&#10;BAAADgAAAAAAAAAAAAAAAAAuAgAAZHJzL2Uyb0RvYy54bWxQSwECLQAUAAYACAAAACEA3hWsr9oA&#10;AAAEAQAADwAAAAAAAAAAAAAAAABpBAAAZHJzL2Rvd25yZXYueG1sUEsFBgAAAAAEAAQA8wAAAHAF&#10;AAAAAA==&#10;">
              <v:textbox style="mso-fit-shape-to-text:t" inset="0,15pt,0,0">
                <w:txbxContent>
                  <w:p w:rsidRPr="009D36BB" w:rsidR="009D36BB" w:rsidP="009D36BB" w:rsidRDefault="009D36BB" w14:paraId="1ED04EE7" w14:textId="175A654F">
                    <w:pPr>
                      <w:spacing w:after="0"/>
                      <w:rPr>
                        <w:rFonts w:ascii="Calibri" w:hAnsi="Calibri" w:eastAsia="Calibri" w:cs="Calibri"/>
                        <w:noProof/>
                        <w:color w:val="000000"/>
                        <w:sz w:val="20"/>
                      </w:rPr>
                    </w:pPr>
                    <w:r w:rsidRPr="009D36BB">
                      <w:rPr>
                        <w:rFonts w:ascii="Calibri" w:hAnsi="Calibri" w:eastAsia="Calibri" w:cs="Calibri"/>
                        <w:noProof/>
                        <w:color w:val="000000"/>
                        <w:sz w:val="20"/>
                      </w:rPr>
                      <w:t>[IN-CONFIDENCE - RELEASE EXTERNAL]</w:t>
                    </w:r>
                  </w:p>
                </w:txbxContent>
              </v:textbox>
              <w10:wrap anchorx="page" anchory="page"/>
            </v:shape>
          </w:pict>
        </mc:Fallback>
      </mc:AlternateConten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78B4C8" w14:textId="2E39454F" w:rsidR="00784487" w:rsidRDefault="00784487">
    <w:pPr>
      <w:pStyle w:val="Header"/>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28467C2" w14:textId="60ACF5C3" w:rsidR="009F5DCA" w:rsidRDefault="009D36BB">
    <w:pPr>
      <w:pStyle w:val="Header"/>
    </w:pPr>
    <w:r>
      <w:rPr>
        <w:noProof/>
      </w:rPr>
      <mc:AlternateContent>
        <mc:Choice Requires="wps">
          <w:drawing>
            <wp:anchor distT="0" distB="0" distL="0" distR="0" simplePos="0" relativeHeight="251653120" behindDoc="0" locked="0" layoutInCell="1" allowOverlap="1" wp14:anchorId="665D22E3" wp14:editId="57E72BCE">
              <wp:simplePos x="635" y="635"/>
              <wp:positionH relativeFrom="page">
                <wp:align>center</wp:align>
              </wp:positionH>
              <wp:positionV relativeFrom="page">
                <wp:align>top</wp:align>
              </wp:positionV>
              <wp:extent cx="2002155" cy="345440"/>
              <wp:effectExtent l="0" t="0" r="17145" b="16510"/>
              <wp:wrapNone/>
              <wp:docPr id="1289334212" name="Text Box 7" descr="[IN-CONFIDENCE - RELEASE EXTERN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2002155" cy="345440"/>
                      </a:xfrm>
                      <a:prstGeom prst="rect">
                        <a:avLst/>
                      </a:prstGeom>
                      <a:noFill/>
                      <a:ln>
                        <a:noFill/>
                      </a:ln>
                    </wps:spPr>
                    <wps:txbx>
                      <w:txbxContent>
                        <w:p w14:paraId="0B4C272A" w14:textId="038729BD" w:rsidR="009D36BB" w:rsidRPr="009D36BB" w:rsidRDefault="009D36BB" w:rsidP="009D36BB">
                          <w:pPr>
                            <w:spacing w:after="0"/>
                            <w:rPr>
                              <w:rFonts w:ascii="Calibri" w:eastAsia="Calibri" w:hAnsi="Calibri" w:cs="Calibri"/>
                              <w:noProof/>
                              <w:color w:val="000000"/>
                              <w:sz w:val="20"/>
                            </w:rPr>
                          </w:pPr>
                          <w:r w:rsidRPr="009D36BB">
                            <w:rPr>
                              <w:rFonts w:ascii="Calibri" w:eastAsia="Calibri" w:hAnsi="Calibri" w:cs="Calibri"/>
                              <w:noProof/>
                              <w:color w:val="000000"/>
                              <w:sz w:val="20"/>
                            </w:rPr>
                            <w:t>[IN-CONFIDENCE - RELEASE EXTERNAL]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xmlns:aclsh="http://schemas.microsoft.com/office/drawing/2020/classificationShape" xmlns:a="http://schemas.openxmlformats.org/drawingml/2006/main">
          <w:pict w14:anchorId="157427CB">
            <v:shapetype id="_x0000_t202" coordsize="21600,21600" o:spt="202" path="m,l,21600r21600,l21600,xe" w14:anchorId="665D22E3">
              <v:stroke joinstyle="miter"/>
              <v:path gradientshapeok="t" o:connecttype="rect"/>
            </v:shapetype>
            <v:shape id="Text Box 7" style="position:absolute;margin-left:0;margin-top:0;width:157.65pt;height:27.2pt;z-index:251653120;visibility:visible;mso-wrap-style:none;mso-wrap-distance-left:0;mso-wrap-distance-top:0;mso-wrap-distance-right:0;mso-wrap-distance-bottom:0;mso-position-horizontal:center;mso-position-horizontal-relative:page;mso-position-vertical:top;mso-position-vertical-relative:page;v-text-anchor:top" alt="[IN-CONFIDENCE - RELEASE EXTERNAL]" o:spid="_x0000_s1072"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FaCjDwIAAB4EAAAOAAAAZHJzL2Uyb0RvYy54bWysU99v2jAQfp+0/8Hy+0hgUG0RoWKtmCah&#10;thKd+mwcm0SKfZZ9kLC/fmdDYGv7NO3FOd9d7sf3fZ7f9qZlB+VDA7bk41HOmbISqsbuSv7zefXp&#10;C2cBha1EC1aV/KgCv118/DDvXKEmUENbKc+oiA1F50peI7oiy4KslRFhBE5ZCmrwRiBd/S6rvOio&#10;ummzSZ7fZB34ynmQKgTy3p+CfJHqa60kPmodFLK25DQbptOncxvPbDEXxc4LVzfyPIb4hymMaCw1&#10;vZS6FyjY3jdvSplGegigcSTBZKB1I1XagbYZ56+22dTCqbQLgRPcBabw/8rKh8PGPXmG/TfoicAI&#10;SOdCEcgZ9+m1N/FLkzKKE4THC2yqRybJSTxMxrMZZ5Jin6ez6TThml3/dj7gdwWGRaPknmhJaInD&#10;OiB1pNQhJTazsGraNlHT2r8clBg92XXEaGG/7VlT0fg3w/xbqI60locT48HJVUO91yLgk/BEMW1C&#10;ssVHOnQLXcnhbHFWg//1nj/mE/IU5awjyZTckqY5a39YYiSqKxnjr/ksp5sf3NvBsHtzByTEMb0J&#10;J5MZ87AdTO3BvJCgl7ERhYSV1K7kOJh3eNIuPQiplsuUREJyAtd242QsHfGKYD73L8K7M+JIXD3A&#10;oCdRvAL+lBv/DG65R4I/sRKxPQF5hpxEmMg6P5io8j/vKev6rBe/AQAA//8DAFBLAwQUAAYACAAA&#10;ACEA3hWsr9oAAAAEAQAADwAAAGRycy9kb3ducmV2LnhtbEyPzU7DMBCE70i8g7VI3Khj2iAUsqkq&#10;pB56K+XnvI2XJBCvo9htQ58ewwUuK41mNPNtuZxcr448hs4LgplloFhqbztpEF6e1zf3oEIksdR7&#10;YYQvDrCsLi9KKqw/yRMfd7FRqURCQQhtjEOhdahbdhRmfmBJ3rsfHcUkx0bbkU6p3PX6NsvutKNO&#10;0kJLAz+2XH/uDg6hy1c+Gn7drD/enPHmvN3k5y3i9dW0egAVeYp/YfjBT+hQJaa9P4gNqkdIj8Tf&#10;m7y5yeeg9gj5YgG6KvV/+OobAAD//wMAUEsBAi0AFAAGAAgAAAAhALaDOJL+AAAA4QEAABMAAAAA&#10;AAAAAAAAAAAAAAAAAFtDb250ZW50X1R5cGVzXS54bWxQSwECLQAUAAYACAAAACEAOP0h/9YAAACU&#10;AQAACwAAAAAAAAAAAAAAAAAvAQAAX3JlbHMvLnJlbHNQSwECLQAUAAYACAAAACEAyRWgow8CAAAe&#10;BAAADgAAAAAAAAAAAAAAAAAuAgAAZHJzL2Uyb0RvYy54bWxQSwECLQAUAAYACAAAACEA3hWsr9oA&#10;AAAEAQAADwAAAAAAAAAAAAAAAABpBAAAZHJzL2Rvd25yZXYueG1sUEsFBgAAAAAEAAQA8wAAAHAF&#10;AAAAAA==&#10;">
              <v:textbox style="mso-fit-shape-to-text:t" inset="0,15pt,0,0">
                <w:txbxContent>
                  <w:p w:rsidRPr="009D36BB" w:rsidR="009D36BB" w:rsidP="009D36BB" w:rsidRDefault="009D36BB" w14:paraId="04BFFE12" w14:textId="038729BD">
                    <w:pPr>
                      <w:spacing w:after="0"/>
                      <w:rPr>
                        <w:rFonts w:ascii="Calibri" w:hAnsi="Calibri" w:eastAsia="Calibri" w:cs="Calibri"/>
                        <w:noProof/>
                        <w:color w:val="000000"/>
                        <w:sz w:val="20"/>
                      </w:rPr>
                    </w:pPr>
                    <w:r w:rsidRPr="009D36BB">
                      <w:rPr>
                        <w:rFonts w:ascii="Calibri" w:hAnsi="Calibri" w:eastAsia="Calibri" w:cs="Calibri"/>
                        <w:noProof/>
                        <w:color w:val="000000"/>
                        <w:sz w:val="20"/>
                      </w:rPr>
                      <w:t>[IN-CONFIDENCE - RELEASE EXTERNAL]</w:t>
                    </w:r>
                  </w:p>
                </w:txbxContent>
              </v:textbox>
              <w10:wrap anchorx="page" anchory="page"/>
            </v:shape>
          </w:pict>
        </mc:Fallback>
      </mc:AlternateConten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14D77CE" w14:textId="1F0E150A" w:rsidR="009F5DCA" w:rsidRDefault="009D36BB">
    <w:pPr>
      <w:pStyle w:val="Header"/>
    </w:pPr>
    <w:r>
      <w:rPr>
        <w:noProof/>
      </w:rPr>
      <mc:AlternateContent>
        <mc:Choice Requires="wps">
          <w:drawing>
            <wp:anchor distT="0" distB="0" distL="0" distR="0" simplePos="0" relativeHeight="251658253" behindDoc="0" locked="0" layoutInCell="1" allowOverlap="1" wp14:anchorId="7A49E8A3" wp14:editId="5318C566">
              <wp:simplePos x="635" y="635"/>
              <wp:positionH relativeFrom="page">
                <wp:align>center</wp:align>
              </wp:positionH>
              <wp:positionV relativeFrom="page">
                <wp:align>top</wp:align>
              </wp:positionV>
              <wp:extent cx="2002155" cy="345440"/>
              <wp:effectExtent l="0" t="0" r="17145" b="16510"/>
              <wp:wrapNone/>
              <wp:docPr id="955675863" name="Text Box 11" descr="[IN-CONFIDENCE - RELEASE EXTERN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2002155" cy="345440"/>
                      </a:xfrm>
                      <a:prstGeom prst="rect">
                        <a:avLst/>
                      </a:prstGeom>
                      <a:noFill/>
                      <a:ln>
                        <a:noFill/>
                      </a:ln>
                    </wps:spPr>
                    <wps:txbx>
                      <w:txbxContent>
                        <w:p w14:paraId="121617B6" w14:textId="74984C29" w:rsidR="009D36BB" w:rsidRPr="009D36BB" w:rsidRDefault="009D36BB" w:rsidP="009D36BB">
                          <w:pPr>
                            <w:spacing w:after="0"/>
                            <w:rPr>
                              <w:rFonts w:ascii="Calibri" w:eastAsia="Calibri" w:hAnsi="Calibri" w:cs="Calibri"/>
                              <w:noProof/>
                              <w:color w:val="000000"/>
                              <w:sz w:val="20"/>
                            </w:rPr>
                          </w:pPr>
                          <w:r w:rsidRPr="009D36BB">
                            <w:rPr>
                              <w:rFonts w:ascii="Calibri" w:eastAsia="Calibri" w:hAnsi="Calibri" w:cs="Calibri"/>
                              <w:noProof/>
                              <w:color w:val="000000"/>
                              <w:sz w:val="20"/>
                            </w:rPr>
                            <w:t>[IN-CONFIDENCE - RELEASE EXTERNAL]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xmlns:aclsh="http://schemas.microsoft.com/office/drawing/2020/classificationShape" xmlns:a="http://schemas.openxmlformats.org/drawingml/2006/main">
          <w:pict w14:anchorId="321DCBE4">
            <v:shapetype id="_x0000_t202" coordsize="21600,21600" o:spt="202" path="m,l,21600r21600,l21600,xe" w14:anchorId="7A49E8A3">
              <v:stroke joinstyle="miter"/>
              <v:path gradientshapeok="t" o:connecttype="rect"/>
            </v:shapetype>
            <v:shape id="Text Box 11" style="position:absolute;margin-left:0;margin-top:0;width:157.65pt;height:27.2pt;z-index:251658253;visibility:visible;mso-wrap-style:none;mso-wrap-distance-left:0;mso-wrap-distance-top:0;mso-wrap-distance-right:0;mso-wrap-distance-bottom:0;mso-position-horizontal:center;mso-position-horizontal-relative:page;mso-position-vertical:top;mso-position-vertical-relative:page;v-text-anchor:top" alt="[IN-CONFIDENCE - RELEASE EXTERNAL]" o:spid="_x0000_s1075"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1FklDwIAAB4EAAAOAAAAZHJzL2Uyb0RvYy54bWysU99v2jAQfp+0/8Hy+0hgMK0RoWKtmCah&#10;thKd+mwcm0SKfZZ9kLC/fmdDYOv6VO3FOd9d7sf3fZ7f9qZlB+VDA7bk41HOmbISqsbuSv7zefXp&#10;K2cBha1EC1aV/KgCv118/DDvXKEmUENbKc+oiA1F50peI7oiy4KslRFhBE5ZCmrwRiBd/S6rvOio&#10;ummzSZ5/yTrwlfMgVQjkvT8F+SLV11pJfNQ6KGRtyWk2TKdP5zae2WIuip0Xrm7keQzxjimMaCw1&#10;vZS6FyjY3jf/lDKN9BBA40iCyUDrRqq0A20zzl9ts6mFU2kXAie4C0zh/5WVD4eNe/IM+2/QE4ER&#10;kM6FIpAz7tNrb+KXJmUUJwiPF9hUj0ySk3iYjGczziTFPk9n02nCNbv+7XzA7woMi0bJPdGS0BKH&#10;dUDqSKlDSmxmYdW0baKmtX85KDF6suuI0cJ+27OmovFvhvm3UB1pLQ8nxoOTq4Z6r0XAJ+GJYtqE&#10;ZIuPdOgWupLD2eKsBv/rLX/MJ+QpyllHkim5JU1z1v6wxEhUVzLGN/ksp5sf3NvBsHtzByTEMb0J&#10;J5MZ87AdTO3BvJCgl7ERhYSV1K7kOJh3eNIuPQiplsuUREJyAtd242QsHfGKYD73L8K7M+JIXD3A&#10;oCdRvAL+lBv/DG65R4I/sRKxPQF5hpxEmMg6P5io8j/vKev6rBe/AQAA//8DAFBLAwQUAAYACAAA&#10;ACEA3hWsr9oAAAAEAQAADwAAAGRycy9kb3ducmV2LnhtbEyPzU7DMBCE70i8g7VI3Khj2iAUsqkq&#10;pB56K+XnvI2XJBCvo9htQ58ewwUuK41mNPNtuZxcr448hs4LgplloFhqbztpEF6e1zf3oEIksdR7&#10;YYQvDrCsLi9KKqw/yRMfd7FRqURCQQhtjEOhdahbdhRmfmBJ3rsfHcUkx0bbkU6p3PX6NsvutKNO&#10;0kJLAz+2XH/uDg6hy1c+Gn7drD/enPHmvN3k5y3i9dW0egAVeYp/YfjBT+hQJaa9P4gNqkdIj8Tf&#10;m7y5yeeg9gj5YgG6KvV/+OobAAD//wMAUEsBAi0AFAAGAAgAAAAhALaDOJL+AAAA4QEAABMAAAAA&#10;AAAAAAAAAAAAAAAAAFtDb250ZW50X1R5cGVzXS54bWxQSwECLQAUAAYACAAAACEAOP0h/9YAAACU&#10;AQAACwAAAAAAAAAAAAAAAAAvAQAAX3JlbHMvLnJlbHNQSwECLQAUAAYACAAAACEA49RZJQ8CAAAe&#10;BAAADgAAAAAAAAAAAAAAAAAuAgAAZHJzL2Uyb0RvYy54bWxQSwECLQAUAAYACAAAACEA3hWsr9oA&#10;AAAEAQAADwAAAAAAAAAAAAAAAABpBAAAZHJzL2Rvd25yZXYueG1sUEsFBgAAAAAEAAQA8wAAAHAF&#10;AAAAAA==&#10;">
              <v:textbox style="mso-fit-shape-to-text:t" inset="0,15pt,0,0">
                <w:txbxContent>
                  <w:p w:rsidRPr="009D36BB" w:rsidR="009D36BB" w:rsidP="009D36BB" w:rsidRDefault="009D36BB" w14:paraId="45432CF3" w14:textId="74984C29">
                    <w:pPr>
                      <w:spacing w:after="0"/>
                      <w:rPr>
                        <w:rFonts w:ascii="Calibri" w:hAnsi="Calibri" w:eastAsia="Calibri" w:cs="Calibri"/>
                        <w:noProof/>
                        <w:color w:val="000000"/>
                        <w:sz w:val="20"/>
                      </w:rPr>
                    </w:pPr>
                    <w:r w:rsidRPr="009D36BB">
                      <w:rPr>
                        <w:rFonts w:ascii="Calibri" w:hAnsi="Calibri" w:eastAsia="Calibri" w:cs="Calibri"/>
                        <w:noProof/>
                        <w:color w:val="000000"/>
                        <w:sz w:val="20"/>
                      </w:rPr>
                      <w:t>[IN-CONFIDENCE - RELEASE EXTERNAL]</w:t>
                    </w:r>
                  </w:p>
                </w:txbxContent>
              </v:textbox>
              <w10:wrap anchorx="page" anchory="page"/>
            </v:shape>
          </w:pict>
        </mc:Fallback>
      </mc:AlternateConten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CDF7E7C" w14:textId="22C79BD7" w:rsidR="000800F5" w:rsidRDefault="009B2524">
    <w:pPr>
      <w:pStyle w:val="Header"/>
    </w:pPr>
    <w:r>
      <w:rPr>
        <w:noProof/>
        <w:lang w:eastAsia="en-NZ"/>
      </w:rPr>
      <w:drawing>
        <wp:anchor distT="0" distB="0" distL="114300" distR="114300" simplePos="0" relativeHeight="251658242" behindDoc="1" locked="0" layoutInCell="1" allowOverlap="1" wp14:anchorId="57BE7193" wp14:editId="4017F0A4">
          <wp:simplePos x="0" y="0"/>
          <wp:positionH relativeFrom="column">
            <wp:posOffset>-702310</wp:posOffset>
          </wp:positionH>
          <wp:positionV relativeFrom="paragraph">
            <wp:posOffset>-450215</wp:posOffset>
          </wp:positionV>
          <wp:extent cx="7560000" cy="10698354"/>
          <wp:effectExtent l="0" t="0" r="0" b="0"/>
          <wp:wrapNone/>
          <wp:docPr id="21" name="Picture 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 name="Picture 21"/>
                  <pic:cNvPicPr/>
                </pic:nvPicPr>
                <pic:blipFill>
                  <a:blip r:embed="rId1">
                    <a:extLst>
                      <a:ext uri="{28A0092B-C50C-407E-A947-70E740481C1C}">
                        <a14:useLocalDpi xmlns:a14="http://schemas.microsoft.com/office/drawing/2010/main" val="0"/>
                      </a:ext>
                    </a:extLst>
                  </a:blip>
                  <a:stretch>
                    <a:fillRect/>
                  </a:stretch>
                </pic:blipFill>
                <pic:spPr>
                  <a:xfrm>
                    <a:off x="0" y="0"/>
                    <a:ext cx="7560000" cy="10698354"/>
                  </a:xfrm>
                  <a:prstGeom prst="rect">
                    <a:avLst/>
                  </a:prstGeom>
                </pic:spPr>
              </pic:pic>
            </a:graphicData>
          </a:graphic>
          <wp14:sizeRelH relativeFrom="margin">
            <wp14:pctWidth>0</wp14:pctWidth>
          </wp14:sizeRelH>
          <wp14:sizeRelV relativeFrom="margin">
            <wp14:pctHeight>0</wp14:pctHeight>
          </wp14:sizeRelV>
        </wp:anchor>
      </w:drawing>
    </w:r>
    <w:r w:rsidR="5D613B8D">
      <w:t xml:space="preserve"> </w: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7E703B4" w14:textId="5F541A7C" w:rsidR="000800F5" w:rsidRDefault="009D36BB" w:rsidP="00B119AC">
    <w:pPr>
      <w:pStyle w:val="Header"/>
    </w:pPr>
    <w:r>
      <w:rPr>
        <w:noProof/>
      </w:rPr>
      <mc:AlternateContent>
        <mc:Choice Requires="wps">
          <w:drawing>
            <wp:anchor distT="0" distB="0" distL="0" distR="0" simplePos="0" relativeHeight="251658252" behindDoc="0" locked="0" layoutInCell="1" allowOverlap="1" wp14:anchorId="3888E3E2" wp14:editId="37B53684">
              <wp:simplePos x="635" y="635"/>
              <wp:positionH relativeFrom="page">
                <wp:align>center</wp:align>
              </wp:positionH>
              <wp:positionV relativeFrom="page">
                <wp:align>top</wp:align>
              </wp:positionV>
              <wp:extent cx="2002155" cy="345440"/>
              <wp:effectExtent l="0" t="0" r="17145" b="16510"/>
              <wp:wrapNone/>
              <wp:docPr id="2089931593" name="Text Box 10" descr="[IN-CONFIDENCE - RELEASE EXTERN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2002155" cy="345440"/>
                      </a:xfrm>
                      <a:prstGeom prst="rect">
                        <a:avLst/>
                      </a:prstGeom>
                      <a:noFill/>
                      <a:ln>
                        <a:noFill/>
                      </a:ln>
                    </wps:spPr>
                    <wps:txbx>
                      <w:txbxContent>
                        <w:p w14:paraId="63908038" w14:textId="3993C3A7" w:rsidR="009D36BB" w:rsidRPr="009D36BB" w:rsidRDefault="009D36BB" w:rsidP="009D36BB">
                          <w:pPr>
                            <w:spacing w:after="0"/>
                            <w:rPr>
                              <w:rFonts w:ascii="Calibri" w:eastAsia="Calibri" w:hAnsi="Calibri" w:cs="Calibri"/>
                              <w:noProof/>
                              <w:color w:val="000000"/>
                              <w:sz w:val="20"/>
                            </w:rPr>
                          </w:pPr>
                          <w:r w:rsidRPr="009D36BB">
                            <w:rPr>
                              <w:rFonts w:ascii="Calibri" w:eastAsia="Calibri" w:hAnsi="Calibri" w:cs="Calibri"/>
                              <w:noProof/>
                              <w:color w:val="000000"/>
                              <w:sz w:val="20"/>
                            </w:rPr>
                            <w:t>[IN-CONFIDENCE - RELEASE EXTERNAL]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xmlns:aclsh="http://schemas.microsoft.com/office/drawing/2020/classificationShape" xmlns:a="http://schemas.openxmlformats.org/drawingml/2006/main">
          <w:pict w14:anchorId="476CCA16">
            <v:shapetype id="_x0000_t202" coordsize="21600,21600" o:spt="202" path="m,l,21600r21600,l21600,xe" w14:anchorId="3888E3E2">
              <v:stroke joinstyle="miter"/>
              <v:path gradientshapeok="t" o:connecttype="rect"/>
            </v:shapetype>
            <v:shape id="Text Box 10" style="position:absolute;margin-left:0;margin-top:0;width:157.65pt;height:27.2pt;z-index:251658252;visibility:visible;mso-wrap-style:none;mso-wrap-distance-left:0;mso-wrap-distance-top:0;mso-wrap-distance-right:0;mso-wrap-distance-bottom:0;mso-position-horizontal:center;mso-position-horizontal-relative:page;mso-position-vertical:top;mso-position-vertical-relative:page;v-text-anchor:top" alt="[IN-CONFIDENCE - RELEASE EXTERNAL]" o:spid="_x0000_s1079"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ps9DwIAAB4EAAAOAAAAZHJzL2Uyb0RvYy54bWysU99v2jAQfp+0/8Hy+0igMG0RoWKtmCah&#10;thKd+mwcm0SKfZZ9kLC/fmdDYGv7NO3FOd9d7sf3fZ7f9qZlB+VDA7bk41HOmbISqsbuSv7zefXp&#10;C2cBha1EC1aV/KgCv118/DDvXKEmUENbKc+oiA1F50peI7oiy4KslRFhBE5ZCmrwRiBd/S6rvOio&#10;ummzSZ5/zjrwlfMgVQjkvT8F+SLV11pJfNQ6KGRtyWk2TKdP5zae2WIuip0Xrm7keQzxD1MY0Vhq&#10;eil1L1CwvW/elDKN9BBA40iCyUDrRqq0A20zzl9ts6mFU2kXAie4C0zh/5WVD4eNe/IM+2/QE4ER&#10;kM6FIpAz7tNrb+KXJmUUJwiPF9hUj0ySk3iYjGczziTFbqaz6TThml3/dj7gdwWGRaPknmhJaInD&#10;OiB1pNQhJTazsGraNlHT2r8clBg92XXEaGG/7VlT0SQ3w/xbqI60locT48HJVUO91yLgk/BEMW1C&#10;ssVHOnQLXcnhbHFWg//1nj/mE/IU5awjyZTckqY5a39YYiSqKxnjr/ksp5sf3NvBsHtzByTEMb0J&#10;J5MZ87AdTO3BvJCgl7ERhYSV1K7kOJh3eNIuPQiplsuUREJyAtd242QsHfGKYD73L8K7M+JIXD3A&#10;oCdRvAL+lBv/DG65R4I/sRKxPQF5hpxEmMg6P5io8j/vKev6rBe/AQAA//8DAFBLAwQUAAYACAAA&#10;ACEA3hWsr9oAAAAEAQAADwAAAGRycy9kb3ducmV2LnhtbEyPzU7DMBCE70i8g7VI3Khj2iAUsqkq&#10;pB56K+XnvI2XJBCvo9htQ58ewwUuK41mNPNtuZxcr448hs4LgplloFhqbztpEF6e1zf3oEIksdR7&#10;YYQvDrCsLi9KKqw/yRMfd7FRqURCQQhtjEOhdahbdhRmfmBJ3rsfHcUkx0bbkU6p3PX6NsvutKNO&#10;0kJLAz+2XH/uDg6hy1c+Gn7drD/enPHmvN3k5y3i9dW0egAVeYp/YfjBT+hQJaa9P4gNqkdIj8Tf&#10;m7y5yeeg9gj5YgG6KvV/+OobAAD//wMAUEsBAi0AFAAGAAgAAAAhALaDOJL+AAAA4QEAABMAAAAA&#10;AAAAAAAAAAAAAAAAAFtDb250ZW50X1R5cGVzXS54bWxQSwECLQAUAAYACAAAACEAOP0h/9YAAACU&#10;AQAACwAAAAAAAAAAAAAAAAAvAQAAX3JlbHMvLnJlbHNQSwECLQAUAAYACAAAACEA/qabPQ8CAAAe&#10;BAAADgAAAAAAAAAAAAAAAAAuAgAAZHJzL2Uyb0RvYy54bWxQSwECLQAUAAYACAAAACEA3hWsr9oA&#10;AAAEAQAADwAAAAAAAAAAAAAAAABpBAAAZHJzL2Rvd25yZXYueG1sUEsFBgAAAAAEAAQA8wAAAHAF&#10;AAAAAA==&#10;">
              <v:textbox style="mso-fit-shape-to-text:t" inset="0,15pt,0,0">
                <w:txbxContent>
                  <w:p w:rsidRPr="009D36BB" w:rsidR="009D36BB" w:rsidP="009D36BB" w:rsidRDefault="009D36BB" w14:paraId="509EA6DF" w14:textId="3993C3A7">
                    <w:pPr>
                      <w:spacing w:after="0"/>
                      <w:rPr>
                        <w:rFonts w:ascii="Calibri" w:hAnsi="Calibri" w:eastAsia="Calibri" w:cs="Calibri"/>
                        <w:noProof/>
                        <w:color w:val="000000"/>
                        <w:sz w:val="20"/>
                      </w:rPr>
                    </w:pPr>
                    <w:r w:rsidRPr="009D36BB">
                      <w:rPr>
                        <w:rFonts w:ascii="Calibri" w:hAnsi="Calibri" w:eastAsia="Calibri" w:cs="Calibri"/>
                        <w:noProof/>
                        <w:color w:val="000000"/>
                        <w:sz w:val="20"/>
                      </w:rPr>
                      <w:t>[IN-CONFIDENCE - RELEASE EXTERNAL]</w:t>
                    </w:r>
                  </w:p>
                </w:txbxContent>
              </v:textbox>
              <w10:wrap anchorx="page" anchory="page"/>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3"/>
    <w:multiLevelType w:val="singleLevel"/>
    <w:tmpl w:val="484CFCDE"/>
    <w:lvl w:ilvl="0">
      <w:start w:val="1"/>
      <w:numFmt w:val="bullet"/>
      <w:lvlText w:val=""/>
      <w:lvlJc w:val="left"/>
      <w:pPr>
        <w:tabs>
          <w:tab w:val="num" w:pos="643"/>
        </w:tabs>
        <w:ind w:left="643" w:hanging="360"/>
      </w:pPr>
      <w:rPr>
        <w:rFonts w:ascii="Symbol" w:hAnsi="Symbol" w:hint="default"/>
      </w:rPr>
    </w:lvl>
  </w:abstractNum>
  <w:abstractNum w:abstractNumId="1" w15:restartNumberingAfterBreak="0">
    <w:nsid w:val="FFFFFF88"/>
    <w:multiLevelType w:val="singleLevel"/>
    <w:tmpl w:val="DF9CE87C"/>
    <w:lvl w:ilvl="0">
      <w:start w:val="1"/>
      <w:numFmt w:val="decimal"/>
      <w:lvlText w:val="%1."/>
      <w:lvlJc w:val="left"/>
      <w:pPr>
        <w:tabs>
          <w:tab w:val="num" w:pos="360"/>
        </w:tabs>
        <w:ind w:left="360" w:hanging="360"/>
      </w:pPr>
    </w:lvl>
  </w:abstractNum>
  <w:abstractNum w:abstractNumId="2" w15:restartNumberingAfterBreak="0">
    <w:nsid w:val="FFFFFF89"/>
    <w:multiLevelType w:val="singleLevel"/>
    <w:tmpl w:val="5C2ED47C"/>
    <w:lvl w:ilvl="0">
      <w:start w:val="1"/>
      <w:numFmt w:val="bullet"/>
      <w:lvlText w:val="›"/>
      <w:lvlJc w:val="left"/>
      <w:pPr>
        <w:tabs>
          <w:tab w:val="num" w:pos="0"/>
        </w:tabs>
        <w:ind w:left="199" w:firstLine="28"/>
      </w:pPr>
      <w:rPr>
        <w:rFonts w:ascii="Interstate-Light" w:hAnsi="Interstate-Light" w:hint="default"/>
        <w:b w:val="0"/>
        <w:i w:val="0"/>
        <w:sz w:val="16"/>
      </w:rPr>
    </w:lvl>
  </w:abstractNum>
  <w:abstractNum w:abstractNumId="3" w15:restartNumberingAfterBreak="0">
    <w:nsid w:val="005B4513"/>
    <w:multiLevelType w:val="hybridMultilevel"/>
    <w:tmpl w:val="613EE99E"/>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4" w15:restartNumberingAfterBreak="0">
    <w:nsid w:val="00E15D69"/>
    <w:multiLevelType w:val="hybridMultilevel"/>
    <w:tmpl w:val="AF9ED6BA"/>
    <w:lvl w:ilvl="0" w:tplc="1409000F">
      <w:start w:val="1"/>
      <w:numFmt w:val="decimal"/>
      <w:lvlText w:val="%1."/>
      <w:lvlJc w:val="left"/>
      <w:pPr>
        <w:ind w:left="720" w:hanging="360"/>
      </w:pPr>
    </w:lvl>
    <w:lvl w:ilvl="1" w:tplc="14090019">
      <w:start w:val="1"/>
      <w:numFmt w:val="lowerLetter"/>
      <w:lvlText w:val="%2."/>
      <w:lvlJc w:val="left"/>
      <w:pPr>
        <w:ind w:left="1440" w:hanging="360"/>
      </w:pPr>
    </w:lvl>
    <w:lvl w:ilvl="2" w:tplc="1409001B">
      <w:start w:val="1"/>
      <w:numFmt w:val="lowerRoman"/>
      <w:lvlText w:val="%3."/>
      <w:lvlJc w:val="right"/>
      <w:pPr>
        <w:ind w:left="2160" w:hanging="180"/>
      </w:pPr>
    </w:lvl>
    <w:lvl w:ilvl="3" w:tplc="1409000F">
      <w:start w:val="1"/>
      <w:numFmt w:val="decimal"/>
      <w:lvlText w:val="%4."/>
      <w:lvlJc w:val="left"/>
      <w:pPr>
        <w:ind w:left="2880" w:hanging="360"/>
      </w:pPr>
    </w:lvl>
    <w:lvl w:ilvl="4" w:tplc="14090019">
      <w:start w:val="1"/>
      <w:numFmt w:val="lowerLetter"/>
      <w:lvlText w:val="%5."/>
      <w:lvlJc w:val="left"/>
      <w:pPr>
        <w:ind w:left="3600" w:hanging="360"/>
      </w:pPr>
    </w:lvl>
    <w:lvl w:ilvl="5" w:tplc="1409001B">
      <w:start w:val="1"/>
      <w:numFmt w:val="lowerRoman"/>
      <w:lvlText w:val="%6."/>
      <w:lvlJc w:val="right"/>
      <w:pPr>
        <w:ind w:left="4320" w:hanging="180"/>
      </w:pPr>
    </w:lvl>
    <w:lvl w:ilvl="6" w:tplc="1409000F">
      <w:start w:val="1"/>
      <w:numFmt w:val="decimal"/>
      <w:lvlText w:val="%7."/>
      <w:lvlJc w:val="left"/>
      <w:pPr>
        <w:ind w:left="5040" w:hanging="360"/>
      </w:pPr>
    </w:lvl>
    <w:lvl w:ilvl="7" w:tplc="14090019">
      <w:start w:val="1"/>
      <w:numFmt w:val="lowerLetter"/>
      <w:lvlText w:val="%8."/>
      <w:lvlJc w:val="left"/>
      <w:pPr>
        <w:ind w:left="5760" w:hanging="360"/>
      </w:pPr>
    </w:lvl>
    <w:lvl w:ilvl="8" w:tplc="1409001B">
      <w:start w:val="1"/>
      <w:numFmt w:val="lowerRoman"/>
      <w:lvlText w:val="%9."/>
      <w:lvlJc w:val="right"/>
      <w:pPr>
        <w:ind w:left="6480" w:hanging="180"/>
      </w:pPr>
    </w:lvl>
  </w:abstractNum>
  <w:abstractNum w:abstractNumId="5" w15:restartNumberingAfterBreak="0">
    <w:nsid w:val="084F5F56"/>
    <w:multiLevelType w:val="multilevel"/>
    <w:tmpl w:val="782A7CAA"/>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6" w15:restartNumberingAfterBreak="0">
    <w:nsid w:val="0D674F9B"/>
    <w:multiLevelType w:val="hybridMultilevel"/>
    <w:tmpl w:val="54CA326E"/>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7" w15:restartNumberingAfterBreak="0">
    <w:nsid w:val="15261495"/>
    <w:multiLevelType w:val="hybridMultilevel"/>
    <w:tmpl w:val="BD7AA230"/>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8" w15:restartNumberingAfterBreak="0">
    <w:nsid w:val="186F0744"/>
    <w:multiLevelType w:val="hybridMultilevel"/>
    <w:tmpl w:val="94CCCEFC"/>
    <w:lvl w:ilvl="0" w:tplc="1409000F">
      <w:start w:val="1"/>
      <w:numFmt w:val="decimal"/>
      <w:lvlText w:val="%1."/>
      <w:lvlJc w:val="left"/>
      <w:pPr>
        <w:ind w:left="720" w:hanging="360"/>
      </w:pPr>
      <w:rPr>
        <w:rFonts w:hint="default"/>
      </w:rPr>
    </w:lvl>
    <w:lvl w:ilvl="1" w:tplc="14090019" w:tentative="1">
      <w:start w:val="1"/>
      <w:numFmt w:val="lowerLetter"/>
      <w:lvlText w:val="%2."/>
      <w:lvlJc w:val="left"/>
      <w:pPr>
        <w:ind w:left="1440" w:hanging="360"/>
      </w:pPr>
    </w:lvl>
    <w:lvl w:ilvl="2" w:tplc="1409001B" w:tentative="1">
      <w:start w:val="1"/>
      <w:numFmt w:val="lowerRoman"/>
      <w:lvlText w:val="%3."/>
      <w:lvlJc w:val="right"/>
      <w:pPr>
        <w:ind w:left="2160" w:hanging="180"/>
      </w:pPr>
    </w:lvl>
    <w:lvl w:ilvl="3" w:tplc="1409000F" w:tentative="1">
      <w:start w:val="1"/>
      <w:numFmt w:val="decimal"/>
      <w:lvlText w:val="%4."/>
      <w:lvlJc w:val="left"/>
      <w:pPr>
        <w:ind w:left="2880" w:hanging="360"/>
      </w:pPr>
    </w:lvl>
    <w:lvl w:ilvl="4" w:tplc="14090019" w:tentative="1">
      <w:start w:val="1"/>
      <w:numFmt w:val="lowerLetter"/>
      <w:lvlText w:val="%5."/>
      <w:lvlJc w:val="left"/>
      <w:pPr>
        <w:ind w:left="3600" w:hanging="360"/>
      </w:pPr>
    </w:lvl>
    <w:lvl w:ilvl="5" w:tplc="1409001B" w:tentative="1">
      <w:start w:val="1"/>
      <w:numFmt w:val="lowerRoman"/>
      <w:lvlText w:val="%6."/>
      <w:lvlJc w:val="right"/>
      <w:pPr>
        <w:ind w:left="4320" w:hanging="180"/>
      </w:pPr>
    </w:lvl>
    <w:lvl w:ilvl="6" w:tplc="1409000F" w:tentative="1">
      <w:start w:val="1"/>
      <w:numFmt w:val="decimal"/>
      <w:lvlText w:val="%7."/>
      <w:lvlJc w:val="left"/>
      <w:pPr>
        <w:ind w:left="5040" w:hanging="360"/>
      </w:pPr>
    </w:lvl>
    <w:lvl w:ilvl="7" w:tplc="14090019" w:tentative="1">
      <w:start w:val="1"/>
      <w:numFmt w:val="lowerLetter"/>
      <w:lvlText w:val="%8."/>
      <w:lvlJc w:val="left"/>
      <w:pPr>
        <w:ind w:left="5760" w:hanging="360"/>
      </w:pPr>
    </w:lvl>
    <w:lvl w:ilvl="8" w:tplc="1409001B" w:tentative="1">
      <w:start w:val="1"/>
      <w:numFmt w:val="lowerRoman"/>
      <w:lvlText w:val="%9."/>
      <w:lvlJc w:val="right"/>
      <w:pPr>
        <w:ind w:left="6480" w:hanging="180"/>
      </w:pPr>
    </w:lvl>
  </w:abstractNum>
  <w:abstractNum w:abstractNumId="9" w15:restartNumberingAfterBreak="0">
    <w:nsid w:val="1CFE6D9F"/>
    <w:multiLevelType w:val="hybridMultilevel"/>
    <w:tmpl w:val="80269F8A"/>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10" w15:restartNumberingAfterBreak="0">
    <w:nsid w:val="20AE5B8A"/>
    <w:multiLevelType w:val="hybridMultilevel"/>
    <w:tmpl w:val="F40AEDF8"/>
    <w:lvl w:ilvl="0" w:tplc="638C6C9E">
      <w:start w:val="6"/>
      <w:numFmt w:val="bullet"/>
      <w:lvlText w:val="-"/>
      <w:lvlJc w:val="left"/>
      <w:pPr>
        <w:ind w:left="720" w:hanging="360"/>
      </w:pPr>
      <w:rPr>
        <w:rFonts w:ascii="Arial" w:eastAsiaTheme="minorHAnsi" w:hAnsi="Arial" w:cs="Aria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11" w15:restartNumberingAfterBreak="0">
    <w:nsid w:val="224C6F1C"/>
    <w:multiLevelType w:val="hybridMultilevel"/>
    <w:tmpl w:val="E4AC2BC8"/>
    <w:lvl w:ilvl="0" w:tplc="F950F552">
      <w:start w:val="1"/>
      <w:numFmt w:val="bullet"/>
      <w:lvlText w:val=""/>
      <w:lvlJc w:val="left"/>
      <w:pPr>
        <w:ind w:left="794" w:hanging="454"/>
      </w:pPr>
      <w:rPr>
        <w:rFonts w:ascii="Symbol" w:hAnsi="Symbol" w:hint="default"/>
      </w:rPr>
    </w:lvl>
    <w:lvl w:ilvl="1" w:tplc="14090003" w:tentative="1">
      <w:start w:val="1"/>
      <w:numFmt w:val="bullet"/>
      <w:lvlText w:val="o"/>
      <w:lvlJc w:val="left"/>
      <w:pPr>
        <w:ind w:left="1780" w:hanging="360"/>
      </w:pPr>
      <w:rPr>
        <w:rFonts w:ascii="Courier New" w:hAnsi="Courier New" w:cs="Courier New" w:hint="default"/>
      </w:rPr>
    </w:lvl>
    <w:lvl w:ilvl="2" w:tplc="14090005" w:tentative="1">
      <w:start w:val="1"/>
      <w:numFmt w:val="bullet"/>
      <w:lvlText w:val=""/>
      <w:lvlJc w:val="left"/>
      <w:pPr>
        <w:ind w:left="2500" w:hanging="360"/>
      </w:pPr>
      <w:rPr>
        <w:rFonts w:ascii="Wingdings" w:hAnsi="Wingdings" w:hint="default"/>
      </w:rPr>
    </w:lvl>
    <w:lvl w:ilvl="3" w:tplc="14090001" w:tentative="1">
      <w:start w:val="1"/>
      <w:numFmt w:val="bullet"/>
      <w:lvlText w:val=""/>
      <w:lvlJc w:val="left"/>
      <w:pPr>
        <w:ind w:left="3220" w:hanging="360"/>
      </w:pPr>
      <w:rPr>
        <w:rFonts w:ascii="Symbol" w:hAnsi="Symbol" w:hint="default"/>
      </w:rPr>
    </w:lvl>
    <w:lvl w:ilvl="4" w:tplc="14090003" w:tentative="1">
      <w:start w:val="1"/>
      <w:numFmt w:val="bullet"/>
      <w:lvlText w:val="o"/>
      <w:lvlJc w:val="left"/>
      <w:pPr>
        <w:ind w:left="3940" w:hanging="360"/>
      </w:pPr>
      <w:rPr>
        <w:rFonts w:ascii="Courier New" w:hAnsi="Courier New" w:cs="Courier New" w:hint="default"/>
      </w:rPr>
    </w:lvl>
    <w:lvl w:ilvl="5" w:tplc="14090005" w:tentative="1">
      <w:start w:val="1"/>
      <w:numFmt w:val="bullet"/>
      <w:lvlText w:val=""/>
      <w:lvlJc w:val="left"/>
      <w:pPr>
        <w:ind w:left="4660" w:hanging="360"/>
      </w:pPr>
      <w:rPr>
        <w:rFonts w:ascii="Wingdings" w:hAnsi="Wingdings" w:hint="default"/>
      </w:rPr>
    </w:lvl>
    <w:lvl w:ilvl="6" w:tplc="14090001" w:tentative="1">
      <w:start w:val="1"/>
      <w:numFmt w:val="bullet"/>
      <w:lvlText w:val=""/>
      <w:lvlJc w:val="left"/>
      <w:pPr>
        <w:ind w:left="5380" w:hanging="360"/>
      </w:pPr>
      <w:rPr>
        <w:rFonts w:ascii="Symbol" w:hAnsi="Symbol" w:hint="default"/>
      </w:rPr>
    </w:lvl>
    <w:lvl w:ilvl="7" w:tplc="14090003" w:tentative="1">
      <w:start w:val="1"/>
      <w:numFmt w:val="bullet"/>
      <w:lvlText w:val="o"/>
      <w:lvlJc w:val="left"/>
      <w:pPr>
        <w:ind w:left="6100" w:hanging="360"/>
      </w:pPr>
      <w:rPr>
        <w:rFonts w:ascii="Courier New" w:hAnsi="Courier New" w:cs="Courier New" w:hint="default"/>
      </w:rPr>
    </w:lvl>
    <w:lvl w:ilvl="8" w:tplc="14090005" w:tentative="1">
      <w:start w:val="1"/>
      <w:numFmt w:val="bullet"/>
      <w:lvlText w:val=""/>
      <w:lvlJc w:val="left"/>
      <w:pPr>
        <w:ind w:left="6820" w:hanging="360"/>
      </w:pPr>
      <w:rPr>
        <w:rFonts w:ascii="Wingdings" w:hAnsi="Wingdings" w:hint="default"/>
      </w:rPr>
    </w:lvl>
  </w:abstractNum>
  <w:abstractNum w:abstractNumId="12" w15:restartNumberingAfterBreak="0">
    <w:nsid w:val="245F0B59"/>
    <w:multiLevelType w:val="hybridMultilevel"/>
    <w:tmpl w:val="0F48B7BA"/>
    <w:lvl w:ilvl="0" w:tplc="1409000F">
      <w:start w:val="1"/>
      <w:numFmt w:val="decimal"/>
      <w:lvlText w:val="%1."/>
      <w:lvlJc w:val="left"/>
      <w:pPr>
        <w:ind w:left="720" w:hanging="360"/>
      </w:pPr>
    </w:lvl>
    <w:lvl w:ilvl="1" w:tplc="14090019" w:tentative="1">
      <w:start w:val="1"/>
      <w:numFmt w:val="lowerLetter"/>
      <w:lvlText w:val="%2."/>
      <w:lvlJc w:val="left"/>
      <w:pPr>
        <w:ind w:left="1440" w:hanging="360"/>
      </w:pPr>
    </w:lvl>
    <w:lvl w:ilvl="2" w:tplc="1409001B" w:tentative="1">
      <w:start w:val="1"/>
      <w:numFmt w:val="lowerRoman"/>
      <w:lvlText w:val="%3."/>
      <w:lvlJc w:val="right"/>
      <w:pPr>
        <w:ind w:left="2160" w:hanging="180"/>
      </w:pPr>
    </w:lvl>
    <w:lvl w:ilvl="3" w:tplc="1409000F" w:tentative="1">
      <w:start w:val="1"/>
      <w:numFmt w:val="decimal"/>
      <w:lvlText w:val="%4."/>
      <w:lvlJc w:val="left"/>
      <w:pPr>
        <w:ind w:left="2880" w:hanging="360"/>
      </w:pPr>
    </w:lvl>
    <w:lvl w:ilvl="4" w:tplc="14090019" w:tentative="1">
      <w:start w:val="1"/>
      <w:numFmt w:val="lowerLetter"/>
      <w:lvlText w:val="%5."/>
      <w:lvlJc w:val="left"/>
      <w:pPr>
        <w:ind w:left="3600" w:hanging="360"/>
      </w:pPr>
    </w:lvl>
    <w:lvl w:ilvl="5" w:tplc="1409001B" w:tentative="1">
      <w:start w:val="1"/>
      <w:numFmt w:val="lowerRoman"/>
      <w:lvlText w:val="%6."/>
      <w:lvlJc w:val="right"/>
      <w:pPr>
        <w:ind w:left="4320" w:hanging="180"/>
      </w:pPr>
    </w:lvl>
    <w:lvl w:ilvl="6" w:tplc="1409000F" w:tentative="1">
      <w:start w:val="1"/>
      <w:numFmt w:val="decimal"/>
      <w:lvlText w:val="%7."/>
      <w:lvlJc w:val="left"/>
      <w:pPr>
        <w:ind w:left="5040" w:hanging="360"/>
      </w:pPr>
    </w:lvl>
    <w:lvl w:ilvl="7" w:tplc="14090019" w:tentative="1">
      <w:start w:val="1"/>
      <w:numFmt w:val="lowerLetter"/>
      <w:lvlText w:val="%8."/>
      <w:lvlJc w:val="left"/>
      <w:pPr>
        <w:ind w:left="5760" w:hanging="360"/>
      </w:pPr>
    </w:lvl>
    <w:lvl w:ilvl="8" w:tplc="1409001B" w:tentative="1">
      <w:start w:val="1"/>
      <w:numFmt w:val="lowerRoman"/>
      <w:lvlText w:val="%9."/>
      <w:lvlJc w:val="right"/>
      <w:pPr>
        <w:ind w:left="6480" w:hanging="180"/>
      </w:pPr>
    </w:lvl>
  </w:abstractNum>
  <w:abstractNum w:abstractNumId="13" w15:restartNumberingAfterBreak="0">
    <w:nsid w:val="24615C6E"/>
    <w:multiLevelType w:val="multilevel"/>
    <w:tmpl w:val="F522A6CE"/>
    <w:numStyleLink w:val="Bullets"/>
  </w:abstractNum>
  <w:abstractNum w:abstractNumId="14" w15:restartNumberingAfterBreak="0">
    <w:nsid w:val="2ACD42FB"/>
    <w:multiLevelType w:val="hybridMultilevel"/>
    <w:tmpl w:val="9C026E92"/>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15" w15:restartNumberingAfterBreak="0">
    <w:nsid w:val="2B8127D2"/>
    <w:multiLevelType w:val="hybridMultilevel"/>
    <w:tmpl w:val="D86C61E4"/>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16" w15:restartNumberingAfterBreak="0">
    <w:nsid w:val="2D573174"/>
    <w:multiLevelType w:val="hybridMultilevel"/>
    <w:tmpl w:val="0D40D0B2"/>
    <w:lvl w:ilvl="0" w:tplc="DF3ECE82">
      <w:start w:val="1"/>
      <w:numFmt w:val="decimal"/>
      <w:lvlText w:val="%1."/>
      <w:lvlJc w:val="left"/>
      <w:pPr>
        <w:ind w:left="720" w:hanging="360"/>
      </w:pPr>
      <w:rPr>
        <w:rFonts w:cs="Times New Roman"/>
      </w:rPr>
    </w:lvl>
    <w:lvl w:ilvl="1" w:tplc="14090019" w:tentative="1">
      <w:start w:val="1"/>
      <w:numFmt w:val="lowerLetter"/>
      <w:lvlText w:val="%2."/>
      <w:lvlJc w:val="left"/>
      <w:pPr>
        <w:ind w:left="1440" w:hanging="360"/>
      </w:pPr>
      <w:rPr>
        <w:rFonts w:cs="Times New Roman"/>
      </w:rPr>
    </w:lvl>
    <w:lvl w:ilvl="2" w:tplc="1409001B" w:tentative="1">
      <w:start w:val="1"/>
      <w:numFmt w:val="lowerRoman"/>
      <w:lvlText w:val="%3."/>
      <w:lvlJc w:val="right"/>
      <w:pPr>
        <w:ind w:left="2160" w:hanging="180"/>
      </w:pPr>
      <w:rPr>
        <w:rFonts w:cs="Times New Roman"/>
      </w:rPr>
    </w:lvl>
    <w:lvl w:ilvl="3" w:tplc="1409000F" w:tentative="1">
      <w:start w:val="1"/>
      <w:numFmt w:val="decimal"/>
      <w:lvlText w:val="%4."/>
      <w:lvlJc w:val="left"/>
      <w:pPr>
        <w:ind w:left="2880" w:hanging="360"/>
      </w:pPr>
      <w:rPr>
        <w:rFonts w:cs="Times New Roman"/>
      </w:rPr>
    </w:lvl>
    <w:lvl w:ilvl="4" w:tplc="14090019" w:tentative="1">
      <w:start w:val="1"/>
      <w:numFmt w:val="lowerLetter"/>
      <w:lvlText w:val="%5."/>
      <w:lvlJc w:val="left"/>
      <w:pPr>
        <w:ind w:left="3600" w:hanging="360"/>
      </w:pPr>
      <w:rPr>
        <w:rFonts w:cs="Times New Roman"/>
      </w:rPr>
    </w:lvl>
    <w:lvl w:ilvl="5" w:tplc="1409001B" w:tentative="1">
      <w:start w:val="1"/>
      <w:numFmt w:val="lowerRoman"/>
      <w:lvlText w:val="%6."/>
      <w:lvlJc w:val="right"/>
      <w:pPr>
        <w:ind w:left="4320" w:hanging="180"/>
      </w:pPr>
      <w:rPr>
        <w:rFonts w:cs="Times New Roman"/>
      </w:rPr>
    </w:lvl>
    <w:lvl w:ilvl="6" w:tplc="1409000F" w:tentative="1">
      <w:start w:val="1"/>
      <w:numFmt w:val="decimal"/>
      <w:lvlText w:val="%7."/>
      <w:lvlJc w:val="left"/>
      <w:pPr>
        <w:ind w:left="5040" w:hanging="360"/>
      </w:pPr>
      <w:rPr>
        <w:rFonts w:cs="Times New Roman"/>
      </w:rPr>
    </w:lvl>
    <w:lvl w:ilvl="7" w:tplc="14090019" w:tentative="1">
      <w:start w:val="1"/>
      <w:numFmt w:val="lowerLetter"/>
      <w:lvlText w:val="%8."/>
      <w:lvlJc w:val="left"/>
      <w:pPr>
        <w:ind w:left="5760" w:hanging="360"/>
      </w:pPr>
      <w:rPr>
        <w:rFonts w:cs="Times New Roman"/>
      </w:rPr>
    </w:lvl>
    <w:lvl w:ilvl="8" w:tplc="1409001B" w:tentative="1">
      <w:start w:val="1"/>
      <w:numFmt w:val="lowerRoman"/>
      <w:lvlText w:val="%9."/>
      <w:lvlJc w:val="right"/>
      <w:pPr>
        <w:ind w:left="6480" w:hanging="180"/>
      </w:pPr>
      <w:rPr>
        <w:rFonts w:cs="Times New Roman"/>
      </w:rPr>
    </w:lvl>
  </w:abstractNum>
  <w:abstractNum w:abstractNumId="17" w15:restartNumberingAfterBreak="0">
    <w:nsid w:val="2DB47E49"/>
    <w:multiLevelType w:val="hybridMultilevel"/>
    <w:tmpl w:val="37484AA4"/>
    <w:lvl w:ilvl="0" w:tplc="CBCCF6F2">
      <w:start w:val="1"/>
      <w:numFmt w:val="decimal"/>
      <w:pStyle w:val="ListNumber"/>
      <w:lvlText w:val="%1."/>
      <w:lvlJc w:val="left"/>
      <w:pPr>
        <w:ind w:left="360" w:hanging="360"/>
      </w:pPr>
      <w:rPr>
        <w:rFonts w:hint="default"/>
      </w:rPr>
    </w:lvl>
    <w:lvl w:ilvl="1" w:tplc="14090019" w:tentative="1">
      <w:start w:val="1"/>
      <w:numFmt w:val="lowerLetter"/>
      <w:lvlText w:val="%2."/>
      <w:lvlJc w:val="left"/>
      <w:pPr>
        <w:ind w:left="1440" w:hanging="360"/>
      </w:pPr>
    </w:lvl>
    <w:lvl w:ilvl="2" w:tplc="1409001B" w:tentative="1">
      <w:start w:val="1"/>
      <w:numFmt w:val="lowerRoman"/>
      <w:lvlText w:val="%3."/>
      <w:lvlJc w:val="right"/>
      <w:pPr>
        <w:ind w:left="2160" w:hanging="180"/>
      </w:pPr>
    </w:lvl>
    <w:lvl w:ilvl="3" w:tplc="1409000F" w:tentative="1">
      <w:start w:val="1"/>
      <w:numFmt w:val="decimal"/>
      <w:lvlText w:val="%4."/>
      <w:lvlJc w:val="left"/>
      <w:pPr>
        <w:ind w:left="2880" w:hanging="360"/>
      </w:pPr>
    </w:lvl>
    <w:lvl w:ilvl="4" w:tplc="14090019" w:tentative="1">
      <w:start w:val="1"/>
      <w:numFmt w:val="lowerLetter"/>
      <w:lvlText w:val="%5."/>
      <w:lvlJc w:val="left"/>
      <w:pPr>
        <w:ind w:left="3600" w:hanging="360"/>
      </w:pPr>
    </w:lvl>
    <w:lvl w:ilvl="5" w:tplc="1409001B" w:tentative="1">
      <w:start w:val="1"/>
      <w:numFmt w:val="lowerRoman"/>
      <w:lvlText w:val="%6."/>
      <w:lvlJc w:val="right"/>
      <w:pPr>
        <w:ind w:left="4320" w:hanging="180"/>
      </w:pPr>
    </w:lvl>
    <w:lvl w:ilvl="6" w:tplc="1409000F" w:tentative="1">
      <w:start w:val="1"/>
      <w:numFmt w:val="decimal"/>
      <w:lvlText w:val="%7."/>
      <w:lvlJc w:val="left"/>
      <w:pPr>
        <w:ind w:left="5040" w:hanging="360"/>
      </w:pPr>
    </w:lvl>
    <w:lvl w:ilvl="7" w:tplc="14090019" w:tentative="1">
      <w:start w:val="1"/>
      <w:numFmt w:val="lowerLetter"/>
      <w:lvlText w:val="%8."/>
      <w:lvlJc w:val="left"/>
      <w:pPr>
        <w:ind w:left="5760" w:hanging="360"/>
      </w:pPr>
    </w:lvl>
    <w:lvl w:ilvl="8" w:tplc="1409001B" w:tentative="1">
      <w:start w:val="1"/>
      <w:numFmt w:val="lowerRoman"/>
      <w:lvlText w:val="%9."/>
      <w:lvlJc w:val="right"/>
      <w:pPr>
        <w:ind w:left="6480" w:hanging="180"/>
      </w:pPr>
    </w:lvl>
  </w:abstractNum>
  <w:abstractNum w:abstractNumId="18" w15:restartNumberingAfterBreak="0">
    <w:nsid w:val="2E1922E7"/>
    <w:multiLevelType w:val="hybridMultilevel"/>
    <w:tmpl w:val="624C64FE"/>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19" w15:restartNumberingAfterBreak="0">
    <w:nsid w:val="2E89683F"/>
    <w:multiLevelType w:val="hybridMultilevel"/>
    <w:tmpl w:val="55FE67D4"/>
    <w:lvl w:ilvl="0" w:tplc="638C6C9E">
      <w:start w:val="6"/>
      <w:numFmt w:val="bullet"/>
      <w:lvlText w:val="-"/>
      <w:lvlJc w:val="left"/>
      <w:pPr>
        <w:ind w:left="720" w:hanging="360"/>
      </w:pPr>
      <w:rPr>
        <w:rFonts w:ascii="Arial" w:eastAsiaTheme="minorHAnsi" w:hAnsi="Arial" w:cs="Aria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20" w15:restartNumberingAfterBreak="0">
    <w:nsid w:val="35623C7D"/>
    <w:multiLevelType w:val="hybridMultilevel"/>
    <w:tmpl w:val="76F4DBE2"/>
    <w:lvl w:ilvl="0" w:tplc="638C6C9E">
      <w:start w:val="6"/>
      <w:numFmt w:val="bullet"/>
      <w:lvlText w:val="-"/>
      <w:lvlJc w:val="left"/>
      <w:pPr>
        <w:ind w:left="774" w:hanging="360"/>
      </w:pPr>
      <w:rPr>
        <w:rFonts w:ascii="Arial" w:eastAsiaTheme="minorHAnsi" w:hAnsi="Arial" w:cs="Arial" w:hint="default"/>
      </w:rPr>
    </w:lvl>
    <w:lvl w:ilvl="1" w:tplc="14090003" w:tentative="1">
      <w:start w:val="1"/>
      <w:numFmt w:val="bullet"/>
      <w:lvlText w:val="o"/>
      <w:lvlJc w:val="left"/>
      <w:pPr>
        <w:ind w:left="1494" w:hanging="360"/>
      </w:pPr>
      <w:rPr>
        <w:rFonts w:ascii="Courier New" w:hAnsi="Courier New" w:cs="Courier New" w:hint="default"/>
      </w:rPr>
    </w:lvl>
    <w:lvl w:ilvl="2" w:tplc="14090005" w:tentative="1">
      <w:start w:val="1"/>
      <w:numFmt w:val="bullet"/>
      <w:lvlText w:val=""/>
      <w:lvlJc w:val="left"/>
      <w:pPr>
        <w:ind w:left="2214" w:hanging="360"/>
      </w:pPr>
      <w:rPr>
        <w:rFonts w:ascii="Wingdings" w:hAnsi="Wingdings" w:hint="default"/>
      </w:rPr>
    </w:lvl>
    <w:lvl w:ilvl="3" w:tplc="14090001" w:tentative="1">
      <w:start w:val="1"/>
      <w:numFmt w:val="bullet"/>
      <w:lvlText w:val=""/>
      <w:lvlJc w:val="left"/>
      <w:pPr>
        <w:ind w:left="2934" w:hanging="360"/>
      </w:pPr>
      <w:rPr>
        <w:rFonts w:ascii="Symbol" w:hAnsi="Symbol" w:hint="default"/>
      </w:rPr>
    </w:lvl>
    <w:lvl w:ilvl="4" w:tplc="14090003" w:tentative="1">
      <w:start w:val="1"/>
      <w:numFmt w:val="bullet"/>
      <w:lvlText w:val="o"/>
      <w:lvlJc w:val="left"/>
      <w:pPr>
        <w:ind w:left="3654" w:hanging="360"/>
      </w:pPr>
      <w:rPr>
        <w:rFonts w:ascii="Courier New" w:hAnsi="Courier New" w:cs="Courier New" w:hint="default"/>
      </w:rPr>
    </w:lvl>
    <w:lvl w:ilvl="5" w:tplc="14090005" w:tentative="1">
      <w:start w:val="1"/>
      <w:numFmt w:val="bullet"/>
      <w:lvlText w:val=""/>
      <w:lvlJc w:val="left"/>
      <w:pPr>
        <w:ind w:left="4374" w:hanging="360"/>
      </w:pPr>
      <w:rPr>
        <w:rFonts w:ascii="Wingdings" w:hAnsi="Wingdings" w:hint="default"/>
      </w:rPr>
    </w:lvl>
    <w:lvl w:ilvl="6" w:tplc="14090001" w:tentative="1">
      <w:start w:val="1"/>
      <w:numFmt w:val="bullet"/>
      <w:lvlText w:val=""/>
      <w:lvlJc w:val="left"/>
      <w:pPr>
        <w:ind w:left="5094" w:hanging="360"/>
      </w:pPr>
      <w:rPr>
        <w:rFonts w:ascii="Symbol" w:hAnsi="Symbol" w:hint="default"/>
      </w:rPr>
    </w:lvl>
    <w:lvl w:ilvl="7" w:tplc="14090003" w:tentative="1">
      <w:start w:val="1"/>
      <w:numFmt w:val="bullet"/>
      <w:lvlText w:val="o"/>
      <w:lvlJc w:val="left"/>
      <w:pPr>
        <w:ind w:left="5814" w:hanging="360"/>
      </w:pPr>
      <w:rPr>
        <w:rFonts w:ascii="Courier New" w:hAnsi="Courier New" w:cs="Courier New" w:hint="default"/>
      </w:rPr>
    </w:lvl>
    <w:lvl w:ilvl="8" w:tplc="14090005" w:tentative="1">
      <w:start w:val="1"/>
      <w:numFmt w:val="bullet"/>
      <w:lvlText w:val=""/>
      <w:lvlJc w:val="left"/>
      <w:pPr>
        <w:ind w:left="6534" w:hanging="360"/>
      </w:pPr>
      <w:rPr>
        <w:rFonts w:ascii="Wingdings" w:hAnsi="Wingdings" w:hint="default"/>
      </w:rPr>
    </w:lvl>
  </w:abstractNum>
  <w:abstractNum w:abstractNumId="21" w15:restartNumberingAfterBreak="0">
    <w:nsid w:val="400D6BBB"/>
    <w:multiLevelType w:val="multilevel"/>
    <w:tmpl w:val="F522A6CE"/>
    <w:styleLink w:val="Bullets"/>
    <w:lvl w:ilvl="0">
      <w:start w:val="1"/>
      <w:numFmt w:val="bullet"/>
      <w:pStyle w:val="MoEBulletedList"/>
      <w:lvlText w:val=""/>
      <w:lvlJc w:val="left"/>
      <w:pPr>
        <w:ind w:left="340" w:hanging="340"/>
      </w:pPr>
      <w:rPr>
        <w:rFonts w:ascii="Symbol" w:hAnsi="Symbol" w:hint="default"/>
        <w:b w:val="0"/>
        <w:i w:val="0"/>
        <w:sz w:val="20"/>
      </w:rPr>
    </w:lvl>
    <w:lvl w:ilvl="1">
      <w:start w:val="1"/>
      <w:numFmt w:val="bullet"/>
      <w:lvlText w:val=""/>
      <w:lvlJc w:val="left"/>
      <w:pPr>
        <w:ind w:left="680" w:hanging="340"/>
      </w:pPr>
      <w:rPr>
        <w:rFonts w:ascii="Symbol" w:hAnsi="Symbol" w:hint="default"/>
      </w:rPr>
    </w:lvl>
    <w:lvl w:ilvl="2">
      <w:start w:val="1"/>
      <w:numFmt w:val="bullet"/>
      <w:lvlText w:val=""/>
      <w:lvlJc w:val="left"/>
      <w:pPr>
        <w:ind w:left="1020" w:hanging="340"/>
      </w:pPr>
      <w:rPr>
        <w:rFonts w:ascii="Wingdings" w:hAnsi="Wingdings" w:hint="default"/>
      </w:rPr>
    </w:lvl>
    <w:lvl w:ilvl="3">
      <w:start w:val="1"/>
      <w:numFmt w:val="bullet"/>
      <w:lvlText w:val="•"/>
      <w:lvlJc w:val="left"/>
      <w:pPr>
        <w:ind w:left="1360" w:hanging="340"/>
      </w:pPr>
      <w:rPr>
        <w:rFonts w:ascii="Arial" w:hAnsi="Arial" w:hint="default"/>
        <w:b w:val="0"/>
        <w:i w:val="0"/>
        <w:sz w:val="20"/>
      </w:rPr>
    </w:lvl>
    <w:lvl w:ilvl="4">
      <w:start w:val="1"/>
      <w:numFmt w:val="bullet"/>
      <w:lvlText w:val="o"/>
      <w:lvlJc w:val="left"/>
      <w:pPr>
        <w:ind w:left="1700" w:hanging="340"/>
      </w:pPr>
      <w:rPr>
        <w:rFonts w:ascii="Courier New" w:hAnsi="Courier New" w:cs="Courier New" w:hint="default"/>
      </w:rPr>
    </w:lvl>
    <w:lvl w:ilvl="5">
      <w:start w:val="1"/>
      <w:numFmt w:val="bullet"/>
      <w:lvlText w:val=""/>
      <w:lvlJc w:val="left"/>
      <w:pPr>
        <w:ind w:left="2040" w:hanging="340"/>
      </w:pPr>
      <w:rPr>
        <w:rFonts w:ascii="Wingdings" w:hAnsi="Wingdings" w:hint="default"/>
      </w:rPr>
    </w:lvl>
    <w:lvl w:ilvl="6">
      <w:start w:val="1"/>
      <w:numFmt w:val="bullet"/>
      <w:lvlText w:val=""/>
      <w:lvlJc w:val="left"/>
      <w:pPr>
        <w:ind w:left="2380" w:hanging="340"/>
      </w:pPr>
      <w:rPr>
        <w:rFonts w:ascii="Symbol" w:hAnsi="Symbol" w:hint="default"/>
      </w:rPr>
    </w:lvl>
    <w:lvl w:ilvl="7">
      <w:start w:val="1"/>
      <w:numFmt w:val="bullet"/>
      <w:lvlText w:val="o"/>
      <w:lvlJc w:val="left"/>
      <w:pPr>
        <w:ind w:left="2720" w:hanging="340"/>
      </w:pPr>
      <w:rPr>
        <w:rFonts w:ascii="Courier New" w:hAnsi="Courier New" w:cs="Courier New" w:hint="default"/>
      </w:rPr>
    </w:lvl>
    <w:lvl w:ilvl="8">
      <w:start w:val="1"/>
      <w:numFmt w:val="bullet"/>
      <w:lvlText w:val=""/>
      <w:lvlJc w:val="left"/>
      <w:pPr>
        <w:ind w:left="3060" w:hanging="340"/>
      </w:pPr>
      <w:rPr>
        <w:rFonts w:ascii="Wingdings" w:hAnsi="Wingdings" w:hint="default"/>
      </w:rPr>
    </w:lvl>
  </w:abstractNum>
  <w:abstractNum w:abstractNumId="22" w15:restartNumberingAfterBreak="0">
    <w:nsid w:val="40402AAB"/>
    <w:multiLevelType w:val="hybridMultilevel"/>
    <w:tmpl w:val="2C1EEAF8"/>
    <w:lvl w:ilvl="0" w:tplc="1409000F">
      <w:start w:val="1"/>
      <w:numFmt w:val="decimal"/>
      <w:lvlText w:val="%1."/>
      <w:lvlJc w:val="left"/>
      <w:pPr>
        <w:ind w:left="720" w:hanging="360"/>
      </w:pPr>
    </w:lvl>
    <w:lvl w:ilvl="1" w:tplc="14090019" w:tentative="1">
      <w:start w:val="1"/>
      <w:numFmt w:val="lowerLetter"/>
      <w:lvlText w:val="%2."/>
      <w:lvlJc w:val="left"/>
      <w:pPr>
        <w:ind w:left="1440" w:hanging="360"/>
      </w:pPr>
    </w:lvl>
    <w:lvl w:ilvl="2" w:tplc="1409001B" w:tentative="1">
      <w:start w:val="1"/>
      <w:numFmt w:val="lowerRoman"/>
      <w:lvlText w:val="%3."/>
      <w:lvlJc w:val="right"/>
      <w:pPr>
        <w:ind w:left="2160" w:hanging="180"/>
      </w:pPr>
    </w:lvl>
    <w:lvl w:ilvl="3" w:tplc="1409000F" w:tentative="1">
      <w:start w:val="1"/>
      <w:numFmt w:val="decimal"/>
      <w:lvlText w:val="%4."/>
      <w:lvlJc w:val="left"/>
      <w:pPr>
        <w:ind w:left="2880" w:hanging="360"/>
      </w:pPr>
    </w:lvl>
    <w:lvl w:ilvl="4" w:tplc="14090019" w:tentative="1">
      <w:start w:val="1"/>
      <w:numFmt w:val="lowerLetter"/>
      <w:lvlText w:val="%5."/>
      <w:lvlJc w:val="left"/>
      <w:pPr>
        <w:ind w:left="3600" w:hanging="360"/>
      </w:pPr>
    </w:lvl>
    <w:lvl w:ilvl="5" w:tplc="1409001B" w:tentative="1">
      <w:start w:val="1"/>
      <w:numFmt w:val="lowerRoman"/>
      <w:lvlText w:val="%6."/>
      <w:lvlJc w:val="right"/>
      <w:pPr>
        <w:ind w:left="4320" w:hanging="180"/>
      </w:pPr>
    </w:lvl>
    <w:lvl w:ilvl="6" w:tplc="1409000F" w:tentative="1">
      <w:start w:val="1"/>
      <w:numFmt w:val="decimal"/>
      <w:lvlText w:val="%7."/>
      <w:lvlJc w:val="left"/>
      <w:pPr>
        <w:ind w:left="5040" w:hanging="360"/>
      </w:pPr>
    </w:lvl>
    <w:lvl w:ilvl="7" w:tplc="14090019" w:tentative="1">
      <w:start w:val="1"/>
      <w:numFmt w:val="lowerLetter"/>
      <w:lvlText w:val="%8."/>
      <w:lvlJc w:val="left"/>
      <w:pPr>
        <w:ind w:left="5760" w:hanging="360"/>
      </w:pPr>
    </w:lvl>
    <w:lvl w:ilvl="8" w:tplc="1409001B" w:tentative="1">
      <w:start w:val="1"/>
      <w:numFmt w:val="lowerRoman"/>
      <w:lvlText w:val="%9."/>
      <w:lvlJc w:val="right"/>
      <w:pPr>
        <w:ind w:left="6480" w:hanging="180"/>
      </w:pPr>
    </w:lvl>
  </w:abstractNum>
  <w:abstractNum w:abstractNumId="23" w15:restartNumberingAfterBreak="0">
    <w:nsid w:val="44275437"/>
    <w:multiLevelType w:val="hybridMultilevel"/>
    <w:tmpl w:val="09068574"/>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24" w15:restartNumberingAfterBreak="0">
    <w:nsid w:val="46B96219"/>
    <w:multiLevelType w:val="hybridMultilevel"/>
    <w:tmpl w:val="50F67BBE"/>
    <w:lvl w:ilvl="0" w:tplc="1409000F">
      <w:start w:val="1"/>
      <w:numFmt w:val="decimal"/>
      <w:lvlText w:val="%1."/>
      <w:lvlJc w:val="left"/>
      <w:pPr>
        <w:ind w:left="720" w:hanging="360"/>
      </w:pPr>
      <w:rPr>
        <w:rFonts w:hint="default"/>
      </w:rPr>
    </w:lvl>
    <w:lvl w:ilvl="1" w:tplc="14090019" w:tentative="1">
      <w:start w:val="1"/>
      <w:numFmt w:val="lowerLetter"/>
      <w:lvlText w:val="%2."/>
      <w:lvlJc w:val="left"/>
      <w:pPr>
        <w:ind w:left="1440" w:hanging="360"/>
      </w:pPr>
    </w:lvl>
    <w:lvl w:ilvl="2" w:tplc="1409001B" w:tentative="1">
      <w:start w:val="1"/>
      <w:numFmt w:val="lowerRoman"/>
      <w:lvlText w:val="%3."/>
      <w:lvlJc w:val="right"/>
      <w:pPr>
        <w:ind w:left="2160" w:hanging="180"/>
      </w:pPr>
    </w:lvl>
    <w:lvl w:ilvl="3" w:tplc="1409000F" w:tentative="1">
      <w:start w:val="1"/>
      <w:numFmt w:val="decimal"/>
      <w:lvlText w:val="%4."/>
      <w:lvlJc w:val="left"/>
      <w:pPr>
        <w:ind w:left="2880" w:hanging="360"/>
      </w:pPr>
    </w:lvl>
    <w:lvl w:ilvl="4" w:tplc="14090019" w:tentative="1">
      <w:start w:val="1"/>
      <w:numFmt w:val="lowerLetter"/>
      <w:lvlText w:val="%5."/>
      <w:lvlJc w:val="left"/>
      <w:pPr>
        <w:ind w:left="3600" w:hanging="360"/>
      </w:pPr>
    </w:lvl>
    <w:lvl w:ilvl="5" w:tplc="1409001B" w:tentative="1">
      <w:start w:val="1"/>
      <w:numFmt w:val="lowerRoman"/>
      <w:lvlText w:val="%6."/>
      <w:lvlJc w:val="right"/>
      <w:pPr>
        <w:ind w:left="4320" w:hanging="180"/>
      </w:pPr>
    </w:lvl>
    <w:lvl w:ilvl="6" w:tplc="1409000F" w:tentative="1">
      <w:start w:val="1"/>
      <w:numFmt w:val="decimal"/>
      <w:lvlText w:val="%7."/>
      <w:lvlJc w:val="left"/>
      <w:pPr>
        <w:ind w:left="5040" w:hanging="360"/>
      </w:pPr>
    </w:lvl>
    <w:lvl w:ilvl="7" w:tplc="14090019" w:tentative="1">
      <w:start w:val="1"/>
      <w:numFmt w:val="lowerLetter"/>
      <w:lvlText w:val="%8."/>
      <w:lvlJc w:val="left"/>
      <w:pPr>
        <w:ind w:left="5760" w:hanging="360"/>
      </w:pPr>
    </w:lvl>
    <w:lvl w:ilvl="8" w:tplc="1409001B" w:tentative="1">
      <w:start w:val="1"/>
      <w:numFmt w:val="lowerRoman"/>
      <w:lvlText w:val="%9."/>
      <w:lvlJc w:val="right"/>
      <w:pPr>
        <w:ind w:left="6480" w:hanging="180"/>
      </w:pPr>
    </w:lvl>
  </w:abstractNum>
  <w:abstractNum w:abstractNumId="25" w15:restartNumberingAfterBreak="0">
    <w:nsid w:val="47554F93"/>
    <w:multiLevelType w:val="hybridMultilevel"/>
    <w:tmpl w:val="368ADF16"/>
    <w:lvl w:ilvl="0" w:tplc="FEF23656">
      <w:start w:val="1"/>
      <w:numFmt w:val="bullet"/>
      <w:lvlText w:val=""/>
      <w:lvlJc w:val="left"/>
      <w:pPr>
        <w:ind w:left="454" w:hanging="114"/>
      </w:pPr>
      <w:rPr>
        <w:rFonts w:ascii="Symbol" w:hAnsi="Symbol" w:hint="default"/>
      </w:rPr>
    </w:lvl>
    <w:lvl w:ilvl="1" w:tplc="04090003" w:tentative="1">
      <w:start w:val="1"/>
      <w:numFmt w:val="bullet"/>
      <w:lvlText w:val="o"/>
      <w:lvlJc w:val="left"/>
      <w:pPr>
        <w:ind w:left="1440" w:hanging="360"/>
      </w:pPr>
      <w:rPr>
        <w:rFonts w:ascii="Courier" w:hAnsi="Courier" w:hint="default"/>
      </w:rPr>
    </w:lvl>
    <w:lvl w:ilvl="2" w:tplc="04090005" w:tentative="1">
      <w:start w:val="1"/>
      <w:numFmt w:val="bullet"/>
      <w:lvlText w:val=""/>
      <w:lvlJc w:val="left"/>
      <w:pPr>
        <w:ind w:left="2160" w:hanging="360"/>
      </w:pPr>
      <w:rPr>
        <w:rFonts w:ascii="Symbol" w:hAnsi="Symbol"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w:hAnsi="Courier" w:hint="default"/>
      </w:rPr>
    </w:lvl>
    <w:lvl w:ilvl="5" w:tplc="04090005" w:tentative="1">
      <w:start w:val="1"/>
      <w:numFmt w:val="bullet"/>
      <w:lvlText w:val=""/>
      <w:lvlJc w:val="left"/>
      <w:pPr>
        <w:ind w:left="4320" w:hanging="360"/>
      </w:pPr>
      <w:rPr>
        <w:rFonts w:ascii="Symbol" w:hAnsi="Symbol"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w:hAnsi="Courier" w:hint="default"/>
      </w:rPr>
    </w:lvl>
    <w:lvl w:ilvl="8" w:tplc="04090005" w:tentative="1">
      <w:start w:val="1"/>
      <w:numFmt w:val="bullet"/>
      <w:lvlText w:val=""/>
      <w:lvlJc w:val="left"/>
      <w:pPr>
        <w:ind w:left="6480" w:hanging="360"/>
      </w:pPr>
      <w:rPr>
        <w:rFonts w:ascii="Symbol" w:hAnsi="Symbol" w:hint="default"/>
      </w:rPr>
    </w:lvl>
  </w:abstractNum>
  <w:abstractNum w:abstractNumId="26" w15:restartNumberingAfterBreak="0">
    <w:nsid w:val="4D783FE4"/>
    <w:multiLevelType w:val="hybridMultilevel"/>
    <w:tmpl w:val="86E6BD68"/>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27" w15:restartNumberingAfterBreak="0">
    <w:nsid w:val="504D6A60"/>
    <w:multiLevelType w:val="hybridMultilevel"/>
    <w:tmpl w:val="96246E2C"/>
    <w:lvl w:ilvl="0" w:tplc="04090001">
      <w:start w:val="1"/>
      <w:numFmt w:val="bullet"/>
      <w:lvlText w:val=""/>
      <w:lvlJc w:val="left"/>
      <w:pPr>
        <w:ind w:left="360" w:hanging="360"/>
      </w:pPr>
      <w:rPr>
        <w:rFonts w:ascii="Symbol" w:hAnsi="Symbol" w:hint="default"/>
      </w:rPr>
    </w:lvl>
    <w:lvl w:ilvl="1" w:tplc="04090003">
      <w:start w:val="1"/>
      <w:numFmt w:val="bullet"/>
      <w:lvlText w:val="o"/>
      <w:lvlJc w:val="left"/>
      <w:pPr>
        <w:ind w:left="1080" w:hanging="360"/>
      </w:pPr>
      <w:rPr>
        <w:rFonts w:ascii="Courier New" w:hAnsi="Courier New" w:cs="Courier New" w:hint="default"/>
      </w:rPr>
    </w:lvl>
    <w:lvl w:ilvl="2" w:tplc="04090005">
      <w:start w:val="1"/>
      <w:numFmt w:val="bullet"/>
      <w:lvlText w:val=""/>
      <w:lvlJc w:val="left"/>
      <w:pPr>
        <w:ind w:left="1800" w:hanging="360"/>
      </w:pPr>
      <w:rPr>
        <w:rFonts w:ascii="Wingdings" w:hAnsi="Wingdings" w:hint="default"/>
      </w:rPr>
    </w:lvl>
    <w:lvl w:ilvl="3" w:tplc="04090001">
      <w:start w:val="1"/>
      <w:numFmt w:val="bullet"/>
      <w:lvlText w:val=""/>
      <w:lvlJc w:val="left"/>
      <w:pPr>
        <w:ind w:left="2520" w:hanging="360"/>
      </w:pPr>
      <w:rPr>
        <w:rFonts w:ascii="Symbol" w:hAnsi="Symbol" w:hint="default"/>
      </w:rPr>
    </w:lvl>
    <w:lvl w:ilvl="4" w:tplc="04090003">
      <w:start w:val="1"/>
      <w:numFmt w:val="bullet"/>
      <w:lvlText w:val="o"/>
      <w:lvlJc w:val="left"/>
      <w:pPr>
        <w:ind w:left="3240" w:hanging="360"/>
      </w:pPr>
      <w:rPr>
        <w:rFonts w:ascii="Courier New" w:hAnsi="Courier New" w:cs="Courier New" w:hint="default"/>
      </w:rPr>
    </w:lvl>
    <w:lvl w:ilvl="5" w:tplc="04090005">
      <w:start w:val="1"/>
      <w:numFmt w:val="bullet"/>
      <w:lvlText w:val=""/>
      <w:lvlJc w:val="left"/>
      <w:pPr>
        <w:ind w:left="3960" w:hanging="360"/>
      </w:pPr>
      <w:rPr>
        <w:rFonts w:ascii="Wingdings" w:hAnsi="Wingdings" w:hint="default"/>
      </w:rPr>
    </w:lvl>
    <w:lvl w:ilvl="6" w:tplc="04090001">
      <w:start w:val="1"/>
      <w:numFmt w:val="bullet"/>
      <w:lvlText w:val=""/>
      <w:lvlJc w:val="left"/>
      <w:pPr>
        <w:ind w:left="4680" w:hanging="360"/>
      </w:pPr>
      <w:rPr>
        <w:rFonts w:ascii="Symbol" w:hAnsi="Symbol" w:hint="default"/>
      </w:rPr>
    </w:lvl>
    <w:lvl w:ilvl="7" w:tplc="04090003">
      <w:start w:val="1"/>
      <w:numFmt w:val="bullet"/>
      <w:lvlText w:val="o"/>
      <w:lvlJc w:val="left"/>
      <w:pPr>
        <w:ind w:left="5400" w:hanging="360"/>
      </w:pPr>
      <w:rPr>
        <w:rFonts w:ascii="Courier New" w:hAnsi="Courier New" w:cs="Courier New" w:hint="default"/>
      </w:rPr>
    </w:lvl>
    <w:lvl w:ilvl="8" w:tplc="04090005">
      <w:start w:val="1"/>
      <w:numFmt w:val="bullet"/>
      <w:lvlText w:val=""/>
      <w:lvlJc w:val="left"/>
      <w:pPr>
        <w:ind w:left="6120" w:hanging="360"/>
      </w:pPr>
      <w:rPr>
        <w:rFonts w:ascii="Wingdings" w:hAnsi="Wingdings" w:hint="default"/>
      </w:rPr>
    </w:lvl>
  </w:abstractNum>
  <w:abstractNum w:abstractNumId="28" w15:restartNumberingAfterBreak="0">
    <w:nsid w:val="544C4054"/>
    <w:multiLevelType w:val="hybridMultilevel"/>
    <w:tmpl w:val="1D56D378"/>
    <w:lvl w:ilvl="0" w:tplc="14090001">
      <w:start w:val="1"/>
      <w:numFmt w:val="bullet"/>
      <w:lvlText w:val=""/>
      <w:lvlJc w:val="left"/>
      <w:pPr>
        <w:ind w:left="1429" w:hanging="360"/>
      </w:pPr>
      <w:rPr>
        <w:rFonts w:ascii="Symbol" w:hAnsi="Symbol" w:hint="default"/>
      </w:rPr>
    </w:lvl>
    <w:lvl w:ilvl="1" w:tplc="14090003" w:tentative="1">
      <w:start w:val="1"/>
      <w:numFmt w:val="bullet"/>
      <w:lvlText w:val="o"/>
      <w:lvlJc w:val="left"/>
      <w:pPr>
        <w:ind w:left="2149" w:hanging="360"/>
      </w:pPr>
      <w:rPr>
        <w:rFonts w:ascii="Courier New" w:hAnsi="Courier New" w:cs="Courier New" w:hint="default"/>
      </w:rPr>
    </w:lvl>
    <w:lvl w:ilvl="2" w:tplc="14090005" w:tentative="1">
      <w:start w:val="1"/>
      <w:numFmt w:val="bullet"/>
      <w:lvlText w:val=""/>
      <w:lvlJc w:val="left"/>
      <w:pPr>
        <w:ind w:left="2869" w:hanging="360"/>
      </w:pPr>
      <w:rPr>
        <w:rFonts w:ascii="Wingdings" w:hAnsi="Wingdings" w:hint="default"/>
      </w:rPr>
    </w:lvl>
    <w:lvl w:ilvl="3" w:tplc="14090001" w:tentative="1">
      <w:start w:val="1"/>
      <w:numFmt w:val="bullet"/>
      <w:lvlText w:val=""/>
      <w:lvlJc w:val="left"/>
      <w:pPr>
        <w:ind w:left="3589" w:hanging="360"/>
      </w:pPr>
      <w:rPr>
        <w:rFonts w:ascii="Symbol" w:hAnsi="Symbol" w:hint="default"/>
      </w:rPr>
    </w:lvl>
    <w:lvl w:ilvl="4" w:tplc="14090003" w:tentative="1">
      <w:start w:val="1"/>
      <w:numFmt w:val="bullet"/>
      <w:lvlText w:val="o"/>
      <w:lvlJc w:val="left"/>
      <w:pPr>
        <w:ind w:left="4309" w:hanging="360"/>
      </w:pPr>
      <w:rPr>
        <w:rFonts w:ascii="Courier New" w:hAnsi="Courier New" w:cs="Courier New" w:hint="default"/>
      </w:rPr>
    </w:lvl>
    <w:lvl w:ilvl="5" w:tplc="14090005" w:tentative="1">
      <w:start w:val="1"/>
      <w:numFmt w:val="bullet"/>
      <w:lvlText w:val=""/>
      <w:lvlJc w:val="left"/>
      <w:pPr>
        <w:ind w:left="5029" w:hanging="360"/>
      </w:pPr>
      <w:rPr>
        <w:rFonts w:ascii="Wingdings" w:hAnsi="Wingdings" w:hint="default"/>
      </w:rPr>
    </w:lvl>
    <w:lvl w:ilvl="6" w:tplc="14090001" w:tentative="1">
      <w:start w:val="1"/>
      <w:numFmt w:val="bullet"/>
      <w:lvlText w:val=""/>
      <w:lvlJc w:val="left"/>
      <w:pPr>
        <w:ind w:left="5749" w:hanging="360"/>
      </w:pPr>
      <w:rPr>
        <w:rFonts w:ascii="Symbol" w:hAnsi="Symbol" w:hint="default"/>
      </w:rPr>
    </w:lvl>
    <w:lvl w:ilvl="7" w:tplc="14090003" w:tentative="1">
      <w:start w:val="1"/>
      <w:numFmt w:val="bullet"/>
      <w:lvlText w:val="o"/>
      <w:lvlJc w:val="left"/>
      <w:pPr>
        <w:ind w:left="6469" w:hanging="360"/>
      </w:pPr>
      <w:rPr>
        <w:rFonts w:ascii="Courier New" w:hAnsi="Courier New" w:cs="Courier New" w:hint="default"/>
      </w:rPr>
    </w:lvl>
    <w:lvl w:ilvl="8" w:tplc="14090005" w:tentative="1">
      <w:start w:val="1"/>
      <w:numFmt w:val="bullet"/>
      <w:lvlText w:val=""/>
      <w:lvlJc w:val="left"/>
      <w:pPr>
        <w:ind w:left="7189" w:hanging="360"/>
      </w:pPr>
      <w:rPr>
        <w:rFonts w:ascii="Wingdings" w:hAnsi="Wingdings" w:hint="default"/>
      </w:rPr>
    </w:lvl>
  </w:abstractNum>
  <w:abstractNum w:abstractNumId="29" w15:restartNumberingAfterBreak="0">
    <w:nsid w:val="547F6418"/>
    <w:multiLevelType w:val="hybridMultilevel"/>
    <w:tmpl w:val="53E4EAB4"/>
    <w:lvl w:ilvl="0" w:tplc="167CD64A">
      <w:start w:val="1"/>
      <w:numFmt w:val="bullet"/>
      <w:lvlText w:val="›"/>
      <w:lvlJc w:val="left"/>
      <w:pPr>
        <w:ind w:left="720" w:hanging="360"/>
      </w:pPr>
      <w:rPr>
        <w:rFonts w:ascii="Interstate-Light" w:hAnsi="Interstate-Light" w:hint="default"/>
        <w:b w:val="0"/>
        <w:i w:val="0"/>
        <w:sz w:val="16"/>
      </w:rPr>
    </w:lvl>
    <w:lvl w:ilvl="1" w:tplc="14090003" w:tentative="1">
      <w:start w:val="1"/>
      <w:numFmt w:val="bullet"/>
      <w:lvlText w:val="o"/>
      <w:lvlJc w:val="left"/>
      <w:pPr>
        <w:ind w:left="1440" w:hanging="360"/>
      </w:pPr>
      <w:rPr>
        <w:rFonts w:ascii="Courier New" w:hAnsi="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30" w15:restartNumberingAfterBreak="0">
    <w:nsid w:val="551D7FD6"/>
    <w:multiLevelType w:val="hybridMultilevel"/>
    <w:tmpl w:val="F724C872"/>
    <w:lvl w:ilvl="0" w:tplc="B27CCDDE">
      <w:start w:val="1"/>
      <w:numFmt w:val="decimal"/>
      <w:lvlText w:val="%1."/>
      <w:lvlJc w:val="left"/>
      <w:pPr>
        <w:ind w:left="1080" w:hanging="720"/>
      </w:pPr>
      <w:rPr>
        <w:rFonts w:hint="default"/>
      </w:rPr>
    </w:lvl>
    <w:lvl w:ilvl="1" w:tplc="14090019" w:tentative="1">
      <w:start w:val="1"/>
      <w:numFmt w:val="lowerLetter"/>
      <w:lvlText w:val="%2."/>
      <w:lvlJc w:val="left"/>
      <w:pPr>
        <w:ind w:left="1440" w:hanging="360"/>
      </w:pPr>
    </w:lvl>
    <w:lvl w:ilvl="2" w:tplc="1409001B" w:tentative="1">
      <w:start w:val="1"/>
      <w:numFmt w:val="lowerRoman"/>
      <w:lvlText w:val="%3."/>
      <w:lvlJc w:val="right"/>
      <w:pPr>
        <w:ind w:left="2160" w:hanging="180"/>
      </w:pPr>
    </w:lvl>
    <w:lvl w:ilvl="3" w:tplc="1409000F" w:tentative="1">
      <w:start w:val="1"/>
      <w:numFmt w:val="decimal"/>
      <w:lvlText w:val="%4."/>
      <w:lvlJc w:val="left"/>
      <w:pPr>
        <w:ind w:left="2880" w:hanging="360"/>
      </w:pPr>
    </w:lvl>
    <w:lvl w:ilvl="4" w:tplc="14090019" w:tentative="1">
      <w:start w:val="1"/>
      <w:numFmt w:val="lowerLetter"/>
      <w:lvlText w:val="%5."/>
      <w:lvlJc w:val="left"/>
      <w:pPr>
        <w:ind w:left="3600" w:hanging="360"/>
      </w:pPr>
    </w:lvl>
    <w:lvl w:ilvl="5" w:tplc="1409001B" w:tentative="1">
      <w:start w:val="1"/>
      <w:numFmt w:val="lowerRoman"/>
      <w:lvlText w:val="%6."/>
      <w:lvlJc w:val="right"/>
      <w:pPr>
        <w:ind w:left="4320" w:hanging="180"/>
      </w:pPr>
    </w:lvl>
    <w:lvl w:ilvl="6" w:tplc="1409000F" w:tentative="1">
      <w:start w:val="1"/>
      <w:numFmt w:val="decimal"/>
      <w:lvlText w:val="%7."/>
      <w:lvlJc w:val="left"/>
      <w:pPr>
        <w:ind w:left="5040" w:hanging="360"/>
      </w:pPr>
    </w:lvl>
    <w:lvl w:ilvl="7" w:tplc="14090019" w:tentative="1">
      <w:start w:val="1"/>
      <w:numFmt w:val="lowerLetter"/>
      <w:lvlText w:val="%8."/>
      <w:lvlJc w:val="left"/>
      <w:pPr>
        <w:ind w:left="5760" w:hanging="360"/>
      </w:pPr>
    </w:lvl>
    <w:lvl w:ilvl="8" w:tplc="1409001B" w:tentative="1">
      <w:start w:val="1"/>
      <w:numFmt w:val="lowerRoman"/>
      <w:lvlText w:val="%9."/>
      <w:lvlJc w:val="right"/>
      <w:pPr>
        <w:ind w:left="6480" w:hanging="180"/>
      </w:pPr>
    </w:lvl>
  </w:abstractNum>
  <w:abstractNum w:abstractNumId="31" w15:restartNumberingAfterBreak="0">
    <w:nsid w:val="560D79E3"/>
    <w:multiLevelType w:val="multilevel"/>
    <w:tmpl w:val="54944532"/>
    <w:lvl w:ilvl="0">
      <w:start w:val="1"/>
      <w:numFmt w:val="decimal"/>
      <w:pStyle w:val="Heading1"/>
      <w:lvlText w:val="%1"/>
      <w:lvlJc w:val="left"/>
      <w:pPr>
        <w:ind w:left="5536" w:hanging="432"/>
      </w:pPr>
    </w:lvl>
    <w:lvl w:ilvl="1">
      <w:start w:val="1"/>
      <w:numFmt w:val="decimal"/>
      <w:pStyle w:val="Heading2"/>
      <w:lvlText w:val="%1.%2"/>
      <w:lvlJc w:val="left"/>
      <w:pPr>
        <w:ind w:left="576" w:hanging="576"/>
      </w:pPr>
    </w:lvl>
    <w:lvl w:ilvl="2">
      <w:start w:val="1"/>
      <w:numFmt w:val="decimal"/>
      <w:pStyle w:val="Heading3"/>
      <w:lvlText w:val="%1.%2.%3"/>
      <w:lvlJc w:val="left"/>
      <w:pPr>
        <w:ind w:left="720" w:hanging="720"/>
      </w:pPr>
    </w:lvl>
    <w:lvl w:ilvl="3">
      <w:start w:val="1"/>
      <w:numFmt w:val="decimal"/>
      <w:pStyle w:val="Heading4"/>
      <w:lvlText w:val="%1.%2.%3.%4"/>
      <w:lvlJc w:val="left"/>
      <w:pPr>
        <w:ind w:left="864" w:hanging="864"/>
      </w:pPr>
    </w:lvl>
    <w:lvl w:ilvl="4">
      <w:start w:val="1"/>
      <w:numFmt w:val="decimal"/>
      <w:pStyle w:val="Heading5"/>
      <w:lvlText w:val="%1.%2.%3.%4.%5"/>
      <w:lvlJc w:val="left"/>
      <w:pPr>
        <w:ind w:left="1008" w:hanging="1008"/>
      </w:pPr>
    </w:lvl>
    <w:lvl w:ilvl="5">
      <w:start w:val="1"/>
      <w:numFmt w:val="decimal"/>
      <w:pStyle w:val="Heading6"/>
      <w:lvlText w:val="%1.%2.%3.%4.%5.%6"/>
      <w:lvlJc w:val="left"/>
      <w:pPr>
        <w:ind w:left="1152" w:hanging="1152"/>
      </w:pPr>
    </w:lvl>
    <w:lvl w:ilvl="6">
      <w:start w:val="1"/>
      <w:numFmt w:val="decimal"/>
      <w:pStyle w:val="Heading7"/>
      <w:lvlText w:val="%1.%2.%3.%4.%5.%6.%7"/>
      <w:lvlJc w:val="left"/>
      <w:pPr>
        <w:ind w:left="1296" w:hanging="1296"/>
      </w:pPr>
    </w:lvl>
    <w:lvl w:ilvl="7">
      <w:start w:val="1"/>
      <w:numFmt w:val="decimal"/>
      <w:pStyle w:val="Heading8"/>
      <w:lvlText w:val="%1.%2.%3.%4.%5.%6.%7.%8"/>
      <w:lvlJc w:val="left"/>
      <w:pPr>
        <w:ind w:left="1440" w:hanging="1440"/>
      </w:pPr>
    </w:lvl>
    <w:lvl w:ilvl="8">
      <w:start w:val="1"/>
      <w:numFmt w:val="decimal"/>
      <w:pStyle w:val="Heading9"/>
      <w:lvlText w:val="%1.%2.%3.%4.%5.%6.%7.%8.%9"/>
      <w:lvlJc w:val="left"/>
      <w:pPr>
        <w:ind w:left="1584" w:hanging="1584"/>
      </w:pPr>
    </w:lvl>
  </w:abstractNum>
  <w:abstractNum w:abstractNumId="32" w15:restartNumberingAfterBreak="0">
    <w:nsid w:val="57CA1FA6"/>
    <w:multiLevelType w:val="hybridMultilevel"/>
    <w:tmpl w:val="9C7A8B52"/>
    <w:lvl w:ilvl="0" w:tplc="08090001">
      <w:start w:val="1"/>
      <w:numFmt w:val="bullet"/>
      <w:lvlText w:val=""/>
      <w:lvlJc w:val="left"/>
      <w:pPr>
        <w:ind w:left="720" w:hanging="360"/>
      </w:pPr>
      <w:rPr>
        <w:rFonts w:ascii="Symbol" w:hAnsi="Symbol" w:hint="default"/>
      </w:rPr>
    </w:lvl>
    <w:lvl w:ilvl="1" w:tplc="A4A6F59C">
      <w:start w:val="1"/>
      <w:numFmt w:val="bullet"/>
      <w:lvlText w:val="­"/>
      <w:lvlJc w:val="left"/>
      <w:pPr>
        <w:ind w:left="1440" w:hanging="360"/>
      </w:pPr>
      <w:rPr>
        <w:rFonts w:ascii="Courier New" w:hAnsi="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3" w15:restartNumberingAfterBreak="0">
    <w:nsid w:val="641A10AA"/>
    <w:multiLevelType w:val="hybridMultilevel"/>
    <w:tmpl w:val="E2E61798"/>
    <w:lvl w:ilvl="0" w:tplc="699603E6">
      <w:start w:val="1"/>
      <w:numFmt w:val="bullet"/>
      <w:lvlText w:val=""/>
      <w:lvlJc w:val="left"/>
      <w:pPr>
        <w:ind w:left="1012" w:hanging="360"/>
      </w:pPr>
      <w:rPr>
        <w:rFonts w:ascii="Symbol" w:hAnsi="Symbol" w:hint="default"/>
        <w:color w:val="FFEFD3" w:themeColor="text2"/>
      </w:rPr>
    </w:lvl>
    <w:lvl w:ilvl="1" w:tplc="04090003">
      <w:start w:val="1"/>
      <w:numFmt w:val="bullet"/>
      <w:lvlText w:val="o"/>
      <w:lvlJc w:val="left"/>
      <w:pPr>
        <w:tabs>
          <w:tab w:val="num" w:pos="1440"/>
        </w:tabs>
        <w:ind w:left="1440" w:hanging="360"/>
      </w:pPr>
      <w:rPr>
        <w:rFonts w:ascii="Courier New" w:hAnsi="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34" w15:restartNumberingAfterBreak="0">
    <w:nsid w:val="66B15C3F"/>
    <w:multiLevelType w:val="hybridMultilevel"/>
    <w:tmpl w:val="32068A38"/>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35" w15:restartNumberingAfterBreak="0">
    <w:nsid w:val="682C2AB6"/>
    <w:multiLevelType w:val="hybridMultilevel"/>
    <w:tmpl w:val="FE6C4138"/>
    <w:lvl w:ilvl="0" w:tplc="B32AF1F6">
      <w:start w:val="1"/>
      <w:numFmt w:val="decimal"/>
      <w:lvlText w:val="%1."/>
      <w:lvlJc w:val="left"/>
      <w:pPr>
        <w:tabs>
          <w:tab w:val="num" w:pos="567"/>
        </w:tabs>
        <w:ind w:left="567" w:hanging="567"/>
      </w:pPr>
      <w:rPr>
        <w:rFonts w:cs="Times New Roman" w:hint="default"/>
      </w:rPr>
    </w:lvl>
    <w:lvl w:ilvl="1" w:tplc="13DE7D9C" w:tentative="1">
      <w:start w:val="1"/>
      <w:numFmt w:val="lowerLetter"/>
      <w:lvlText w:val="%2."/>
      <w:lvlJc w:val="left"/>
      <w:pPr>
        <w:tabs>
          <w:tab w:val="num" w:pos="1440"/>
        </w:tabs>
        <w:ind w:left="1440" w:hanging="360"/>
      </w:pPr>
      <w:rPr>
        <w:rFonts w:cs="Times New Roman"/>
      </w:rPr>
    </w:lvl>
    <w:lvl w:ilvl="2" w:tplc="510E1344" w:tentative="1">
      <w:start w:val="1"/>
      <w:numFmt w:val="lowerRoman"/>
      <w:lvlText w:val="%3."/>
      <w:lvlJc w:val="right"/>
      <w:pPr>
        <w:tabs>
          <w:tab w:val="num" w:pos="2160"/>
        </w:tabs>
        <w:ind w:left="2160" w:hanging="180"/>
      </w:pPr>
      <w:rPr>
        <w:rFonts w:cs="Times New Roman"/>
      </w:rPr>
    </w:lvl>
    <w:lvl w:ilvl="3" w:tplc="62CCBE04" w:tentative="1">
      <w:start w:val="1"/>
      <w:numFmt w:val="decimal"/>
      <w:lvlText w:val="%4."/>
      <w:lvlJc w:val="left"/>
      <w:pPr>
        <w:tabs>
          <w:tab w:val="num" w:pos="2880"/>
        </w:tabs>
        <w:ind w:left="2880" w:hanging="360"/>
      </w:pPr>
      <w:rPr>
        <w:rFonts w:cs="Times New Roman"/>
      </w:rPr>
    </w:lvl>
    <w:lvl w:ilvl="4" w:tplc="42BC94D8" w:tentative="1">
      <w:start w:val="1"/>
      <w:numFmt w:val="lowerLetter"/>
      <w:lvlText w:val="%5."/>
      <w:lvlJc w:val="left"/>
      <w:pPr>
        <w:tabs>
          <w:tab w:val="num" w:pos="3600"/>
        </w:tabs>
        <w:ind w:left="3600" w:hanging="360"/>
      </w:pPr>
      <w:rPr>
        <w:rFonts w:cs="Times New Roman"/>
      </w:rPr>
    </w:lvl>
    <w:lvl w:ilvl="5" w:tplc="A02E95C6" w:tentative="1">
      <w:start w:val="1"/>
      <w:numFmt w:val="lowerRoman"/>
      <w:lvlText w:val="%6."/>
      <w:lvlJc w:val="right"/>
      <w:pPr>
        <w:tabs>
          <w:tab w:val="num" w:pos="4320"/>
        </w:tabs>
        <w:ind w:left="4320" w:hanging="180"/>
      </w:pPr>
      <w:rPr>
        <w:rFonts w:cs="Times New Roman"/>
      </w:rPr>
    </w:lvl>
    <w:lvl w:ilvl="6" w:tplc="6082DDC6" w:tentative="1">
      <w:start w:val="1"/>
      <w:numFmt w:val="decimal"/>
      <w:lvlText w:val="%7."/>
      <w:lvlJc w:val="left"/>
      <w:pPr>
        <w:tabs>
          <w:tab w:val="num" w:pos="5040"/>
        </w:tabs>
        <w:ind w:left="5040" w:hanging="360"/>
      </w:pPr>
      <w:rPr>
        <w:rFonts w:cs="Times New Roman"/>
      </w:rPr>
    </w:lvl>
    <w:lvl w:ilvl="7" w:tplc="89B670B0" w:tentative="1">
      <w:start w:val="1"/>
      <w:numFmt w:val="lowerLetter"/>
      <w:lvlText w:val="%8."/>
      <w:lvlJc w:val="left"/>
      <w:pPr>
        <w:tabs>
          <w:tab w:val="num" w:pos="5760"/>
        </w:tabs>
        <w:ind w:left="5760" w:hanging="360"/>
      </w:pPr>
      <w:rPr>
        <w:rFonts w:cs="Times New Roman"/>
      </w:rPr>
    </w:lvl>
    <w:lvl w:ilvl="8" w:tplc="85F8D9A2" w:tentative="1">
      <w:start w:val="1"/>
      <w:numFmt w:val="lowerRoman"/>
      <w:lvlText w:val="%9."/>
      <w:lvlJc w:val="right"/>
      <w:pPr>
        <w:tabs>
          <w:tab w:val="num" w:pos="6480"/>
        </w:tabs>
        <w:ind w:left="6480" w:hanging="180"/>
      </w:pPr>
      <w:rPr>
        <w:rFonts w:cs="Times New Roman"/>
      </w:rPr>
    </w:lvl>
  </w:abstractNum>
  <w:abstractNum w:abstractNumId="36" w15:restartNumberingAfterBreak="0">
    <w:nsid w:val="68C9276D"/>
    <w:multiLevelType w:val="hybridMultilevel"/>
    <w:tmpl w:val="E5720A88"/>
    <w:lvl w:ilvl="0" w:tplc="A17ED192">
      <w:start w:val="1"/>
      <w:numFmt w:val="bullet"/>
      <w:lvlText w:val="»"/>
      <w:lvlJc w:val="left"/>
      <w:pPr>
        <w:ind w:left="720" w:hanging="360"/>
      </w:pPr>
      <w:rPr>
        <w:rFonts w:ascii="Arial" w:hAnsi="Aria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37" w15:restartNumberingAfterBreak="0">
    <w:nsid w:val="6A4B7D11"/>
    <w:multiLevelType w:val="hybridMultilevel"/>
    <w:tmpl w:val="A91E6CCA"/>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38" w15:restartNumberingAfterBreak="0">
    <w:nsid w:val="6C8869DE"/>
    <w:multiLevelType w:val="hybridMultilevel"/>
    <w:tmpl w:val="80A2584E"/>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39" w15:restartNumberingAfterBreak="0">
    <w:nsid w:val="6E965185"/>
    <w:multiLevelType w:val="hybridMultilevel"/>
    <w:tmpl w:val="2B68ABF8"/>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num w:numId="1" w16cid:durableId="1767187044">
    <w:abstractNumId w:val="21"/>
  </w:num>
  <w:num w:numId="2" w16cid:durableId="1515460840">
    <w:abstractNumId w:val="17"/>
  </w:num>
  <w:num w:numId="3" w16cid:durableId="1270316125">
    <w:abstractNumId w:val="31"/>
  </w:num>
  <w:num w:numId="4" w16cid:durableId="145053303">
    <w:abstractNumId w:val="27"/>
  </w:num>
  <w:num w:numId="5" w16cid:durableId="806976604">
    <w:abstractNumId w:val="10"/>
  </w:num>
  <w:num w:numId="6" w16cid:durableId="1118641287">
    <w:abstractNumId w:val="24"/>
  </w:num>
  <w:num w:numId="7" w16cid:durableId="1435830592">
    <w:abstractNumId w:val="2"/>
  </w:num>
  <w:num w:numId="8" w16cid:durableId="2016956336">
    <w:abstractNumId w:val="0"/>
  </w:num>
  <w:num w:numId="9" w16cid:durableId="1032344125">
    <w:abstractNumId w:val="33"/>
  </w:num>
  <w:num w:numId="10" w16cid:durableId="1767572864">
    <w:abstractNumId w:val="1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1" w16cid:durableId="1633166781">
    <w:abstractNumId w:val="35"/>
  </w:num>
  <w:num w:numId="12" w16cid:durableId="1558858748">
    <w:abstractNumId w:val="29"/>
  </w:num>
  <w:num w:numId="13" w16cid:durableId="1839886223">
    <w:abstractNumId w:val="1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4" w16cid:durableId="164983003">
    <w:abstractNumId w:val="1"/>
  </w:num>
  <w:num w:numId="15" w16cid:durableId="951277394">
    <w:abstractNumId w:val="36"/>
  </w:num>
  <w:num w:numId="16" w16cid:durableId="1196844462">
    <w:abstractNumId w:val="11"/>
  </w:num>
  <w:num w:numId="17" w16cid:durableId="797070963">
    <w:abstractNumId w:val="13"/>
  </w:num>
  <w:num w:numId="18" w16cid:durableId="35400316">
    <w:abstractNumId w:val="25"/>
  </w:num>
  <w:num w:numId="19" w16cid:durableId="254561810">
    <w:abstractNumId w:val="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0" w16cid:durableId="1223830357">
    <w:abstractNumId w:val="30"/>
  </w:num>
  <w:num w:numId="21" w16cid:durableId="892156440">
    <w:abstractNumId w:val="4"/>
  </w:num>
  <w:num w:numId="22" w16cid:durableId="827088466">
    <w:abstractNumId w:val="14"/>
  </w:num>
  <w:num w:numId="23" w16cid:durableId="1581645974">
    <w:abstractNumId w:val="18"/>
  </w:num>
  <w:num w:numId="24" w16cid:durableId="1541672984">
    <w:abstractNumId w:val="6"/>
  </w:num>
  <w:num w:numId="25" w16cid:durableId="1687053820">
    <w:abstractNumId w:val="28"/>
  </w:num>
  <w:num w:numId="26" w16cid:durableId="1986355420">
    <w:abstractNumId w:val="22"/>
  </w:num>
  <w:num w:numId="27" w16cid:durableId="1638611023">
    <w:abstractNumId w:val="37"/>
  </w:num>
  <w:num w:numId="28" w16cid:durableId="1247492145">
    <w:abstractNumId w:val="32"/>
  </w:num>
  <w:num w:numId="29" w16cid:durableId="1190217094">
    <w:abstractNumId w:val="38"/>
  </w:num>
  <w:num w:numId="30" w16cid:durableId="1237322612">
    <w:abstractNumId w:val="3"/>
  </w:num>
  <w:num w:numId="31" w16cid:durableId="296492385">
    <w:abstractNumId w:val="26"/>
  </w:num>
  <w:num w:numId="32" w16cid:durableId="1455513910">
    <w:abstractNumId w:val="15"/>
  </w:num>
  <w:num w:numId="33" w16cid:durableId="1890190015">
    <w:abstractNumId w:val="7"/>
  </w:num>
  <w:num w:numId="34" w16cid:durableId="335769651">
    <w:abstractNumId w:val="12"/>
  </w:num>
  <w:num w:numId="35" w16cid:durableId="1902252749">
    <w:abstractNumId w:val="39"/>
  </w:num>
  <w:num w:numId="36" w16cid:durableId="1730886361">
    <w:abstractNumId w:val="34"/>
  </w:num>
  <w:num w:numId="37" w16cid:durableId="1605914553">
    <w:abstractNumId w:val="19"/>
  </w:num>
  <w:num w:numId="38" w16cid:durableId="565923312">
    <w:abstractNumId w:val="20"/>
  </w:num>
  <w:num w:numId="39" w16cid:durableId="1412507914">
    <w:abstractNumId w:val="9"/>
  </w:num>
  <w:num w:numId="40" w16cid:durableId="1999646654">
    <w:abstractNumId w:val="23"/>
  </w:num>
  <w:num w:numId="41" w16cid:durableId="1254050495">
    <w:abstractNumId w:val="8"/>
  </w:num>
  <w:num w:numId="42" w16cid:durableId="248541494">
    <w:abstractNumId w:val="5"/>
  </w:num>
  <w:numIdMacAtCleanup w:val="6"/>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stylePaneFormatFilter w:val="F004" w:allStyles="0" w:customStyles="0" w:latentStyles="1" w:stylesInUse="0" w:headingStyles="0" w:numberingStyles="0" w:tableStyles="0" w:directFormattingOnRuns="0" w:directFormattingOnParagraphs="0" w:directFormattingOnNumbering="0" w:directFormattingOnTables="0" w:clearFormatting="1" w:top3HeadingStyles="1" w:visibleStyles="1" w:alternateStyleNames="1"/>
  <w:stylePaneSortMethod w:val="0000"/>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5C08BF"/>
    <w:rsid w:val="00002A7D"/>
    <w:rsid w:val="00002B0F"/>
    <w:rsid w:val="00002C82"/>
    <w:rsid w:val="0000366C"/>
    <w:rsid w:val="00003B6C"/>
    <w:rsid w:val="00004425"/>
    <w:rsid w:val="000051E8"/>
    <w:rsid w:val="000054E3"/>
    <w:rsid w:val="0000709C"/>
    <w:rsid w:val="00010E67"/>
    <w:rsid w:val="00011D9D"/>
    <w:rsid w:val="00012CBE"/>
    <w:rsid w:val="00014326"/>
    <w:rsid w:val="00017660"/>
    <w:rsid w:val="000203FF"/>
    <w:rsid w:val="00020B51"/>
    <w:rsid w:val="00022468"/>
    <w:rsid w:val="00024F03"/>
    <w:rsid w:val="000250FE"/>
    <w:rsid w:val="000251B1"/>
    <w:rsid w:val="00027A63"/>
    <w:rsid w:val="0003031C"/>
    <w:rsid w:val="000313C5"/>
    <w:rsid w:val="000315D5"/>
    <w:rsid w:val="0003228D"/>
    <w:rsid w:val="000367B0"/>
    <w:rsid w:val="000416C4"/>
    <w:rsid w:val="000417E9"/>
    <w:rsid w:val="00041FCD"/>
    <w:rsid w:val="00042183"/>
    <w:rsid w:val="000425EB"/>
    <w:rsid w:val="00045B99"/>
    <w:rsid w:val="00045D16"/>
    <w:rsid w:val="000463A2"/>
    <w:rsid w:val="00051BB6"/>
    <w:rsid w:val="000545D9"/>
    <w:rsid w:val="00054B3A"/>
    <w:rsid w:val="00054D79"/>
    <w:rsid w:val="0005624F"/>
    <w:rsid w:val="0005685F"/>
    <w:rsid w:val="000577FC"/>
    <w:rsid w:val="000600B8"/>
    <w:rsid w:val="000615E9"/>
    <w:rsid w:val="0006294F"/>
    <w:rsid w:val="00062AD4"/>
    <w:rsid w:val="0006716F"/>
    <w:rsid w:val="00067342"/>
    <w:rsid w:val="00071343"/>
    <w:rsid w:val="000713C2"/>
    <w:rsid w:val="0007192D"/>
    <w:rsid w:val="00072111"/>
    <w:rsid w:val="0007361A"/>
    <w:rsid w:val="0007394C"/>
    <w:rsid w:val="00075233"/>
    <w:rsid w:val="000755DD"/>
    <w:rsid w:val="000800F5"/>
    <w:rsid w:val="000805AB"/>
    <w:rsid w:val="00080C98"/>
    <w:rsid w:val="00081287"/>
    <w:rsid w:val="00081703"/>
    <w:rsid w:val="00082C55"/>
    <w:rsid w:val="0008382B"/>
    <w:rsid w:val="00083F96"/>
    <w:rsid w:val="000840A2"/>
    <w:rsid w:val="00084AAF"/>
    <w:rsid w:val="00085B36"/>
    <w:rsid w:val="00085B4B"/>
    <w:rsid w:val="000867CA"/>
    <w:rsid w:val="000868E7"/>
    <w:rsid w:val="00086E19"/>
    <w:rsid w:val="000872F4"/>
    <w:rsid w:val="00087355"/>
    <w:rsid w:val="00090AF3"/>
    <w:rsid w:val="0009146C"/>
    <w:rsid w:val="00091FA6"/>
    <w:rsid w:val="0009295D"/>
    <w:rsid w:val="00092D88"/>
    <w:rsid w:val="00093FA6"/>
    <w:rsid w:val="000972A5"/>
    <w:rsid w:val="000A06FA"/>
    <w:rsid w:val="000A09A4"/>
    <w:rsid w:val="000A1919"/>
    <w:rsid w:val="000A401D"/>
    <w:rsid w:val="000A5AD1"/>
    <w:rsid w:val="000A79ED"/>
    <w:rsid w:val="000B129D"/>
    <w:rsid w:val="000B54AB"/>
    <w:rsid w:val="000C1971"/>
    <w:rsid w:val="000C1D7A"/>
    <w:rsid w:val="000C2A1D"/>
    <w:rsid w:val="000C3B82"/>
    <w:rsid w:val="000C535B"/>
    <w:rsid w:val="000D039C"/>
    <w:rsid w:val="000D0800"/>
    <w:rsid w:val="000D0DBD"/>
    <w:rsid w:val="000D2DC2"/>
    <w:rsid w:val="000D349B"/>
    <w:rsid w:val="000D3FE4"/>
    <w:rsid w:val="000D5457"/>
    <w:rsid w:val="000D6AFA"/>
    <w:rsid w:val="000D6D2D"/>
    <w:rsid w:val="000D6E65"/>
    <w:rsid w:val="000E06C3"/>
    <w:rsid w:val="000E0B6F"/>
    <w:rsid w:val="000E11CC"/>
    <w:rsid w:val="000E12B0"/>
    <w:rsid w:val="000E1BBC"/>
    <w:rsid w:val="000E27A9"/>
    <w:rsid w:val="000E29F4"/>
    <w:rsid w:val="000E43D6"/>
    <w:rsid w:val="000E7851"/>
    <w:rsid w:val="000E7CCD"/>
    <w:rsid w:val="000E7CDE"/>
    <w:rsid w:val="000F1348"/>
    <w:rsid w:val="000F2191"/>
    <w:rsid w:val="000F27C7"/>
    <w:rsid w:val="000F3184"/>
    <w:rsid w:val="000F37B9"/>
    <w:rsid w:val="000F4693"/>
    <w:rsid w:val="000F63D4"/>
    <w:rsid w:val="00100073"/>
    <w:rsid w:val="00100446"/>
    <w:rsid w:val="0010127A"/>
    <w:rsid w:val="00101470"/>
    <w:rsid w:val="001019B1"/>
    <w:rsid w:val="001022F4"/>
    <w:rsid w:val="00102A34"/>
    <w:rsid w:val="00103119"/>
    <w:rsid w:val="00103F6C"/>
    <w:rsid w:val="0010617E"/>
    <w:rsid w:val="001100D4"/>
    <w:rsid w:val="00110173"/>
    <w:rsid w:val="00110729"/>
    <w:rsid w:val="001119A8"/>
    <w:rsid w:val="00114A45"/>
    <w:rsid w:val="0011665C"/>
    <w:rsid w:val="00116A11"/>
    <w:rsid w:val="00116D21"/>
    <w:rsid w:val="00120186"/>
    <w:rsid w:val="001202BB"/>
    <w:rsid w:val="00120D73"/>
    <w:rsid w:val="00122158"/>
    <w:rsid w:val="00122BB5"/>
    <w:rsid w:val="00123A15"/>
    <w:rsid w:val="00123B6F"/>
    <w:rsid w:val="00124AD5"/>
    <w:rsid w:val="00126CB4"/>
    <w:rsid w:val="001276F7"/>
    <w:rsid w:val="00132075"/>
    <w:rsid w:val="00132ED6"/>
    <w:rsid w:val="00132FD2"/>
    <w:rsid w:val="001344D1"/>
    <w:rsid w:val="00135AFC"/>
    <w:rsid w:val="00135C7C"/>
    <w:rsid w:val="00136F05"/>
    <w:rsid w:val="001417DB"/>
    <w:rsid w:val="00143377"/>
    <w:rsid w:val="0014456F"/>
    <w:rsid w:val="00145C86"/>
    <w:rsid w:val="001462A5"/>
    <w:rsid w:val="00147A3C"/>
    <w:rsid w:val="00150590"/>
    <w:rsid w:val="00150AD1"/>
    <w:rsid w:val="00151FAE"/>
    <w:rsid w:val="00152841"/>
    <w:rsid w:val="001530C1"/>
    <w:rsid w:val="001535D6"/>
    <w:rsid w:val="00153C69"/>
    <w:rsid w:val="00154AB6"/>
    <w:rsid w:val="00155373"/>
    <w:rsid w:val="00155AC2"/>
    <w:rsid w:val="00155E57"/>
    <w:rsid w:val="00156664"/>
    <w:rsid w:val="001567C9"/>
    <w:rsid w:val="00156A47"/>
    <w:rsid w:val="00156E00"/>
    <w:rsid w:val="00157033"/>
    <w:rsid w:val="001610F8"/>
    <w:rsid w:val="0016231C"/>
    <w:rsid w:val="0016499C"/>
    <w:rsid w:val="00164B8A"/>
    <w:rsid w:val="00171D04"/>
    <w:rsid w:val="00171E58"/>
    <w:rsid w:val="00173C58"/>
    <w:rsid w:val="00173EB3"/>
    <w:rsid w:val="00174401"/>
    <w:rsid w:val="00174B30"/>
    <w:rsid w:val="001757C7"/>
    <w:rsid w:val="00175F12"/>
    <w:rsid w:val="001771A1"/>
    <w:rsid w:val="00180C79"/>
    <w:rsid w:val="00183468"/>
    <w:rsid w:val="00183611"/>
    <w:rsid w:val="00183AE2"/>
    <w:rsid w:val="00183FC3"/>
    <w:rsid w:val="00184EE2"/>
    <w:rsid w:val="0018512F"/>
    <w:rsid w:val="00186598"/>
    <w:rsid w:val="00187661"/>
    <w:rsid w:val="001877A4"/>
    <w:rsid w:val="00190A9B"/>
    <w:rsid w:val="00190B87"/>
    <w:rsid w:val="0019161C"/>
    <w:rsid w:val="0019355B"/>
    <w:rsid w:val="0019366A"/>
    <w:rsid w:val="0019481F"/>
    <w:rsid w:val="00197058"/>
    <w:rsid w:val="00197446"/>
    <w:rsid w:val="00197652"/>
    <w:rsid w:val="001A0B02"/>
    <w:rsid w:val="001A3821"/>
    <w:rsid w:val="001A3C2C"/>
    <w:rsid w:val="001A53A2"/>
    <w:rsid w:val="001A596E"/>
    <w:rsid w:val="001B0737"/>
    <w:rsid w:val="001B10CF"/>
    <w:rsid w:val="001B1113"/>
    <w:rsid w:val="001B16D2"/>
    <w:rsid w:val="001B2666"/>
    <w:rsid w:val="001B2BF5"/>
    <w:rsid w:val="001B4AD6"/>
    <w:rsid w:val="001B6392"/>
    <w:rsid w:val="001B6899"/>
    <w:rsid w:val="001B6C9F"/>
    <w:rsid w:val="001B71DD"/>
    <w:rsid w:val="001B7C6C"/>
    <w:rsid w:val="001C08F1"/>
    <w:rsid w:val="001C12A0"/>
    <w:rsid w:val="001C1656"/>
    <w:rsid w:val="001C1A28"/>
    <w:rsid w:val="001C2029"/>
    <w:rsid w:val="001C4DE7"/>
    <w:rsid w:val="001C500A"/>
    <w:rsid w:val="001C5FF1"/>
    <w:rsid w:val="001C643F"/>
    <w:rsid w:val="001C73D7"/>
    <w:rsid w:val="001C7D34"/>
    <w:rsid w:val="001D1D87"/>
    <w:rsid w:val="001D1FCE"/>
    <w:rsid w:val="001D3FAD"/>
    <w:rsid w:val="001D44AF"/>
    <w:rsid w:val="001D59EA"/>
    <w:rsid w:val="001D6228"/>
    <w:rsid w:val="001D64F3"/>
    <w:rsid w:val="001D68F3"/>
    <w:rsid w:val="001D7496"/>
    <w:rsid w:val="001E0572"/>
    <w:rsid w:val="001E153E"/>
    <w:rsid w:val="001E29FC"/>
    <w:rsid w:val="001E2D6C"/>
    <w:rsid w:val="001E2D86"/>
    <w:rsid w:val="001E2DF4"/>
    <w:rsid w:val="001E39F9"/>
    <w:rsid w:val="001E476F"/>
    <w:rsid w:val="001E4928"/>
    <w:rsid w:val="001E4C1B"/>
    <w:rsid w:val="001E5850"/>
    <w:rsid w:val="001E6928"/>
    <w:rsid w:val="001E6A89"/>
    <w:rsid w:val="001E7EAE"/>
    <w:rsid w:val="001F03AD"/>
    <w:rsid w:val="001F08E5"/>
    <w:rsid w:val="001F33B0"/>
    <w:rsid w:val="001F4794"/>
    <w:rsid w:val="001F5757"/>
    <w:rsid w:val="001F6785"/>
    <w:rsid w:val="001F68C4"/>
    <w:rsid w:val="001F694E"/>
    <w:rsid w:val="001F7498"/>
    <w:rsid w:val="00200948"/>
    <w:rsid w:val="00200B66"/>
    <w:rsid w:val="00201109"/>
    <w:rsid w:val="00202159"/>
    <w:rsid w:val="00203A84"/>
    <w:rsid w:val="002044B4"/>
    <w:rsid w:val="00204E06"/>
    <w:rsid w:val="0020603B"/>
    <w:rsid w:val="0021167D"/>
    <w:rsid w:val="00212A32"/>
    <w:rsid w:val="002134F5"/>
    <w:rsid w:val="00214C26"/>
    <w:rsid w:val="0021666B"/>
    <w:rsid w:val="002213A9"/>
    <w:rsid w:val="002222A3"/>
    <w:rsid w:val="0022231C"/>
    <w:rsid w:val="0022297A"/>
    <w:rsid w:val="00224C69"/>
    <w:rsid w:val="002272A0"/>
    <w:rsid w:val="00227CCF"/>
    <w:rsid w:val="00230B31"/>
    <w:rsid w:val="002311B3"/>
    <w:rsid w:val="002322F7"/>
    <w:rsid w:val="0023373E"/>
    <w:rsid w:val="00235F8A"/>
    <w:rsid w:val="00236C01"/>
    <w:rsid w:val="00236DB3"/>
    <w:rsid w:val="002373AD"/>
    <w:rsid w:val="002375EE"/>
    <w:rsid w:val="00240A11"/>
    <w:rsid w:val="0024105D"/>
    <w:rsid w:val="00241E22"/>
    <w:rsid w:val="002424E6"/>
    <w:rsid w:val="00242D7B"/>
    <w:rsid w:val="002443E3"/>
    <w:rsid w:val="00244906"/>
    <w:rsid w:val="00244A98"/>
    <w:rsid w:val="00244D5B"/>
    <w:rsid w:val="00245014"/>
    <w:rsid w:val="002456ED"/>
    <w:rsid w:val="002478F4"/>
    <w:rsid w:val="00250308"/>
    <w:rsid w:val="00250A2F"/>
    <w:rsid w:val="00250F72"/>
    <w:rsid w:val="002510C5"/>
    <w:rsid w:val="00251797"/>
    <w:rsid w:val="00252884"/>
    <w:rsid w:val="00255250"/>
    <w:rsid w:val="0025571D"/>
    <w:rsid w:val="00256987"/>
    <w:rsid w:val="00256A81"/>
    <w:rsid w:val="00256EB9"/>
    <w:rsid w:val="00257E02"/>
    <w:rsid w:val="00260BB8"/>
    <w:rsid w:val="00261FF3"/>
    <w:rsid w:val="00263936"/>
    <w:rsid w:val="00264E5C"/>
    <w:rsid w:val="00265AFB"/>
    <w:rsid w:val="00265EDA"/>
    <w:rsid w:val="002661DE"/>
    <w:rsid w:val="00266D53"/>
    <w:rsid w:val="002735D8"/>
    <w:rsid w:val="00273703"/>
    <w:rsid w:val="00273B23"/>
    <w:rsid w:val="00274EC4"/>
    <w:rsid w:val="0027538A"/>
    <w:rsid w:val="00275D09"/>
    <w:rsid w:val="00276CD2"/>
    <w:rsid w:val="00276F78"/>
    <w:rsid w:val="002778E4"/>
    <w:rsid w:val="00280DAE"/>
    <w:rsid w:val="00284759"/>
    <w:rsid w:val="00285C21"/>
    <w:rsid w:val="00287C3F"/>
    <w:rsid w:val="00287D41"/>
    <w:rsid w:val="00287FF9"/>
    <w:rsid w:val="00291B7B"/>
    <w:rsid w:val="002963D0"/>
    <w:rsid w:val="002970BF"/>
    <w:rsid w:val="002970F1"/>
    <w:rsid w:val="002A15F6"/>
    <w:rsid w:val="002A17EF"/>
    <w:rsid w:val="002A2CE7"/>
    <w:rsid w:val="002A344A"/>
    <w:rsid w:val="002A3A60"/>
    <w:rsid w:val="002A4098"/>
    <w:rsid w:val="002A4D9E"/>
    <w:rsid w:val="002B0BAF"/>
    <w:rsid w:val="002B48DD"/>
    <w:rsid w:val="002B5C89"/>
    <w:rsid w:val="002B5FFF"/>
    <w:rsid w:val="002B7296"/>
    <w:rsid w:val="002B7B88"/>
    <w:rsid w:val="002C00BB"/>
    <w:rsid w:val="002C1658"/>
    <w:rsid w:val="002C3B55"/>
    <w:rsid w:val="002C4A3D"/>
    <w:rsid w:val="002C50C8"/>
    <w:rsid w:val="002C5851"/>
    <w:rsid w:val="002C6366"/>
    <w:rsid w:val="002D21F0"/>
    <w:rsid w:val="002D31FA"/>
    <w:rsid w:val="002D4081"/>
    <w:rsid w:val="002D776D"/>
    <w:rsid w:val="002E05D0"/>
    <w:rsid w:val="002E1642"/>
    <w:rsid w:val="002E36C5"/>
    <w:rsid w:val="002E3795"/>
    <w:rsid w:val="002E4517"/>
    <w:rsid w:val="002E46F4"/>
    <w:rsid w:val="002E47D6"/>
    <w:rsid w:val="002E49E3"/>
    <w:rsid w:val="002E4A22"/>
    <w:rsid w:val="002E563E"/>
    <w:rsid w:val="002F1197"/>
    <w:rsid w:val="002F322B"/>
    <w:rsid w:val="002F3D2C"/>
    <w:rsid w:val="002F670A"/>
    <w:rsid w:val="002F6CDE"/>
    <w:rsid w:val="002F7F26"/>
    <w:rsid w:val="0030003B"/>
    <w:rsid w:val="003026B6"/>
    <w:rsid w:val="0030330B"/>
    <w:rsid w:val="003033C8"/>
    <w:rsid w:val="003057D0"/>
    <w:rsid w:val="00306005"/>
    <w:rsid w:val="00306374"/>
    <w:rsid w:val="0031013B"/>
    <w:rsid w:val="00313C22"/>
    <w:rsid w:val="003146AD"/>
    <w:rsid w:val="003174AD"/>
    <w:rsid w:val="003177D4"/>
    <w:rsid w:val="00320D31"/>
    <w:rsid w:val="00321476"/>
    <w:rsid w:val="00322CC1"/>
    <w:rsid w:val="0032408F"/>
    <w:rsid w:val="0032426D"/>
    <w:rsid w:val="0032452F"/>
    <w:rsid w:val="00324AB0"/>
    <w:rsid w:val="0032581D"/>
    <w:rsid w:val="00326BBB"/>
    <w:rsid w:val="00330C65"/>
    <w:rsid w:val="00331BCD"/>
    <w:rsid w:val="00334CE9"/>
    <w:rsid w:val="003351C7"/>
    <w:rsid w:val="0033673A"/>
    <w:rsid w:val="00336E1E"/>
    <w:rsid w:val="0033740F"/>
    <w:rsid w:val="00340818"/>
    <w:rsid w:val="00341E01"/>
    <w:rsid w:val="0034286E"/>
    <w:rsid w:val="00342ED1"/>
    <w:rsid w:val="00347739"/>
    <w:rsid w:val="003512BA"/>
    <w:rsid w:val="0035197D"/>
    <w:rsid w:val="0035252E"/>
    <w:rsid w:val="003527E5"/>
    <w:rsid w:val="00352F48"/>
    <w:rsid w:val="00353182"/>
    <w:rsid w:val="00354753"/>
    <w:rsid w:val="0035476C"/>
    <w:rsid w:val="00355EAD"/>
    <w:rsid w:val="00356E78"/>
    <w:rsid w:val="003570CD"/>
    <w:rsid w:val="00360744"/>
    <w:rsid w:val="00361FB5"/>
    <w:rsid w:val="0036361F"/>
    <w:rsid w:val="003661FE"/>
    <w:rsid w:val="003662B5"/>
    <w:rsid w:val="00366549"/>
    <w:rsid w:val="0037036A"/>
    <w:rsid w:val="003724B9"/>
    <w:rsid w:val="00373E2E"/>
    <w:rsid w:val="00376285"/>
    <w:rsid w:val="003768AB"/>
    <w:rsid w:val="003768C2"/>
    <w:rsid w:val="00380C1B"/>
    <w:rsid w:val="0038460C"/>
    <w:rsid w:val="00385A6C"/>
    <w:rsid w:val="003877A3"/>
    <w:rsid w:val="00392C15"/>
    <w:rsid w:val="003942CF"/>
    <w:rsid w:val="003945DC"/>
    <w:rsid w:val="003948F8"/>
    <w:rsid w:val="00394E22"/>
    <w:rsid w:val="00395744"/>
    <w:rsid w:val="00396349"/>
    <w:rsid w:val="0039738D"/>
    <w:rsid w:val="00397D5D"/>
    <w:rsid w:val="003A022F"/>
    <w:rsid w:val="003A2B26"/>
    <w:rsid w:val="003A2C3B"/>
    <w:rsid w:val="003A39DD"/>
    <w:rsid w:val="003A40F4"/>
    <w:rsid w:val="003A4A18"/>
    <w:rsid w:val="003A4CC6"/>
    <w:rsid w:val="003A7977"/>
    <w:rsid w:val="003A7E3D"/>
    <w:rsid w:val="003B03BF"/>
    <w:rsid w:val="003B0C25"/>
    <w:rsid w:val="003B1C51"/>
    <w:rsid w:val="003B37C6"/>
    <w:rsid w:val="003B52D3"/>
    <w:rsid w:val="003B551E"/>
    <w:rsid w:val="003B56ED"/>
    <w:rsid w:val="003B7287"/>
    <w:rsid w:val="003C0C6F"/>
    <w:rsid w:val="003C0FB8"/>
    <w:rsid w:val="003C6BED"/>
    <w:rsid w:val="003D02B4"/>
    <w:rsid w:val="003D075C"/>
    <w:rsid w:val="003D15C6"/>
    <w:rsid w:val="003D189C"/>
    <w:rsid w:val="003D1FEE"/>
    <w:rsid w:val="003D33A5"/>
    <w:rsid w:val="003D47FA"/>
    <w:rsid w:val="003D7869"/>
    <w:rsid w:val="003E00D7"/>
    <w:rsid w:val="003E3F3C"/>
    <w:rsid w:val="003E5382"/>
    <w:rsid w:val="003E545B"/>
    <w:rsid w:val="003E5C4C"/>
    <w:rsid w:val="003E7B24"/>
    <w:rsid w:val="003F040C"/>
    <w:rsid w:val="003F152D"/>
    <w:rsid w:val="003F15EB"/>
    <w:rsid w:val="003F4FB1"/>
    <w:rsid w:val="003F5AA1"/>
    <w:rsid w:val="003F6147"/>
    <w:rsid w:val="003F61DC"/>
    <w:rsid w:val="003F7BFE"/>
    <w:rsid w:val="00400EB2"/>
    <w:rsid w:val="004022DF"/>
    <w:rsid w:val="00402630"/>
    <w:rsid w:val="00404687"/>
    <w:rsid w:val="00405647"/>
    <w:rsid w:val="004063C7"/>
    <w:rsid w:val="00406E90"/>
    <w:rsid w:val="00407DB7"/>
    <w:rsid w:val="0041045D"/>
    <w:rsid w:val="0041201E"/>
    <w:rsid w:val="0041383D"/>
    <w:rsid w:val="00414DEC"/>
    <w:rsid w:val="0041519F"/>
    <w:rsid w:val="00417CFB"/>
    <w:rsid w:val="00417E04"/>
    <w:rsid w:val="0042052D"/>
    <w:rsid w:val="004224C1"/>
    <w:rsid w:val="0042378C"/>
    <w:rsid w:val="004241CA"/>
    <w:rsid w:val="00424AC1"/>
    <w:rsid w:val="004264AC"/>
    <w:rsid w:val="0042745B"/>
    <w:rsid w:val="004307C2"/>
    <w:rsid w:val="004310C6"/>
    <w:rsid w:val="00431B01"/>
    <w:rsid w:val="004349CD"/>
    <w:rsid w:val="004350D0"/>
    <w:rsid w:val="0043565D"/>
    <w:rsid w:val="00435DE9"/>
    <w:rsid w:val="004377D9"/>
    <w:rsid w:val="00441186"/>
    <w:rsid w:val="00441E22"/>
    <w:rsid w:val="00442004"/>
    <w:rsid w:val="00443814"/>
    <w:rsid w:val="00444F5D"/>
    <w:rsid w:val="00445A15"/>
    <w:rsid w:val="0044622B"/>
    <w:rsid w:val="004467ED"/>
    <w:rsid w:val="00446B3E"/>
    <w:rsid w:val="00446FBA"/>
    <w:rsid w:val="004470DB"/>
    <w:rsid w:val="00452392"/>
    <w:rsid w:val="00453F43"/>
    <w:rsid w:val="0045658C"/>
    <w:rsid w:val="00456D7C"/>
    <w:rsid w:val="0045707E"/>
    <w:rsid w:val="00457A07"/>
    <w:rsid w:val="00457E9F"/>
    <w:rsid w:val="004600CB"/>
    <w:rsid w:val="0046105F"/>
    <w:rsid w:val="00461FA9"/>
    <w:rsid w:val="00465EEE"/>
    <w:rsid w:val="00466AEF"/>
    <w:rsid w:val="00466C57"/>
    <w:rsid w:val="00466DE2"/>
    <w:rsid w:val="00467B01"/>
    <w:rsid w:val="00467DC9"/>
    <w:rsid w:val="00467EC4"/>
    <w:rsid w:val="0047029F"/>
    <w:rsid w:val="004742C2"/>
    <w:rsid w:val="004742FB"/>
    <w:rsid w:val="00474749"/>
    <w:rsid w:val="00476625"/>
    <w:rsid w:val="00477D5A"/>
    <w:rsid w:val="00480425"/>
    <w:rsid w:val="004804B3"/>
    <w:rsid w:val="00482201"/>
    <w:rsid w:val="00484EA5"/>
    <w:rsid w:val="00485FDC"/>
    <w:rsid w:val="00487379"/>
    <w:rsid w:val="00490090"/>
    <w:rsid w:val="0049088B"/>
    <w:rsid w:val="00491AA8"/>
    <w:rsid w:val="0049251C"/>
    <w:rsid w:val="00492B73"/>
    <w:rsid w:val="00495B12"/>
    <w:rsid w:val="00497698"/>
    <w:rsid w:val="004A00CD"/>
    <w:rsid w:val="004A1180"/>
    <w:rsid w:val="004A2337"/>
    <w:rsid w:val="004A3246"/>
    <w:rsid w:val="004A3C37"/>
    <w:rsid w:val="004A4B59"/>
    <w:rsid w:val="004A5335"/>
    <w:rsid w:val="004A642A"/>
    <w:rsid w:val="004A6536"/>
    <w:rsid w:val="004A79EF"/>
    <w:rsid w:val="004B2FF4"/>
    <w:rsid w:val="004B3E5D"/>
    <w:rsid w:val="004B51E8"/>
    <w:rsid w:val="004B5ED0"/>
    <w:rsid w:val="004B6060"/>
    <w:rsid w:val="004B632D"/>
    <w:rsid w:val="004B639B"/>
    <w:rsid w:val="004B6BA7"/>
    <w:rsid w:val="004B7938"/>
    <w:rsid w:val="004C15AD"/>
    <w:rsid w:val="004C357F"/>
    <w:rsid w:val="004C74FC"/>
    <w:rsid w:val="004C7FF3"/>
    <w:rsid w:val="004D2A80"/>
    <w:rsid w:val="004D319C"/>
    <w:rsid w:val="004D339F"/>
    <w:rsid w:val="004D417D"/>
    <w:rsid w:val="004D643F"/>
    <w:rsid w:val="004E046A"/>
    <w:rsid w:val="004E3ED5"/>
    <w:rsid w:val="004E631D"/>
    <w:rsid w:val="004E6736"/>
    <w:rsid w:val="004F18F3"/>
    <w:rsid w:val="004F45C1"/>
    <w:rsid w:val="004F7E79"/>
    <w:rsid w:val="0050018D"/>
    <w:rsid w:val="005015E9"/>
    <w:rsid w:val="0050177C"/>
    <w:rsid w:val="00502538"/>
    <w:rsid w:val="00502943"/>
    <w:rsid w:val="00504AEE"/>
    <w:rsid w:val="00506DB5"/>
    <w:rsid w:val="00507C1D"/>
    <w:rsid w:val="00513216"/>
    <w:rsid w:val="00515068"/>
    <w:rsid w:val="005161D5"/>
    <w:rsid w:val="005200FD"/>
    <w:rsid w:val="00520FE6"/>
    <w:rsid w:val="005210F3"/>
    <w:rsid w:val="0052318E"/>
    <w:rsid w:val="005235ED"/>
    <w:rsid w:val="0052470A"/>
    <w:rsid w:val="00525E6F"/>
    <w:rsid w:val="0052683C"/>
    <w:rsid w:val="005269A7"/>
    <w:rsid w:val="00530011"/>
    <w:rsid w:val="00531368"/>
    <w:rsid w:val="00532A07"/>
    <w:rsid w:val="005355EA"/>
    <w:rsid w:val="00535C69"/>
    <w:rsid w:val="00537410"/>
    <w:rsid w:val="005402E4"/>
    <w:rsid w:val="00541685"/>
    <w:rsid w:val="00541A7B"/>
    <w:rsid w:val="0054602B"/>
    <w:rsid w:val="005464E0"/>
    <w:rsid w:val="0054655E"/>
    <w:rsid w:val="00550276"/>
    <w:rsid w:val="00551146"/>
    <w:rsid w:val="0055371A"/>
    <w:rsid w:val="00555441"/>
    <w:rsid w:val="0055564E"/>
    <w:rsid w:val="00556595"/>
    <w:rsid w:val="00556C60"/>
    <w:rsid w:val="00562326"/>
    <w:rsid w:val="00562639"/>
    <w:rsid w:val="00563704"/>
    <w:rsid w:val="00563A80"/>
    <w:rsid w:val="0056466F"/>
    <w:rsid w:val="00564C96"/>
    <w:rsid w:val="005653B4"/>
    <w:rsid w:val="00565956"/>
    <w:rsid w:val="005708CD"/>
    <w:rsid w:val="00574367"/>
    <w:rsid w:val="0057610E"/>
    <w:rsid w:val="0057696B"/>
    <w:rsid w:val="00582592"/>
    <w:rsid w:val="005826EF"/>
    <w:rsid w:val="00583E23"/>
    <w:rsid w:val="0058438D"/>
    <w:rsid w:val="00584E9A"/>
    <w:rsid w:val="00587C7F"/>
    <w:rsid w:val="00587E25"/>
    <w:rsid w:val="00587EE2"/>
    <w:rsid w:val="0059035B"/>
    <w:rsid w:val="005904D1"/>
    <w:rsid w:val="00593644"/>
    <w:rsid w:val="00594512"/>
    <w:rsid w:val="00594D03"/>
    <w:rsid w:val="00595187"/>
    <w:rsid w:val="005959FE"/>
    <w:rsid w:val="00596924"/>
    <w:rsid w:val="00597EE6"/>
    <w:rsid w:val="005A1214"/>
    <w:rsid w:val="005A3248"/>
    <w:rsid w:val="005A47B9"/>
    <w:rsid w:val="005A5317"/>
    <w:rsid w:val="005A7150"/>
    <w:rsid w:val="005B01AF"/>
    <w:rsid w:val="005B1425"/>
    <w:rsid w:val="005B25CE"/>
    <w:rsid w:val="005B2B16"/>
    <w:rsid w:val="005B3A97"/>
    <w:rsid w:val="005B3AB7"/>
    <w:rsid w:val="005B4001"/>
    <w:rsid w:val="005B51EB"/>
    <w:rsid w:val="005B5630"/>
    <w:rsid w:val="005B7F0D"/>
    <w:rsid w:val="005C07BA"/>
    <w:rsid w:val="005C08BF"/>
    <w:rsid w:val="005C09CB"/>
    <w:rsid w:val="005C0AA5"/>
    <w:rsid w:val="005C181A"/>
    <w:rsid w:val="005C201E"/>
    <w:rsid w:val="005C2DAD"/>
    <w:rsid w:val="005C32D7"/>
    <w:rsid w:val="005C4368"/>
    <w:rsid w:val="005C44F1"/>
    <w:rsid w:val="005C747B"/>
    <w:rsid w:val="005D1862"/>
    <w:rsid w:val="005D271C"/>
    <w:rsid w:val="005D2C00"/>
    <w:rsid w:val="005D4738"/>
    <w:rsid w:val="005D6715"/>
    <w:rsid w:val="005E23A5"/>
    <w:rsid w:val="005E3769"/>
    <w:rsid w:val="005E3A2B"/>
    <w:rsid w:val="005E4019"/>
    <w:rsid w:val="005E41CD"/>
    <w:rsid w:val="005E4714"/>
    <w:rsid w:val="005E5CD7"/>
    <w:rsid w:val="005E5DA1"/>
    <w:rsid w:val="005E715A"/>
    <w:rsid w:val="005E76FF"/>
    <w:rsid w:val="005E7D2C"/>
    <w:rsid w:val="005F1306"/>
    <w:rsid w:val="005F1661"/>
    <w:rsid w:val="005F1D71"/>
    <w:rsid w:val="005F578F"/>
    <w:rsid w:val="005F5901"/>
    <w:rsid w:val="005F6CE5"/>
    <w:rsid w:val="005F6DD5"/>
    <w:rsid w:val="005F717C"/>
    <w:rsid w:val="005F7393"/>
    <w:rsid w:val="00600C4A"/>
    <w:rsid w:val="006014C9"/>
    <w:rsid w:val="006028CA"/>
    <w:rsid w:val="0060515F"/>
    <w:rsid w:val="00605E09"/>
    <w:rsid w:val="00605E8A"/>
    <w:rsid w:val="0060616E"/>
    <w:rsid w:val="0060729F"/>
    <w:rsid w:val="00610198"/>
    <w:rsid w:val="0061324D"/>
    <w:rsid w:val="00615689"/>
    <w:rsid w:val="006159DA"/>
    <w:rsid w:val="00615B53"/>
    <w:rsid w:val="006163D5"/>
    <w:rsid w:val="006173A9"/>
    <w:rsid w:val="00617AE5"/>
    <w:rsid w:val="00617B18"/>
    <w:rsid w:val="00617C7A"/>
    <w:rsid w:val="00622DD4"/>
    <w:rsid w:val="006240A1"/>
    <w:rsid w:val="00624D65"/>
    <w:rsid w:val="00627119"/>
    <w:rsid w:val="00627CFA"/>
    <w:rsid w:val="0063108C"/>
    <w:rsid w:val="00632027"/>
    <w:rsid w:val="006325BE"/>
    <w:rsid w:val="006347B5"/>
    <w:rsid w:val="00636346"/>
    <w:rsid w:val="006365E9"/>
    <w:rsid w:val="0063694F"/>
    <w:rsid w:val="00636EDB"/>
    <w:rsid w:val="00637617"/>
    <w:rsid w:val="00640BAF"/>
    <w:rsid w:val="0064149A"/>
    <w:rsid w:val="00642A0C"/>
    <w:rsid w:val="006441F1"/>
    <w:rsid w:val="0064511C"/>
    <w:rsid w:val="00645345"/>
    <w:rsid w:val="00646159"/>
    <w:rsid w:val="00647354"/>
    <w:rsid w:val="00651444"/>
    <w:rsid w:val="0065294E"/>
    <w:rsid w:val="00652C96"/>
    <w:rsid w:val="00653E6B"/>
    <w:rsid w:val="00654B6F"/>
    <w:rsid w:val="00660056"/>
    <w:rsid w:val="00661897"/>
    <w:rsid w:val="00661E00"/>
    <w:rsid w:val="00662B96"/>
    <w:rsid w:val="00663E12"/>
    <w:rsid w:val="006668AA"/>
    <w:rsid w:val="00667488"/>
    <w:rsid w:val="00667DD9"/>
    <w:rsid w:val="00667E4F"/>
    <w:rsid w:val="006728FF"/>
    <w:rsid w:val="006746E8"/>
    <w:rsid w:val="00675300"/>
    <w:rsid w:val="00675561"/>
    <w:rsid w:val="00676ECE"/>
    <w:rsid w:val="00677B96"/>
    <w:rsid w:val="006813D2"/>
    <w:rsid w:val="00681441"/>
    <w:rsid w:val="00681587"/>
    <w:rsid w:val="00681955"/>
    <w:rsid w:val="006822F3"/>
    <w:rsid w:val="0068255C"/>
    <w:rsid w:val="006826FC"/>
    <w:rsid w:val="006830A0"/>
    <w:rsid w:val="0068344B"/>
    <w:rsid w:val="00683AD2"/>
    <w:rsid w:val="00683C00"/>
    <w:rsid w:val="00683E11"/>
    <w:rsid w:val="00686949"/>
    <w:rsid w:val="00686EC3"/>
    <w:rsid w:val="00691E91"/>
    <w:rsid w:val="00691FBB"/>
    <w:rsid w:val="006928DB"/>
    <w:rsid w:val="0069400D"/>
    <w:rsid w:val="006958FF"/>
    <w:rsid w:val="006970F5"/>
    <w:rsid w:val="006978AB"/>
    <w:rsid w:val="006A17B0"/>
    <w:rsid w:val="006A3B2D"/>
    <w:rsid w:val="006A43F8"/>
    <w:rsid w:val="006B0D6E"/>
    <w:rsid w:val="006B0D80"/>
    <w:rsid w:val="006B2BB8"/>
    <w:rsid w:val="006B425A"/>
    <w:rsid w:val="006B4ECB"/>
    <w:rsid w:val="006B4FC8"/>
    <w:rsid w:val="006B678B"/>
    <w:rsid w:val="006B7CBE"/>
    <w:rsid w:val="006C0E7F"/>
    <w:rsid w:val="006C12EB"/>
    <w:rsid w:val="006C29FB"/>
    <w:rsid w:val="006C2BF3"/>
    <w:rsid w:val="006C3A75"/>
    <w:rsid w:val="006C44AF"/>
    <w:rsid w:val="006C4810"/>
    <w:rsid w:val="006C7E47"/>
    <w:rsid w:val="006D2500"/>
    <w:rsid w:val="006D2C3A"/>
    <w:rsid w:val="006D4961"/>
    <w:rsid w:val="006D6704"/>
    <w:rsid w:val="006D7B35"/>
    <w:rsid w:val="006E363A"/>
    <w:rsid w:val="006E478F"/>
    <w:rsid w:val="006E5699"/>
    <w:rsid w:val="006E595B"/>
    <w:rsid w:val="006E7E5F"/>
    <w:rsid w:val="006F4897"/>
    <w:rsid w:val="006F6761"/>
    <w:rsid w:val="006F7676"/>
    <w:rsid w:val="006F7AFC"/>
    <w:rsid w:val="006F7B64"/>
    <w:rsid w:val="00700D51"/>
    <w:rsid w:val="00703010"/>
    <w:rsid w:val="007030ED"/>
    <w:rsid w:val="0070357F"/>
    <w:rsid w:val="00703A69"/>
    <w:rsid w:val="00704986"/>
    <w:rsid w:val="00706D94"/>
    <w:rsid w:val="00710348"/>
    <w:rsid w:val="0071364A"/>
    <w:rsid w:val="0071421B"/>
    <w:rsid w:val="00715461"/>
    <w:rsid w:val="00720CAD"/>
    <w:rsid w:val="00721AD1"/>
    <w:rsid w:val="00724549"/>
    <w:rsid w:val="0072474A"/>
    <w:rsid w:val="0072485C"/>
    <w:rsid w:val="0072652B"/>
    <w:rsid w:val="0072681A"/>
    <w:rsid w:val="0072683A"/>
    <w:rsid w:val="007302E6"/>
    <w:rsid w:val="007314E6"/>
    <w:rsid w:val="00731689"/>
    <w:rsid w:val="007323D2"/>
    <w:rsid w:val="007329EF"/>
    <w:rsid w:val="00733A17"/>
    <w:rsid w:val="0073610F"/>
    <w:rsid w:val="00736CE0"/>
    <w:rsid w:val="007372AF"/>
    <w:rsid w:val="00737522"/>
    <w:rsid w:val="007430F4"/>
    <w:rsid w:val="00743F12"/>
    <w:rsid w:val="007442CF"/>
    <w:rsid w:val="00746EFD"/>
    <w:rsid w:val="00750C92"/>
    <w:rsid w:val="007517EB"/>
    <w:rsid w:val="00751805"/>
    <w:rsid w:val="00753F1B"/>
    <w:rsid w:val="007561A2"/>
    <w:rsid w:val="00756E16"/>
    <w:rsid w:val="00757A01"/>
    <w:rsid w:val="00760FEC"/>
    <w:rsid w:val="00761CC6"/>
    <w:rsid w:val="00762644"/>
    <w:rsid w:val="00762738"/>
    <w:rsid w:val="00762EB0"/>
    <w:rsid w:val="00764704"/>
    <w:rsid w:val="007657DE"/>
    <w:rsid w:val="00765AF2"/>
    <w:rsid w:val="0076677F"/>
    <w:rsid w:val="007667D5"/>
    <w:rsid w:val="00766991"/>
    <w:rsid w:val="00766DB6"/>
    <w:rsid w:val="00773A6F"/>
    <w:rsid w:val="007777F1"/>
    <w:rsid w:val="0078057D"/>
    <w:rsid w:val="007818BA"/>
    <w:rsid w:val="00781C2A"/>
    <w:rsid w:val="00784487"/>
    <w:rsid w:val="00785694"/>
    <w:rsid w:val="00785ACA"/>
    <w:rsid w:val="00786765"/>
    <w:rsid w:val="00787BF3"/>
    <w:rsid w:val="00790A7D"/>
    <w:rsid w:val="007917ED"/>
    <w:rsid w:val="00791C55"/>
    <w:rsid w:val="00793654"/>
    <w:rsid w:val="00793E7F"/>
    <w:rsid w:val="00794AFB"/>
    <w:rsid w:val="007965CA"/>
    <w:rsid w:val="00796B18"/>
    <w:rsid w:val="00796F9D"/>
    <w:rsid w:val="007A0311"/>
    <w:rsid w:val="007A0388"/>
    <w:rsid w:val="007A0BBF"/>
    <w:rsid w:val="007A5154"/>
    <w:rsid w:val="007A6A12"/>
    <w:rsid w:val="007A6F03"/>
    <w:rsid w:val="007A7D5A"/>
    <w:rsid w:val="007B40BC"/>
    <w:rsid w:val="007B4903"/>
    <w:rsid w:val="007B5772"/>
    <w:rsid w:val="007B67FA"/>
    <w:rsid w:val="007B6C73"/>
    <w:rsid w:val="007B74C0"/>
    <w:rsid w:val="007B7675"/>
    <w:rsid w:val="007C06E9"/>
    <w:rsid w:val="007C4391"/>
    <w:rsid w:val="007C53FB"/>
    <w:rsid w:val="007C72EB"/>
    <w:rsid w:val="007D03D7"/>
    <w:rsid w:val="007D0855"/>
    <w:rsid w:val="007D17F6"/>
    <w:rsid w:val="007D4001"/>
    <w:rsid w:val="007D5927"/>
    <w:rsid w:val="007E0263"/>
    <w:rsid w:val="007E077E"/>
    <w:rsid w:val="007E09D4"/>
    <w:rsid w:val="007E16E1"/>
    <w:rsid w:val="007E2E09"/>
    <w:rsid w:val="007E3CF1"/>
    <w:rsid w:val="007E472A"/>
    <w:rsid w:val="007E74A5"/>
    <w:rsid w:val="007E7D02"/>
    <w:rsid w:val="007F0E3B"/>
    <w:rsid w:val="007F1556"/>
    <w:rsid w:val="007F2474"/>
    <w:rsid w:val="007F38DD"/>
    <w:rsid w:val="007F51DA"/>
    <w:rsid w:val="007F63B8"/>
    <w:rsid w:val="007F75C3"/>
    <w:rsid w:val="008002B0"/>
    <w:rsid w:val="00800F33"/>
    <w:rsid w:val="0080137B"/>
    <w:rsid w:val="00801E41"/>
    <w:rsid w:val="008029C1"/>
    <w:rsid w:val="00803C3B"/>
    <w:rsid w:val="00804727"/>
    <w:rsid w:val="008069B3"/>
    <w:rsid w:val="0080714B"/>
    <w:rsid w:val="00807603"/>
    <w:rsid w:val="0081009B"/>
    <w:rsid w:val="008100E0"/>
    <w:rsid w:val="00811B7B"/>
    <w:rsid w:val="00812112"/>
    <w:rsid w:val="00812167"/>
    <w:rsid w:val="008128BD"/>
    <w:rsid w:val="008128E6"/>
    <w:rsid w:val="008141A1"/>
    <w:rsid w:val="00814C33"/>
    <w:rsid w:val="008168D2"/>
    <w:rsid w:val="00816E24"/>
    <w:rsid w:val="00820F0A"/>
    <w:rsid w:val="00821823"/>
    <w:rsid w:val="00822820"/>
    <w:rsid w:val="00822F99"/>
    <w:rsid w:val="00823B50"/>
    <w:rsid w:val="00824555"/>
    <w:rsid w:val="00833437"/>
    <w:rsid w:val="00834DA8"/>
    <w:rsid w:val="008363C7"/>
    <w:rsid w:val="00837176"/>
    <w:rsid w:val="0084162B"/>
    <w:rsid w:val="00843050"/>
    <w:rsid w:val="00843923"/>
    <w:rsid w:val="00843CA3"/>
    <w:rsid w:val="008441F2"/>
    <w:rsid w:val="00844503"/>
    <w:rsid w:val="008448D6"/>
    <w:rsid w:val="00844BF3"/>
    <w:rsid w:val="00846564"/>
    <w:rsid w:val="0085062A"/>
    <w:rsid w:val="008509AB"/>
    <w:rsid w:val="00850B37"/>
    <w:rsid w:val="00853B68"/>
    <w:rsid w:val="00855735"/>
    <w:rsid w:val="00855C20"/>
    <w:rsid w:val="00855D95"/>
    <w:rsid w:val="00856FAC"/>
    <w:rsid w:val="0085700C"/>
    <w:rsid w:val="00857DCA"/>
    <w:rsid w:val="00860095"/>
    <w:rsid w:val="00862B8F"/>
    <w:rsid w:val="00862B98"/>
    <w:rsid w:val="0086315A"/>
    <w:rsid w:val="008634A6"/>
    <w:rsid w:val="008638E9"/>
    <w:rsid w:val="00864E3A"/>
    <w:rsid w:val="00864FBC"/>
    <w:rsid w:val="00866B13"/>
    <w:rsid w:val="0086741D"/>
    <w:rsid w:val="00871279"/>
    <w:rsid w:val="00871BAA"/>
    <w:rsid w:val="008743CD"/>
    <w:rsid w:val="00874FE8"/>
    <w:rsid w:val="008751EB"/>
    <w:rsid w:val="00876541"/>
    <w:rsid w:val="00877850"/>
    <w:rsid w:val="00877A9A"/>
    <w:rsid w:val="0088136B"/>
    <w:rsid w:val="00881997"/>
    <w:rsid w:val="00881D3B"/>
    <w:rsid w:val="00883B34"/>
    <w:rsid w:val="00883F13"/>
    <w:rsid w:val="00887C9D"/>
    <w:rsid w:val="0089034C"/>
    <w:rsid w:val="008909A9"/>
    <w:rsid w:val="00893D9F"/>
    <w:rsid w:val="0089404D"/>
    <w:rsid w:val="00895646"/>
    <w:rsid w:val="008975A6"/>
    <w:rsid w:val="008A0ADF"/>
    <w:rsid w:val="008A0B6D"/>
    <w:rsid w:val="008A2595"/>
    <w:rsid w:val="008A3C8A"/>
    <w:rsid w:val="008A48DF"/>
    <w:rsid w:val="008A50CC"/>
    <w:rsid w:val="008A664A"/>
    <w:rsid w:val="008A69BA"/>
    <w:rsid w:val="008A6C9D"/>
    <w:rsid w:val="008A6FED"/>
    <w:rsid w:val="008A77F7"/>
    <w:rsid w:val="008B0ACA"/>
    <w:rsid w:val="008B0F12"/>
    <w:rsid w:val="008B13D6"/>
    <w:rsid w:val="008B1760"/>
    <w:rsid w:val="008B2381"/>
    <w:rsid w:val="008B301E"/>
    <w:rsid w:val="008B3832"/>
    <w:rsid w:val="008B3D3F"/>
    <w:rsid w:val="008B4BC4"/>
    <w:rsid w:val="008B4E33"/>
    <w:rsid w:val="008B4EA8"/>
    <w:rsid w:val="008B58AC"/>
    <w:rsid w:val="008B5EF7"/>
    <w:rsid w:val="008B6B9B"/>
    <w:rsid w:val="008C136B"/>
    <w:rsid w:val="008C293F"/>
    <w:rsid w:val="008C2B8A"/>
    <w:rsid w:val="008C2C1C"/>
    <w:rsid w:val="008C2D6F"/>
    <w:rsid w:val="008C378B"/>
    <w:rsid w:val="008C3A7B"/>
    <w:rsid w:val="008C6601"/>
    <w:rsid w:val="008C69E5"/>
    <w:rsid w:val="008C6B0C"/>
    <w:rsid w:val="008C75DA"/>
    <w:rsid w:val="008C7AEF"/>
    <w:rsid w:val="008D095C"/>
    <w:rsid w:val="008D3EA0"/>
    <w:rsid w:val="008D5BC2"/>
    <w:rsid w:val="008D7030"/>
    <w:rsid w:val="008E1FE5"/>
    <w:rsid w:val="008E3650"/>
    <w:rsid w:val="008E4574"/>
    <w:rsid w:val="008E4D50"/>
    <w:rsid w:val="008E4EA6"/>
    <w:rsid w:val="008E5A31"/>
    <w:rsid w:val="008E627B"/>
    <w:rsid w:val="008F108B"/>
    <w:rsid w:val="008F12FC"/>
    <w:rsid w:val="008F1492"/>
    <w:rsid w:val="008F2A2E"/>
    <w:rsid w:val="008F588A"/>
    <w:rsid w:val="008F6020"/>
    <w:rsid w:val="008F7AC9"/>
    <w:rsid w:val="00900B30"/>
    <w:rsid w:val="00901670"/>
    <w:rsid w:val="009044EF"/>
    <w:rsid w:val="009046C9"/>
    <w:rsid w:val="00904F5A"/>
    <w:rsid w:val="009059AF"/>
    <w:rsid w:val="009060D3"/>
    <w:rsid w:val="009108D7"/>
    <w:rsid w:val="00910B55"/>
    <w:rsid w:val="009114D3"/>
    <w:rsid w:val="00912001"/>
    <w:rsid w:val="00914CA0"/>
    <w:rsid w:val="009158BF"/>
    <w:rsid w:val="00915C21"/>
    <w:rsid w:val="00915D89"/>
    <w:rsid w:val="0091649E"/>
    <w:rsid w:val="00916E0A"/>
    <w:rsid w:val="0092060F"/>
    <w:rsid w:val="00920FD0"/>
    <w:rsid w:val="00922864"/>
    <w:rsid w:val="009236BE"/>
    <w:rsid w:val="009245B4"/>
    <w:rsid w:val="0092697D"/>
    <w:rsid w:val="00927581"/>
    <w:rsid w:val="009376BB"/>
    <w:rsid w:val="009376E1"/>
    <w:rsid w:val="00937895"/>
    <w:rsid w:val="009378A3"/>
    <w:rsid w:val="00937DE1"/>
    <w:rsid w:val="00941570"/>
    <w:rsid w:val="00941B43"/>
    <w:rsid w:val="00943186"/>
    <w:rsid w:val="0094396D"/>
    <w:rsid w:val="00943BA9"/>
    <w:rsid w:val="0094609C"/>
    <w:rsid w:val="009469E8"/>
    <w:rsid w:val="00951ACE"/>
    <w:rsid w:val="00952395"/>
    <w:rsid w:val="00953573"/>
    <w:rsid w:val="00953A65"/>
    <w:rsid w:val="00955000"/>
    <w:rsid w:val="0095614D"/>
    <w:rsid w:val="00957F3A"/>
    <w:rsid w:val="00960225"/>
    <w:rsid w:val="009612EC"/>
    <w:rsid w:val="00961D6A"/>
    <w:rsid w:val="00962B28"/>
    <w:rsid w:val="00962C2E"/>
    <w:rsid w:val="0096364D"/>
    <w:rsid w:val="00965312"/>
    <w:rsid w:val="009713BB"/>
    <w:rsid w:val="00972B41"/>
    <w:rsid w:val="00973458"/>
    <w:rsid w:val="0097489A"/>
    <w:rsid w:val="00974931"/>
    <w:rsid w:val="009801F8"/>
    <w:rsid w:val="0098095F"/>
    <w:rsid w:val="00981339"/>
    <w:rsid w:val="00981B09"/>
    <w:rsid w:val="00981E44"/>
    <w:rsid w:val="00983126"/>
    <w:rsid w:val="009843CF"/>
    <w:rsid w:val="009856B5"/>
    <w:rsid w:val="00985DD1"/>
    <w:rsid w:val="0098657C"/>
    <w:rsid w:val="009868F4"/>
    <w:rsid w:val="00987CF6"/>
    <w:rsid w:val="009907D1"/>
    <w:rsid w:val="00996B56"/>
    <w:rsid w:val="009A1B13"/>
    <w:rsid w:val="009A1C1A"/>
    <w:rsid w:val="009A1C84"/>
    <w:rsid w:val="009A2B8A"/>
    <w:rsid w:val="009A309F"/>
    <w:rsid w:val="009A4564"/>
    <w:rsid w:val="009A46F7"/>
    <w:rsid w:val="009A4A41"/>
    <w:rsid w:val="009A5615"/>
    <w:rsid w:val="009A6158"/>
    <w:rsid w:val="009B0659"/>
    <w:rsid w:val="009B2524"/>
    <w:rsid w:val="009B307B"/>
    <w:rsid w:val="009B51E1"/>
    <w:rsid w:val="009B67A0"/>
    <w:rsid w:val="009B67B1"/>
    <w:rsid w:val="009C0545"/>
    <w:rsid w:val="009C3B1C"/>
    <w:rsid w:val="009C45F1"/>
    <w:rsid w:val="009C64A7"/>
    <w:rsid w:val="009D07F5"/>
    <w:rsid w:val="009D1BB0"/>
    <w:rsid w:val="009D2273"/>
    <w:rsid w:val="009D302A"/>
    <w:rsid w:val="009D32C7"/>
    <w:rsid w:val="009D36BB"/>
    <w:rsid w:val="009D474D"/>
    <w:rsid w:val="009D55DB"/>
    <w:rsid w:val="009D57AA"/>
    <w:rsid w:val="009D5D01"/>
    <w:rsid w:val="009D6EA9"/>
    <w:rsid w:val="009E0822"/>
    <w:rsid w:val="009E3749"/>
    <w:rsid w:val="009E3EFD"/>
    <w:rsid w:val="009E4504"/>
    <w:rsid w:val="009E59CD"/>
    <w:rsid w:val="009E7E33"/>
    <w:rsid w:val="009F3FA6"/>
    <w:rsid w:val="009F5DCA"/>
    <w:rsid w:val="009F6340"/>
    <w:rsid w:val="009F63C7"/>
    <w:rsid w:val="00A016A1"/>
    <w:rsid w:val="00A02852"/>
    <w:rsid w:val="00A02EA4"/>
    <w:rsid w:val="00A049D4"/>
    <w:rsid w:val="00A1125F"/>
    <w:rsid w:val="00A11DE0"/>
    <w:rsid w:val="00A13187"/>
    <w:rsid w:val="00A151F2"/>
    <w:rsid w:val="00A16DF5"/>
    <w:rsid w:val="00A21747"/>
    <w:rsid w:val="00A22442"/>
    <w:rsid w:val="00A2367D"/>
    <w:rsid w:val="00A26307"/>
    <w:rsid w:val="00A26C06"/>
    <w:rsid w:val="00A306C3"/>
    <w:rsid w:val="00A31105"/>
    <w:rsid w:val="00A31C94"/>
    <w:rsid w:val="00A31ECE"/>
    <w:rsid w:val="00A3243D"/>
    <w:rsid w:val="00A32A86"/>
    <w:rsid w:val="00A36A8A"/>
    <w:rsid w:val="00A37479"/>
    <w:rsid w:val="00A37C93"/>
    <w:rsid w:val="00A409FE"/>
    <w:rsid w:val="00A417E2"/>
    <w:rsid w:val="00A427F9"/>
    <w:rsid w:val="00A42C6E"/>
    <w:rsid w:val="00A43333"/>
    <w:rsid w:val="00A43FCD"/>
    <w:rsid w:val="00A44FD9"/>
    <w:rsid w:val="00A46EA7"/>
    <w:rsid w:val="00A50534"/>
    <w:rsid w:val="00A50DFB"/>
    <w:rsid w:val="00A521CB"/>
    <w:rsid w:val="00A526CD"/>
    <w:rsid w:val="00A526E2"/>
    <w:rsid w:val="00A55135"/>
    <w:rsid w:val="00A55F80"/>
    <w:rsid w:val="00A56124"/>
    <w:rsid w:val="00A574A1"/>
    <w:rsid w:val="00A6099E"/>
    <w:rsid w:val="00A62923"/>
    <w:rsid w:val="00A62B87"/>
    <w:rsid w:val="00A62DC0"/>
    <w:rsid w:val="00A6387A"/>
    <w:rsid w:val="00A64064"/>
    <w:rsid w:val="00A64584"/>
    <w:rsid w:val="00A64DE7"/>
    <w:rsid w:val="00A66965"/>
    <w:rsid w:val="00A66D05"/>
    <w:rsid w:val="00A679D5"/>
    <w:rsid w:val="00A67D68"/>
    <w:rsid w:val="00A704F1"/>
    <w:rsid w:val="00A71D9B"/>
    <w:rsid w:val="00A72E2A"/>
    <w:rsid w:val="00A7376A"/>
    <w:rsid w:val="00A7415B"/>
    <w:rsid w:val="00A8037B"/>
    <w:rsid w:val="00A81357"/>
    <w:rsid w:val="00A81513"/>
    <w:rsid w:val="00A81A35"/>
    <w:rsid w:val="00A82605"/>
    <w:rsid w:val="00A82632"/>
    <w:rsid w:val="00A84191"/>
    <w:rsid w:val="00A85E07"/>
    <w:rsid w:val="00A902C2"/>
    <w:rsid w:val="00A90B69"/>
    <w:rsid w:val="00A91F05"/>
    <w:rsid w:val="00A92CE4"/>
    <w:rsid w:val="00A93CB1"/>
    <w:rsid w:val="00A941F0"/>
    <w:rsid w:val="00A9420C"/>
    <w:rsid w:val="00A94F9A"/>
    <w:rsid w:val="00A954E0"/>
    <w:rsid w:val="00A9736A"/>
    <w:rsid w:val="00AA0D15"/>
    <w:rsid w:val="00AA2132"/>
    <w:rsid w:val="00AA29D3"/>
    <w:rsid w:val="00AA3AAF"/>
    <w:rsid w:val="00AA569B"/>
    <w:rsid w:val="00AA6C81"/>
    <w:rsid w:val="00AA6FD2"/>
    <w:rsid w:val="00AA7C29"/>
    <w:rsid w:val="00AB0C0C"/>
    <w:rsid w:val="00AB101E"/>
    <w:rsid w:val="00AB33D0"/>
    <w:rsid w:val="00AB52FC"/>
    <w:rsid w:val="00AB6087"/>
    <w:rsid w:val="00AB7094"/>
    <w:rsid w:val="00AB7834"/>
    <w:rsid w:val="00AC0118"/>
    <w:rsid w:val="00AC03FE"/>
    <w:rsid w:val="00AC0553"/>
    <w:rsid w:val="00AC1A0A"/>
    <w:rsid w:val="00AC35D2"/>
    <w:rsid w:val="00AC4575"/>
    <w:rsid w:val="00AC5CBA"/>
    <w:rsid w:val="00AC6BB2"/>
    <w:rsid w:val="00AC708D"/>
    <w:rsid w:val="00AC7B61"/>
    <w:rsid w:val="00AD0AE6"/>
    <w:rsid w:val="00AD14EA"/>
    <w:rsid w:val="00AD1954"/>
    <w:rsid w:val="00AD3D8B"/>
    <w:rsid w:val="00AD4E90"/>
    <w:rsid w:val="00AD67E2"/>
    <w:rsid w:val="00AD7B2C"/>
    <w:rsid w:val="00AE0043"/>
    <w:rsid w:val="00AE0B16"/>
    <w:rsid w:val="00AE176E"/>
    <w:rsid w:val="00AE1AAF"/>
    <w:rsid w:val="00AE275A"/>
    <w:rsid w:val="00AE2DFB"/>
    <w:rsid w:val="00AE4B52"/>
    <w:rsid w:val="00AE78E0"/>
    <w:rsid w:val="00AF0111"/>
    <w:rsid w:val="00AF026C"/>
    <w:rsid w:val="00AF2324"/>
    <w:rsid w:val="00AF3B2F"/>
    <w:rsid w:val="00AF3F13"/>
    <w:rsid w:val="00AF3F2A"/>
    <w:rsid w:val="00AF67FC"/>
    <w:rsid w:val="00B0056C"/>
    <w:rsid w:val="00B007BB"/>
    <w:rsid w:val="00B01991"/>
    <w:rsid w:val="00B02C66"/>
    <w:rsid w:val="00B0424D"/>
    <w:rsid w:val="00B0485B"/>
    <w:rsid w:val="00B0599F"/>
    <w:rsid w:val="00B06281"/>
    <w:rsid w:val="00B119AC"/>
    <w:rsid w:val="00B13542"/>
    <w:rsid w:val="00B13A3C"/>
    <w:rsid w:val="00B143C3"/>
    <w:rsid w:val="00B152AA"/>
    <w:rsid w:val="00B15A7B"/>
    <w:rsid w:val="00B1630C"/>
    <w:rsid w:val="00B23FD8"/>
    <w:rsid w:val="00B26669"/>
    <w:rsid w:val="00B30713"/>
    <w:rsid w:val="00B331FE"/>
    <w:rsid w:val="00B33CBE"/>
    <w:rsid w:val="00B34C3B"/>
    <w:rsid w:val="00B35012"/>
    <w:rsid w:val="00B35F54"/>
    <w:rsid w:val="00B36FA2"/>
    <w:rsid w:val="00B40516"/>
    <w:rsid w:val="00B41C71"/>
    <w:rsid w:val="00B42A19"/>
    <w:rsid w:val="00B42EAB"/>
    <w:rsid w:val="00B4379F"/>
    <w:rsid w:val="00B43CED"/>
    <w:rsid w:val="00B4494B"/>
    <w:rsid w:val="00B4592A"/>
    <w:rsid w:val="00B46A40"/>
    <w:rsid w:val="00B50D93"/>
    <w:rsid w:val="00B53F53"/>
    <w:rsid w:val="00B54643"/>
    <w:rsid w:val="00B549F1"/>
    <w:rsid w:val="00B551F0"/>
    <w:rsid w:val="00B560B7"/>
    <w:rsid w:val="00B5759C"/>
    <w:rsid w:val="00B57767"/>
    <w:rsid w:val="00B60041"/>
    <w:rsid w:val="00B60CEF"/>
    <w:rsid w:val="00B6228C"/>
    <w:rsid w:val="00B64835"/>
    <w:rsid w:val="00B66202"/>
    <w:rsid w:val="00B666BD"/>
    <w:rsid w:val="00B67DFA"/>
    <w:rsid w:val="00B70114"/>
    <w:rsid w:val="00B71FF3"/>
    <w:rsid w:val="00B73FDC"/>
    <w:rsid w:val="00B74F46"/>
    <w:rsid w:val="00B757E2"/>
    <w:rsid w:val="00B75CA1"/>
    <w:rsid w:val="00B7740F"/>
    <w:rsid w:val="00B77C15"/>
    <w:rsid w:val="00B77C68"/>
    <w:rsid w:val="00B808A3"/>
    <w:rsid w:val="00B81748"/>
    <w:rsid w:val="00B83125"/>
    <w:rsid w:val="00B83557"/>
    <w:rsid w:val="00B8407C"/>
    <w:rsid w:val="00B85266"/>
    <w:rsid w:val="00B86867"/>
    <w:rsid w:val="00B8743F"/>
    <w:rsid w:val="00B87F0A"/>
    <w:rsid w:val="00B90798"/>
    <w:rsid w:val="00B9182E"/>
    <w:rsid w:val="00B94FF5"/>
    <w:rsid w:val="00B95030"/>
    <w:rsid w:val="00B95B09"/>
    <w:rsid w:val="00BA1690"/>
    <w:rsid w:val="00BA38F5"/>
    <w:rsid w:val="00BA7213"/>
    <w:rsid w:val="00BB0383"/>
    <w:rsid w:val="00BB087D"/>
    <w:rsid w:val="00BB2834"/>
    <w:rsid w:val="00BB2A1F"/>
    <w:rsid w:val="00BB2F9D"/>
    <w:rsid w:val="00BB3275"/>
    <w:rsid w:val="00BB4A61"/>
    <w:rsid w:val="00BB4D95"/>
    <w:rsid w:val="00BB6203"/>
    <w:rsid w:val="00BB6E59"/>
    <w:rsid w:val="00BB780A"/>
    <w:rsid w:val="00BB79BB"/>
    <w:rsid w:val="00BC01D2"/>
    <w:rsid w:val="00BC1A29"/>
    <w:rsid w:val="00BC1E62"/>
    <w:rsid w:val="00BC3163"/>
    <w:rsid w:val="00BD22DE"/>
    <w:rsid w:val="00BD2AEC"/>
    <w:rsid w:val="00BD59FB"/>
    <w:rsid w:val="00BD7A15"/>
    <w:rsid w:val="00BE01CF"/>
    <w:rsid w:val="00BE1CA8"/>
    <w:rsid w:val="00BE26F4"/>
    <w:rsid w:val="00BE36E2"/>
    <w:rsid w:val="00BE5DE5"/>
    <w:rsid w:val="00BE6D41"/>
    <w:rsid w:val="00BF2C80"/>
    <w:rsid w:val="00BF345E"/>
    <w:rsid w:val="00BF42F4"/>
    <w:rsid w:val="00BF5931"/>
    <w:rsid w:val="00BF6244"/>
    <w:rsid w:val="00BF7822"/>
    <w:rsid w:val="00C005AD"/>
    <w:rsid w:val="00C010F5"/>
    <w:rsid w:val="00C01ECD"/>
    <w:rsid w:val="00C02B8F"/>
    <w:rsid w:val="00C05B2C"/>
    <w:rsid w:val="00C10050"/>
    <w:rsid w:val="00C108AE"/>
    <w:rsid w:val="00C10D8C"/>
    <w:rsid w:val="00C11119"/>
    <w:rsid w:val="00C12457"/>
    <w:rsid w:val="00C15E59"/>
    <w:rsid w:val="00C167B1"/>
    <w:rsid w:val="00C16D12"/>
    <w:rsid w:val="00C17FBC"/>
    <w:rsid w:val="00C214ED"/>
    <w:rsid w:val="00C216B3"/>
    <w:rsid w:val="00C24DC5"/>
    <w:rsid w:val="00C24FE6"/>
    <w:rsid w:val="00C265A2"/>
    <w:rsid w:val="00C26960"/>
    <w:rsid w:val="00C27C20"/>
    <w:rsid w:val="00C31232"/>
    <w:rsid w:val="00C319F5"/>
    <w:rsid w:val="00C33533"/>
    <w:rsid w:val="00C340A7"/>
    <w:rsid w:val="00C34680"/>
    <w:rsid w:val="00C36819"/>
    <w:rsid w:val="00C40045"/>
    <w:rsid w:val="00C40FD0"/>
    <w:rsid w:val="00C4169D"/>
    <w:rsid w:val="00C4599C"/>
    <w:rsid w:val="00C46BBE"/>
    <w:rsid w:val="00C47341"/>
    <w:rsid w:val="00C474D3"/>
    <w:rsid w:val="00C47E22"/>
    <w:rsid w:val="00C50EB2"/>
    <w:rsid w:val="00C51D28"/>
    <w:rsid w:val="00C5293E"/>
    <w:rsid w:val="00C55CEF"/>
    <w:rsid w:val="00C566CD"/>
    <w:rsid w:val="00C5671C"/>
    <w:rsid w:val="00C6089F"/>
    <w:rsid w:val="00C60CAA"/>
    <w:rsid w:val="00C614DC"/>
    <w:rsid w:val="00C63C7A"/>
    <w:rsid w:val="00C63F9D"/>
    <w:rsid w:val="00C64CC8"/>
    <w:rsid w:val="00C675C8"/>
    <w:rsid w:val="00C70BDA"/>
    <w:rsid w:val="00C70D01"/>
    <w:rsid w:val="00C7176B"/>
    <w:rsid w:val="00C71C3D"/>
    <w:rsid w:val="00C726FA"/>
    <w:rsid w:val="00C72F30"/>
    <w:rsid w:val="00C7487E"/>
    <w:rsid w:val="00C74909"/>
    <w:rsid w:val="00C75025"/>
    <w:rsid w:val="00C75BC3"/>
    <w:rsid w:val="00C76112"/>
    <w:rsid w:val="00C765AF"/>
    <w:rsid w:val="00C76878"/>
    <w:rsid w:val="00C77817"/>
    <w:rsid w:val="00C80054"/>
    <w:rsid w:val="00C80442"/>
    <w:rsid w:val="00C826A0"/>
    <w:rsid w:val="00C854DF"/>
    <w:rsid w:val="00C871F2"/>
    <w:rsid w:val="00C8723C"/>
    <w:rsid w:val="00C87655"/>
    <w:rsid w:val="00C9001A"/>
    <w:rsid w:val="00C90042"/>
    <w:rsid w:val="00C902AB"/>
    <w:rsid w:val="00C91695"/>
    <w:rsid w:val="00C9342C"/>
    <w:rsid w:val="00C939EB"/>
    <w:rsid w:val="00C9733B"/>
    <w:rsid w:val="00CA0110"/>
    <w:rsid w:val="00CA0E11"/>
    <w:rsid w:val="00CA2ECA"/>
    <w:rsid w:val="00CA3753"/>
    <w:rsid w:val="00CA3C21"/>
    <w:rsid w:val="00CA3E5E"/>
    <w:rsid w:val="00CA51F9"/>
    <w:rsid w:val="00CA5498"/>
    <w:rsid w:val="00CA5CA1"/>
    <w:rsid w:val="00CA5D70"/>
    <w:rsid w:val="00CA7B9E"/>
    <w:rsid w:val="00CA7D70"/>
    <w:rsid w:val="00CB0452"/>
    <w:rsid w:val="00CB26E6"/>
    <w:rsid w:val="00CB2A4D"/>
    <w:rsid w:val="00CB33DA"/>
    <w:rsid w:val="00CB4928"/>
    <w:rsid w:val="00CB62A9"/>
    <w:rsid w:val="00CB7541"/>
    <w:rsid w:val="00CC143B"/>
    <w:rsid w:val="00CC2632"/>
    <w:rsid w:val="00CC3324"/>
    <w:rsid w:val="00CC4A1B"/>
    <w:rsid w:val="00CC768C"/>
    <w:rsid w:val="00CD166A"/>
    <w:rsid w:val="00CD2430"/>
    <w:rsid w:val="00CD3502"/>
    <w:rsid w:val="00CD5072"/>
    <w:rsid w:val="00CD51F5"/>
    <w:rsid w:val="00CD7082"/>
    <w:rsid w:val="00CD7749"/>
    <w:rsid w:val="00CE10BE"/>
    <w:rsid w:val="00CE1954"/>
    <w:rsid w:val="00CE1E41"/>
    <w:rsid w:val="00CE23E0"/>
    <w:rsid w:val="00CE5776"/>
    <w:rsid w:val="00CE60D3"/>
    <w:rsid w:val="00CE6562"/>
    <w:rsid w:val="00CE66BE"/>
    <w:rsid w:val="00CE7628"/>
    <w:rsid w:val="00CF2293"/>
    <w:rsid w:val="00CF382E"/>
    <w:rsid w:val="00CF3D2D"/>
    <w:rsid w:val="00CF4207"/>
    <w:rsid w:val="00CF4702"/>
    <w:rsid w:val="00CF5248"/>
    <w:rsid w:val="00CF7D81"/>
    <w:rsid w:val="00D0167E"/>
    <w:rsid w:val="00D021EC"/>
    <w:rsid w:val="00D033CD"/>
    <w:rsid w:val="00D048F4"/>
    <w:rsid w:val="00D05F0D"/>
    <w:rsid w:val="00D064E9"/>
    <w:rsid w:val="00D10781"/>
    <w:rsid w:val="00D15F89"/>
    <w:rsid w:val="00D176C4"/>
    <w:rsid w:val="00D17E4C"/>
    <w:rsid w:val="00D22908"/>
    <w:rsid w:val="00D23A02"/>
    <w:rsid w:val="00D23A67"/>
    <w:rsid w:val="00D24033"/>
    <w:rsid w:val="00D241AF"/>
    <w:rsid w:val="00D26433"/>
    <w:rsid w:val="00D30EF6"/>
    <w:rsid w:val="00D33B5C"/>
    <w:rsid w:val="00D33DBB"/>
    <w:rsid w:val="00D354A8"/>
    <w:rsid w:val="00D377B3"/>
    <w:rsid w:val="00D40696"/>
    <w:rsid w:val="00D411B5"/>
    <w:rsid w:val="00D417D5"/>
    <w:rsid w:val="00D422AF"/>
    <w:rsid w:val="00D42B74"/>
    <w:rsid w:val="00D43321"/>
    <w:rsid w:val="00D44615"/>
    <w:rsid w:val="00D4470A"/>
    <w:rsid w:val="00D45010"/>
    <w:rsid w:val="00D45A3E"/>
    <w:rsid w:val="00D465C8"/>
    <w:rsid w:val="00D476B2"/>
    <w:rsid w:val="00D479E0"/>
    <w:rsid w:val="00D50419"/>
    <w:rsid w:val="00D51A8B"/>
    <w:rsid w:val="00D51DCA"/>
    <w:rsid w:val="00D531C7"/>
    <w:rsid w:val="00D536E0"/>
    <w:rsid w:val="00D53C64"/>
    <w:rsid w:val="00D56D26"/>
    <w:rsid w:val="00D57B03"/>
    <w:rsid w:val="00D60FF4"/>
    <w:rsid w:val="00D61246"/>
    <w:rsid w:val="00D619B7"/>
    <w:rsid w:val="00D6280A"/>
    <w:rsid w:val="00D63694"/>
    <w:rsid w:val="00D64A76"/>
    <w:rsid w:val="00D6592B"/>
    <w:rsid w:val="00D70B22"/>
    <w:rsid w:val="00D770CE"/>
    <w:rsid w:val="00D81741"/>
    <w:rsid w:val="00D8198F"/>
    <w:rsid w:val="00D819F9"/>
    <w:rsid w:val="00D8291F"/>
    <w:rsid w:val="00D82EC8"/>
    <w:rsid w:val="00D83D78"/>
    <w:rsid w:val="00D85232"/>
    <w:rsid w:val="00D866AB"/>
    <w:rsid w:val="00D87586"/>
    <w:rsid w:val="00D903E9"/>
    <w:rsid w:val="00D90D5E"/>
    <w:rsid w:val="00D91655"/>
    <w:rsid w:val="00D92987"/>
    <w:rsid w:val="00D93E33"/>
    <w:rsid w:val="00D9566B"/>
    <w:rsid w:val="00D97629"/>
    <w:rsid w:val="00D97826"/>
    <w:rsid w:val="00DA107F"/>
    <w:rsid w:val="00DA2E11"/>
    <w:rsid w:val="00DA4CE3"/>
    <w:rsid w:val="00DA60A0"/>
    <w:rsid w:val="00DA6BE7"/>
    <w:rsid w:val="00DA6E8E"/>
    <w:rsid w:val="00DA72B2"/>
    <w:rsid w:val="00DB03F1"/>
    <w:rsid w:val="00DB13CE"/>
    <w:rsid w:val="00DB2AAD"/>
    <w:rsid w:val="00DB3045"/>
    <w:rsid w:val="00DB4885"/>
    <w:rsid w:val="00DB4A3A"/>
    <w:rsid w:val="00DB4A87"/>
    <w:rsid w:val="00DB5FE1"/>
    <w:rsid w:val="00DB6311"/>
    <w:rsid w:val="00DB6BAF"/>
    <w:rsid w:val="00DB6DB3"/>
    <w:rsid w:val="00DC14B4"/>
    <w:rsid w:val="00DC21C7"/>
    <w:rsid w:val="00DC30DF"/>
    <w:rsid w:val="00DC549A"/>
    <w:rsid w:val="00DC6860"/>
    <w:rsid w:val="00DD029C"/>
    <w:rsid w:val="00DD0F7C"/>
    <w:rsid w:val="00DD1130"/>
    <w:rsid w:val="00DD2495"/>
    <w:rsid w:val="00DD24CB"/>
    <w:rsid w:val="00DD24EB"/>
    <w:rsid w:val="00DD2DFB"/>
    <w:rsid w:val="00DD4827"/>
    <w:rsid w:val="00DD4BA4"/>
    <w:rsid w:val="00DD4F44"/>
    <w:rsid w:val="00DD667C"/>
    <w:rsid w:val="00DD692D"/>
    <w:rsid w:val="00DD77B7"/>
    <w:rsid w:val="00DE1441"/>
    <w:rsid w:val="00DE2198"/>
    <w:rsid w:val="00DE318A"/>
    <w:rsid w:val="00DE3F85"/>
    <w:rsid w:val="00DE411B"/>
    <w:rsid w:val="00DE48EC"/>
    <w:rsid w:val="00DE4D42"/>
    <w:rsid w:val="00DE723F"/>
    <w:rsid w:val="00DE75F8"/>
    <w:rsid w:val="00DF065A"/>
    <w:rsid w:val="00DF1599"/>
    <w:rsid w:val="00DF2222"/>
    <w:rsid w:val="00DF3B5C"/>
    <w:rsid w:val="00DF6C17"/>
    <w:rsid w:val="00DF78E9"/>
    <w:rsid w:val="00DF78F4"/>
    <w:rsid w:val="00DF7BFC"/>
    <w:rsid w:val="00E0087A"/>
    <w:rsid w:val="00E01CB1"/>
    <w:rsid w:val="00E021DE"/>
    <w:rsid w:val="00E027D8"/>
    <w:rsid w:val="00E02943"/>
    <w:rsid w:val="00E0558B"/>
    <w:rsid w:val="00E06001"/>
    <w:rsid w:val="00E06444"/>
    <w:rsid w:val="00E077B5"/>
    <w:rsid w:val="00E114BF"/>
    <w:rsid w:val="00E11C9D"/>
    <w:rsid w:val="00E14C45"/>
    <w:rsid w:val="00E160B2"/>
    <w:rsid w:val="00E16B46"/>
    <w:rsid w:val="00E202DA"/>
    <w:rsid w:val="00E239F2"/>
    <w:rsid w:val="00E23A78"/>
    <w:rsid w:val="00E254A6"/>
    <w:rsid w:val="00E25646"/>
    <w:rsid w:val="00E258D4"/>
    <w:rsid w:val="00E2774E"/>
    <w:rsid w:val="00E30426"/>
    <w:rsid w:val="00E31BBA"/>
    <w:rsid w:val="00E34934"/>
    <w:rsid w:val="00E3605D"/>
    <w:rsid w:val="00E37D5F"/>
    <w:rsid w:val="00E40E51"/>
    <w:rsid w:val="00E41BF0"/>
    <w:rsid w:val="00E420AB"/>
    <w:rsid w:val="00E42CEF"/>
    <w:rsid w:val="00E45337"/>
    <w:rsid w:val="00E4640A"/>
    <w:rsid w:val="00E4677E"/>
    <w:rsid w:val="00E5039E"/>
    <w:rsid w:val="00E50542"/>
    <w:rsid w:val="00E53FDB"/>
    <w:rsid w:val="00E60E00"/>
    <w:rsid w:val="00E61397"/>
    <w:rsid w:val="00E63654"/>
    <w:rsid w:val="00E66C2E"/>
    <w:rsid w:val="00E66DAC"/>
    <w:rsid w:val="00E67FBE"/>
    <w:rsid w:val="00E7319A"/>
    <w:rsid w:val="00E732D1"/>
    <w:rsid w:val="00E74F98"/>
    <w:rsid w:val="00E751E5"/>
    <w:rsid w:val="00E8042B"/>
    <w:rsid w:val="00E822DF"/>
    <w:rsid w:val="00E8345F"/>
    <w:rsid w:val="00E851B7"/>
    <w:rsid w:val="00E87E8E"/>
    <w:rsid w:val="00E90258"/>
    <w:rsid w:val="00E92FF6"/>
    <w:rsid w:val="00E93A09"/>
    <w:rsid w:val="00E94740"/>
    <w:rsid w:val="00E974A2"/>
    <w:rsid w:val="00E97FE1"/>
    <w:rsid w:val="00EA2C52"/>
    <w:rsid w:val="00EA3405"/>
    <w:rsid w:val="00EA3CD5"/>
    <w:rsid w:val="00EA42A2"/>
    <w:rsid w:val="00EA5A76"/>
    <w:rsid w:val="00EA5D44"/>
    <w:rsid w:val="00EA657F"/>
    <w:rsid w:val="00EA711B"/>
    <w:rsid w:val="00EA7C36"/>
    <w:rsid w:val="00EB05BC"/>
    <w:rsid w:val="00EB4E77"/>
    <w:rsid w:val="00EB5841"/>
    <w:rsid w:val="00EB5B3C"/>
    <w:rsid w:val="00EB741F"/>
    <w:rsid w:val="00EB7DEB"/>
    <w:rsid w:val="00EB7F61"/>
    <w:rsid w:val="00EC1E08"/>
    <w:rsid w:val="00EC3896"/>
    <w:rsid w:val="00EC4EBB"/>
    <w:rsid w:val="00EC5A95"/>
    <w:rsid w:val="00EC6845"/>
    <w:rsid w:val="00EC70A7"/>
    <w:rsid w:val="00ED212A"/>
    <w:rsid w:val="00ED2532"/>
    <w:rsid w:val="00ED3285"/>
    <w:rsid w:val="00ED78C0"/>
    <w:rsid w:val="00EE0D0C"/>
    <w:rsid w:val="00EE1C6A"/>
    <w:rsid w:val="00EE473F"/>
    <w:rsid w:val="00EE5CBE"/>
    <w:rsid w:val="00EE6379"/>
    <w:rsid w:val="00EE7533"/>
    <w:rsid w:val="00EF292D"/>
    <w:rsid w:val="00EF2A77"/>
    <w:rsid w:val="00EF2F00"/>
    <w:rsid w:val="00EF340D"/>
    <w:rsid w:val="00EF473D"/>
    <w:rsid w:val="00EF54D6"/>
    <w:rsid w:val="00EF62A1"/>
    <w:rsid w:val="00EF62FE"/>
    <w:rsid w:val="00F005C7"/>
    <w:rsid w:val="00F021FE"/>
    <w:rsid w:val="00F02409"/>
    <w:rsid w:val="00F02A97"/>
    <w:rsid w:val="00F03693"/>
    <w:rsid w:val="00F03FBC"/>
    <w:rsid w:val="00F074CA"/>
    <w:rsid w:val="00F07625"/>
    <w:rsid w:val="00F10555"/>
    <w:rsid w:val="00F11A60"/>
    <w:rsid w:val="00F12B1B"/>
    <w:rsid w:val="00F13120"/>
    <w:rsid w:val="00F16C9B"/>
    <w:rsid w:val="00F16EB2"/>
    <w:rsid w:val="00F17272"/>
    <w:rsid w:val="00F17ADA"/>
    <w:rsid w:val="00F21B11"/>
    <w:rsid w:val="00F234B4"/>
    <w:rsid w:val="00F2550C"/>
    <w:rsid w:val="00F27D64"/>
    <w:rsid w:val="00F3012D"/>
    <w:rsid w:val="00F30D15"/>
    <w:rsid w:val="00F3165E"/>
    <w:rsid w:val="00F32571"/>
    <w:rsid w:val="00F32A9A"/>
    <w:rsid w:val="00F33E03"/>
    <w:rsid w:val="00F345BF"/>
    <w:rsid w:val="00F34B26"/>
    <w:rsid w:val="00F36B90"/>
    <w:rsid w:val="00F37634"/>
    <w:rsid w:val="00F37708"/>
    <w:rsid w:val="00F4007D"/>
    <w:rsid w:val="00F40C3E"/>
    <w:rsid w:val="00F4211E"/>
    <w:rsid w:val="00F42538"/>
    <w:rsid w:val="00F43024"/>
    <w:rsid w:val="00F43179"/>
    <w:rsid w:val="00F43970"/>
    <w:rsid w:val="00F446A9"/>
    <w:rsid w:val="00F451EE"/>
    <w:rsid w:val="00F46728"/>
    <w:rsid w:val="00F46975"/>
    <w:rsid w:val="00F47A40"/>
    <w:rsid w:val="00F50327"/>
    <w:rsid w:val="00F50A60"/>
    <w:rsid w:val="00F52E92"/>
    <w:rsid w:val="00F53295"/>
    <w:rsid w:val="00F55B40"/>
    <w:rsid w:val="00F573F9"/>
    <w:rsid w:val="00F57807"/>
    <w:rsid w:val="00F60B9C"/>
    <w:rsid w:val="00F60D67"/>
    <w:rsid w:val="00F61217"/>
    <w:rsid w:val="00F63DCC"/>
    <w:rsid w:val="00F63F2E"/>
    <w:rsid w:val="00F666AF"/>
    <w:rsid w:val="00F7193E"/>
    <w:rsid w:val="00F71D1D"/>
    <w:rsid w:val="00F72EBB"/>
    <w:rsid w:val="00F74A5A"/>
    <w:rsid w:val="00F752EE"/>
    <w:rsid w:val="00F76067"/>
    <w:rsid w:val="00F80593"/>
    <w:rsid w:val="00F80797"/>
    <w:rsid w:val="00F81683"/>
    <w:rsid w:val="00F81E54"/>
    <w:rsid w:val="00F8225C"/>
    <w:rsid w:val="00F8625E"/>
    <w:rsid w:val="00F8694A"/>
    <w:rsid w:val="00F86B90"/>
    <w:rsid w:val="00F8752F"/>
    <w:rsid w:val="00F903A0"/>
    <w:rsid w:val="00F912C4"/>
    <w:rsid w:val="00F92877"/>
    <w:rsid w:val="00F93612"/>
    <w:rsid w:val="00F936CA"/>
    <w:rsid w:val="00F955D5"/>
    <w:rsid w:val="00F96904"/>
    <w:rsid w:val="00F96DEA"/>
    <w:rsid w:val="00F9727D"/>
    <w:rsid w:val="00FA2939"/>
    <w:rsid w:val="00FA32BA"/>
    <w:rsid w:val="00FA3F0E"/>
    <w:rsid w:val="00FA4005"/>
    <w:rsid w:val="00FA45E9"/>
    <w:rsid w:val="00FA47A6"/>
    <w:rsid w:val="00FA54DD"/>
    <w:rsid w:val="00FA6A19"/>
    <w:rsid w:val="00FA78A2"/>
    <w:rsid w:val="00FB026C"/>
    <w:rsid w:val="00FB1314"/>
    <w:rsid w:val="00FB67C3"/>
    <w:rsid w:val="00FB695D"/>
    <w:rsid w:val="00FB69F0"/>
    <w:rsid w:val="00FC0288"/>
    <w:rsid w:val="00FC1A96"/>
    <w:rsid w:val="00FC334A"/>
    <w:rsid w:val="00FC3813"/>
    <w:rsid w:val="00FC43F8"/>
    <w:rsid w:val="00FC53E2"/>
    <w:rsid w:val="00FC6F2E"/>
    <w:rsid w:val="00FC7DD8"/>
    <w:rsid w:val="00FD1485"/>
    <w:rsid w:val="00FD1B36"/>
    <w:rsid w:val="00FD309D"/>
    <w:rsid w:val="00FD507C"/>
    <w:rsid w:val="00FD5DCD"/>
    <w:rsid w:val="00FD5E47"/>
    <w:rsid w:val="00FD5FC9"/>
    <w:rsid w:val="00FD6608"/>
    <w:rsid w:val="00FD6792"/>
    <w:rsid w:val="00FD67D7"/>
    <w:rsid w:val="00FD6959"/>
    <w:rsid w:val="00FD6EFB"/>
    <w:rsid w:val="00FD7738"/>
    <w:rsid w:val="00FD7DE0"/>
    <w:rsid w:val="00FE16E4"/>
    <w:rsid w:val="00FE1CE0"/>
    <w:rsid w:val="00FE32E1"/>
    <w:rsid w:val="00FE3479"/>
    <w:rsid w:val="00FE3C7E"/>
    <w:rsid w:val="00FE541C"/>
    <w:rsid w:val="00FE64A8"/>
    <w:rsid w:val="00FE791C"/>
    <w:rsid w:val="00FE7B3A"/>
    <w:rsid w:val="00FF0627"/>
    <w:rsid w:val="00FF1952"/>
    <w:rsid w:val="00FF1D7A"/>
    <w:rsid w:val="00FF1FA0"/>
    <w:rsid w:val="00FF24E2"/>
    <w:rsid w:val="00FF54EF"/>
    <w:rsid w:val="00FF7EF8"/>
    <w:rsid w:val="038C2CDD"/>
    <w:rsid w:val="0682BB5D"/>
    <w:rsid w:val="07304D95"/>
    <w:rsid w:val="078F6A1C"/>
    <w:rsid w:val="089F3915"/>
    <w:rsid w:val="09CDFFE4"/>
    <w:rsid w:val="0B935F5A"/>
    <w:rsid w:val="0D6895D5"/>
    <w:rsid w:val="1166F4E3"/>
    <w:rsid w:val="1318194B"/>
    <w:rsid w:val="16AE9E2C"/>
    <w:rsid w:val="174FD87D"/>
    <w:rsid w:val="19DC9E39"/>
    <w:rsid w:val="1C202C41"/>
    <w:rsid w:val="208E0F9F"/>
    <w:rsid w:val="2098A308"/>
    <w:rsid w:val="247A894D"/>
    <w:rsid w:val="26A55C8F"/>
    <w:rsid w:val="2885BEDD"/>
    <w:rsid w:val="28DF2F4C"/>
    <w:rsid w:val="2913E64E"/>
    <w:rsid w:val="295F4900"/>
    <w:rsid w:val="298747FD"/>
    <w:rsid w:val="2C026C23"/>
    <w:rsid w:val="2CFC9B69"/>
    <w:rsid w:val="2F2E38BC"/>
    <w:rsid w:val="30215EF3"/>
    <w:rsid w:val="3383D8F8"/>
    <w:rsid w:val="34D99793"/>
    <w:rsid w:val="38EBB90A"/>
    <w:rsid w:val="3B66EEBB"/>
    <w:rsid w:val="3B6D5D54"/>
    <w:rsid w:val="3BB229A7"/>
    <w:rsid w:val="3BD52714"/>
    <w:rsid w:val="3CA0F5BB"/>
    <w:rsid w:val="3FCCA931"/>
    <w:rsid w:val="405E92ED"/>
    <w:rsid w:val="41E1452B"/>
    <w:rsid w:val="41E89409"/>
    <w:rsid w:val="42BD99F7"/>
    <w:rsid w:val="43EDAD26"/>
    <w:rsid w:val="44A55E2A"/>
    <w:rsid w:val="47600FB9"/>
    <w:rsid w:val="4777CB1C"/>
    <w:rsid w:val="4792DAAF"/>
    <w:rsid w:val="47BFE599"/>
    <w:rsid w:val="49A71F76"/>
    <w:rsid w:val="4B18395D"/>
    <w:rsid w:val="4B216115"/>
    <w:rsid w:val="4E02CB48"/>
    <w:rsid w:val="4EC72B99"/>
    <w:rsid w:val="50CEF47C"/>
    <w:rsid w:val="544579D3"/>
    <w:rsid w:val="55B60E31"/>
    <w:rsid w:val="588CC0FA"/>
    <w:rsid w:val="5BA12DBB"/>
    <w:rsid w:val="5CA545DB"/>
    <w:rsid w:val="5CB33646"/>
    <w:rsid w:val="5D613B8D"/>
    <w:rsid w:val="5DF44FDE"/>
    <w:rsid w:val="5E7E8F3F"/>
    <w:rsid w:val="6434BDA2"/>
    <w:rsid w:val="64B33AD9"/>
    <w:rsid w:val="65277B63"/>
    <w:rsid w:val="66D3B1D2"/>
    <w:rsid w:val="66F70166"/>
    <w:rsid w:val="67FE6AA7"/>
    <w:rsid w:val="685DE1E5"/>
    <w:rsid w:val="691046B8"/>
    <w:rsid w:val="6C3F7E18"/>
    <w:rsid w:val="6C3FBD0C"/>
    <w:rsid w:val="6E4D317C"/>
    <w:rsid w:val="6FC2DDCA"/>
    <w:rsid w:val="73E1863A"/>
    <w:rsid w:val="7742842F"/>
    <w:rsid w:val="79C9205D"/>
    <w:rsid w:val="7A9937A7"/>
    <w:rsid w:val="7AC7E7EC"/>
    <w:rsid w:val="7B870604"/>
    <w:rsid w:val="7C108C34"/>
    <w:rsid w:val="7D55139E"/>
    <w:rsid w:val="7E72D38B"/>
  </w:rsids>
  <m:mathPr>
    <m:mathFont m:val="Cambria Math"/>
    <m:brkBin m:val="before"/>
    <m:brkBinSub m:val="--"/>
    <m:smallFrac m:val="0"/>
    <m:dispDef/>
    <m:lMargin m:val="0"/>
    <m:rMargin m:val="0"/>
    <m:defJc m:val="centerGroup"/>
    <m:wrapIndent m:val="1440"/>
    <m:intLim m:val="subSup"/>
    <m:naryLim m:val="undOvr"/>
  </m:mathPr>
  <w:themeFontLang w:val="en-NZ"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73D60171"/>
  <w15:docId w15:val="{A5D80251-9843-4E7D-94BA-1A19D220A984}"/>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heme="minorHAnsi" w:hAnsi="Times New Roman" w:cs="Times New Roman"/>
        <w:lang w:val="en-NZ" w:eastAsia="en-US" w:bidi="ar-SA"/>
      </w:rPr>
    </w:rPrDefault>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locked="1" w:semiHidden="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nhideWhenUsed="1"/>
    <w:lsdException w:name="annotation text" w:semiHidden="1" w:uiPriority="99" w:unhideWhenUsed="1"/>
    <w:lsdException w:name="header" w:semiHidden="1" w:unhideWhenUsed="1"/>
    <w:lsdException w:name="footer" w:semiHidden="1" w:uiPriority="99"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qFormat="1"/>
    <w:lsdException w:name="List 2" w:semiHidden="1" w:unhideWhenUsed="1"/>
    <w:lsdException w:name="List 3" w:semiHidden="1" w:unhideWhenUsed="1"/>
    <w:lsdException w:name="List 4" w:semiHidden="1"/>
    <w:lsdException w:name="List 5" w:semiHidden="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locked="1" w:semiHidden="1" w:qFormat="1"/>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locked="1" w:semiHidden="1" w:qFormat="1"/>
    <w:lsdException w:name="Salutation" w:semiHidden="1"/>
    <w:lsdException w:name="Date" w:semiHidden="1"/>
    <w:lsdException w:name="Body Text First Indent" w:semiHidden="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nhideWhenUsed="1"/>
    <w:lsdException w:name="Strong" w:locked="1" w:semiHidden="1" w:qFormat="1"/>
    <w:lsdException w:name="Emphasis" w:qFormat="1"/>
    <w:lsdException w:name="Document Map" w:semiHidden="1" w:uiPriority="99" w:unhideWhenUsed="1"/>
    <w:lsdException w:name="Plain Text" w:semiHidden="1" w:unhideWhenUsed="1"/>
    <w:lsdException w:name="E-mail Signature" w:semiHidden="1" w:unhideWhenUsed="1"/>
    <w:lsdException w:name="HTML Top of Form" w:semiHidden="1" w:uiPriority="99" w:unhideWhenUsed="1"/>
    <w:lsdException w:name="HTML Bottom of Form" w:semiHidden="1" w:uiPriority="99"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iPriority="99"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Grid" w:uiPriority="59"/>
    <w:lsdException w:name="Table Theme" w:semiHidden="1" w:unhideWhenUsed="1"/>
    <w:lsdException w:name="Placeholder Text" w:semiHidden="1" w:uiPriority="99"/>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0315D5"/>
    <w:pPr>
      <w:spacing w:after="120"/>
    </w:pPr>
    <w:rPr>
      <w:rFonts w:ascii="Arial" w:hAnsi="Arial"/>
      <w:sz w:val="22"/>
    </w:rPr>
  </w:style>
  <w:style w:type="paragraph" w:styleId="Heading1">
    <w:name w:val="heading 1"/>
    <w:aliases w:val="MoE: Heading 1"/>
    <w:basedOn w:val="Normal"/>
    <w:next w:val="BodyText"/>
    <w:link w:val="Heading1Char"/>
    <w:qFormat/>
    <w:rsid w:val="002F322B"/>
    <w:pPr>
      <w:keepNext/>
      <w:pageBreakBefore/>
      <w:numPr>
        <w:numId w:val="3"/>
      </w:numPr>
      <w:tabs>
        <w:tab w:val="num" w:pos="1276"/>
      </w:tabs>
      <w:spacing w:after="840"/>
      <w:ind w:left="851" w:hanging="857"/>
      <w:outlineLvl w:val="0"/>
    </w:pPr>
    <w:rPr>
      <w:rFonts w:eastAsia="Calibri" w:cs="Arial"/>
      <w:b/>
      <w:bCs/>
      <w:color w:val="582655" w:themeColor="text1"/>
      <w:kern w:val="32"/>
      <w:sz w:val="48"/>
      <w:szCs w:val="48"/>
    </w:rPr>
  </w:style>
  <w:style w:type="paragraph" w:styleId="Heading2">
    <w:name w:val="heading 2"/>
    <w:aliases w:val="MoE: Heading 2"/>
    <w:basedOn w:val="Normal"/>
    <w:next w:val="BodyText"/>
    <w:link w:val="Heading2Char"/>
    <w:qFormat/>
    <w:rsid w:val="002F322B"/>
    <w:pPr>
      <w:numPr>
        <w:ilvl w:val="1"/>
        <w:numId w:val="3"/>
      </w:numPr>
      <w:spacing w:before="200"/>
      <w:ind w:left="851" w:hanging="851"/>
      <w:outlineLvl w:val="1"/>
    </w:pPr>
    <w:rPr>
      <w:b/>
      <w:color w:val="582655" w:themeColor="text1"/>
      <w:sz w:val="24"/>
      <w:szCs w:val="24"/>
    </w:rPr>
  </w:style>
  <w:style w:type="paragraph" w:styleId="Heading3">
    <w:name w:val="heading 3"/>
    <w:aliases w:val="MoE: Heading 3"/>
    <w:basedOn w:val="Normal"/>
    <w:next w:val="BodyText"/>
    <w:link w:val="Heading3Char"/>
    <w:qFormat/>
    <w:rsid w:val="000600B8"/>
    <w:pPr>
      <w:numPr>
        <w:ilvl w:val="2"/>
        <w:numId w:val="3"/>
      </w:numPr>
      <w:spacing w:before="200"/>
      <w:outlineLvl w:val="2"/>
    </w:pPr>
    <w:rPr>
      <w:b/>
      <w:color w:val="582655" w:themeColor="text1"/>
      <w:sz w:val="20"/>
    </w:rPr>
  </w:style>
  <w:style w:type="paragraph" w:styleId="Heading4">
    <w:name w:val="heading 4"/>
    <w:aliases w:val="MoE: Heading 4"/>
    <w:basedOn w:val="BodyText"/>
    <w:next w:val="BodyText"/>
    <w:link w:val="Heading4Char"/>
    <w:qFormat/>
    <w:rsid w:val="00DF78E9"/>
    <w:pPr>
      <w:numPr>
        <w:ilvl w:val="3"/>
        <w:numId w:val="3"/>
      </w:numPr>
      <w:spacing w:before="200"/>
      <w:outlineLvl w:val="3"/>
    </w:pPr>
    <w:rPr>
      <w:rFonts w:cs="Times New Roman"/>
      <w:b/>
      <w:szCs w:val="24"/>
    </w:rPr>
  </w:style>
  <w:style w:type="paragraph" w:styleId="Heading5">
    <w:name w:val="heading 5"/>
    <w:basedOn w:val="ListBullet"/>
    <w:next w:val="DoubleIndentedPara"/>
    <w:link w:val="Heading5Char"/>
    <w:semiHidden/>
    <w:qFormat/>
    <w:rsid w:val="00244D5B"/>
    <w:pPr>
      <w:numPr>
        <w:ilvl w:val="4"/>
        <w:numId w:val="3"/>
      </w:numPr>
      <w:spacing w:before="60" w:after="40"/>
      <w:outlineLvl w:val="4"/>
    </w:pPr>
    <w:rPr>
      <w:rFonts w:ascii="Interstate-Regular" w:eastAsiaTheme="majorEastAsia" w:hAnsi="Interstate-Regular" w:cstheme="majorBidi"/>
      <w:lang w:val="en-US"/>
    </w:rPr>
  </w:style>
  <w:style w:type="paragraph" w:styleId="Heading6">
    <w:name w:val="heading 6"/>
    <w:basedOn w:val="Normal"/>
    <w:next w:val="Normal"/>
    <w:link w:val="Heading6Char"/>
    <w:semiHidden/>
    <w:qFormat/>
    <w:locked/>
    <w:rsid w:val="002F322B"/>
    <w:pPr>
      <w:keepNext/>
      <w:keepLines/>
      <w:numPr>
        <w:ilvl w:val="5"/>
        <w:numId w:val="3"/>
      </w:numPr>
      <w:spacing w:before="40"/>
      <w:outlineLvl w:val="5"/>
    </w:pPr>
    <w:rPr>
      <w:rFonts w:asciiTheme="majorHAnsi" w:eastAsiaTheme="majorEastAsia" w:hAnsiTheme="majorHAnsi" w:cstheme="majorBidi"/>
      <w:color w:val="580220" w:themeColor="accent1" w:themeShade="7F"/>
    </w:rPr>
  </w:style>
  <w:style w:type="paragraph" w:styleId="Heading7">
    <w:name w:val="heading 7"/>
    <w:basedOn w:val="Normal"/>
    <w:next w:val="Normal"/>
    <w:link w:val="Heading7Char"/>
    <w:uiPriority w:val="9"/>
    <w:semiHidden/>
    <w:unhideWhenUsed/>
    <w:qFormat/>
    <w:rsid w:val="002F322B"/>
    <w:pPr>
      <w:keepNext/>
      <w:keepLines/>
      <w:numPr>
        <w:ilvl w:val="6"/>
        <w:numId w:val="3"/>
      </w:numPr>
      <w:spacing w:before="40"/>
      <w:outlineLvl w:val="6"/>
    </w:pPr>
    <w:rPr>
      <w:rFonts w:asciiTheme="majorHAnsi" w:eastAsiaTheme="majorEastAsia" w:hAnsiTheme="majorHAnsi" w:cstheme="majorBidi"/>
      <w:i/>
      <w:iCs/>
      <w:color w:val="580220" w:themeColor="accent1" w:themeShade="7F"/>
    </w:rPr>
  </w:style>
  <w:style w:type="paragraph" w:styleId="Heading8">
    <w:name w:val="heading 8"/>
    <w:basedOn w:val="Normal"/>
    <w:next w:val="Normal"/>
    <w:link w:val="Heading8Char"/>
    <w:uiPriority w:val="9"/>
    <w:semiHidden/>
    <w:unhideWhenUsed/>
    <w:qFormat/>
    <w:rsid w:val="002F322B"/>
    <w:pPr>
      <w:keepNext/>
      <w:keepLines/>
      <w:numPr>
        <w:ilvl w:val="7"/>
        <w:numId w:val="3"/>
      </w:numPr>
      <w:spacing w:before="40"/>
      <w:outlineLvl w:val="7"/>
    </w:pPr>
    <w:rPr>
      <w:rFonts w:asciiTheme="majorHAnsi" w:eastAsiaTheme="majorEastAsia" w:hAnsiTheme="majorHAnsi" w:cstheme="majorBidi"/>
      <w:color w:val="80377C" w:themeColor="text1" w:themeTint="D8"/>
      <w:sz w:val="21"/>
      <w:szCs w:val="21"/>
    </w:rPr>
  </w:style>
  <w:style w:type="paragraph" w:styleId="Heading9">
    <w:name w:val="heading 9"/>
    <w:basedOn w:val="Normal"/>
    <w:next w:val="Normal"/>
    <w:link w:val="Heading9Char"/>
    <w:uiPriority w:val="9"/>
    <w:semiHidden/>
    <w:unhideWhenUsed/>
    <w:qFormat/>
    <w:rsid w:val="002F322B"/>
    <w:pPr>
      <w:keepNext/>
      <w:keepLines/>
      <w:numPr>
        <w:ilvl w:val="8"/>
        <w:numId w:val="3"/>
      </w:numPr>
      <w:spacing w:before="40"/>
      <w:outlineLvl w:val="8"/>
    </w:pPr>
    <w:rPr>
      <w:rFonts w:asciiTheme="majorHAnsi" w:eastAsiaTheme="majorEastAsia" w:hAnsiTheme="majorHAnsi" w:cstheme="majorBidi"/>
      <w:i/>
      <w:iCs/>
      <w:color w:val="80377C" w:themeColor="text1" w:themeTint="D8"/>
      <w:sz w:val="21"/>
      <w:szCs w:val="2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IntroParagraph">
    <w:name w:val="Intro Paragraph"/>
    <w:basedOn w:val="BodyText"/>
    <w:next w:val="BodyText"/>
    <w:semiHidden/>
    <w:rsid w:val="00244D5B"/>
    <w:pPr>
      <w:spacing w:after="480" w:line="400" w:lineRule="atLeast"/>
    </w:pPr>
    <w:rPr>
      <w:rFonts w:eastAsia="Times New Roman"/>
      <w:color w:val="4C4C4C"/>
      <w:sz w:val="28"/>
      <w:lang w:val="en-GB"/>
    </w:rPr>
  </w:style>
  <w:style w:type="paragraph" w:styleId="BodyText">
    <w:name w:val="Body Text"/>
    <w:aliases w:val="MoE: Body Text"/>
    <w:basedOn w:val="Normal"/>
    <w:link w:val="BodyTextChar"/>
    <w:uiPriority w:val="1"/>
    <w:qFormat/>
    <w:rsid w:val="003F61DC"/>
    <w:pPr>
      <w:spacing w:after="240" w:line="240" w:lineRule="atLeast"/>
    </w:pPr>
    <w:rPr>
      <w:rFonts w:cstheme="minorBidi"/>
      <w:sz w:val="20"/>
    </w:rPr>
  </w:style>
  <w:style w:type="character" w:customStyle="1" w:styleId="BodyTextChar">
    <w:name w:val="Body Text Char"/>
    <w:aliases w:val="MoE: Body Text Char"/>
    <w:link w:val="BodyText"/>
    <w:uiPriority w:val="1"/>
    <w:rsid w:val="00B119AC"/>
    <w:rPr>
      <w:rFonts w:ascii="Arial" w:hAnsi="Arial" w:cstheme="minorBidi"/>
    </w:rPr>
  </w:style>
  <w:style w:type="paragraph" w:customStyle="1" w:styleId="ListBody">
    <w:name w:val="List Body"/>
    <w:basedOn w:val="ListBullet"/>
    <w:next w:val="Heading5"/>
    <w:link w:val="ListBodyChar"/>
    <w:semiHidden/>
    <w:rsid w:val="00244D5B"/>
    <w:pPr>
      <w:spacing w:after="120"/>
      <w:ind w:left="425"/>
    </w:pPr>
    <w:rPr>
      <w:rFonts w:eastAsia="Times New Roman"/>
    </w:rPr>
  </w:style>
  <w:style w:type="character" w:customStyle="1" w:styleId="ListBodyChar">
    <w:name w:val="List Body Char"/>
    <w:link w:val="ListBody"/>
    <w:semiHidden/>
    <w:locked/>
    <w:rsid w:val="006C7E47"/>
    <w:rPr>
      <w:rFonts w:ascii="Verdana" w:eastAsia="Times New Roman" w:hAnsi="Verdana"/>
      <w:szCs w:val="24"/>
    </w:rPr>
  </w:style>
  <w:style w:type="paragraph" w:styleId="ListBullet">
    <w:name w:val="List Bullet"/>
    <w:aliases w:val="List Bullet Char,List Bullet Char Char Char Char Char,List Bullet Char Char Char Char Char Char Char Char Char,List Bullet Char Char Char Char Char Char Char Char Char Char Char,List Bullet Char Char Char Char Char Char"/>
    <w:basedOn w:val="BodyText"/>
    <w:semiHidden/>
    <w:rsid w:val="00244D5B"/>
    <w:pPr>
      <w:spacing w:after="60"/>
    </w:pPr>
  </w:style>
  <w:style w:type="character" w:customStyle="1" w:styleId="Heading5Char">
    <w:name w:val="Heading 5 Char"/>
    <w:link w:val="Heading5"/>
    <w:semiHidden/>
    <w:rsid w:val="006C7E47"/>
    <w:rPr>
      <w:rFonts w:ascii="Interstate-Regular" w:eastAsiaTheme="majorEastAsia" w:hAnsi="Interstate-Regular" w:cstheme="majorBidi"/>
      <w:lang w:val="en-US"/>
    </w:rPr>
  </w:style>
  <w:style w:type="paragraph" w:customStyle="1" w:styleId="ChartCellTitle">
    <w:name w:val="Chart Cell Title"/>
    <w:basedOn w:val="BodyText"/>
    <w:link w:val="ChartCellTitleChar"/>
    <w:semiHidden/>
    <w:rsid w:val="00244D5B"/>
    <w:pPr>
      <w:spacing w:after="0"/>
      <w:ind w:left="113"/>
    </w:pPr>
    <w:rPr>
      <w:rFonts w:eastAsia="Times New Roman"/>
      <w:sz w:val="16"/>
      <w:lang w:val="en-US"/>
    </w:rPr>
  </w:style>
  <w:style w:type="character" w:customStyle="1" w:styleId="ChartCellTitleChar">
    <w:name w:val="Chart Cell Title Char"/>
    <w:link w:val="ChartCellTitle"/>
    <w:semiHidden/>
    <w:locked/>
    <w:rsid w:val="006C7E47"/>
    <w:rPr>
      <w:rFonts w:ascii="Verdana" w:eastAsia="Times New Roman" w:hAnsi="Verdana"/>
      <w:sz w:val="16"/>
      <w:lang w:val="en-US"/>
    </w:rPr>
  </w:style>
  <w:style w:type="paragraph" w:customStyle="1" w:styleId="ChartCellContent">
    <w:name w:val="Chart Cell Content"/>
    <w:basedOn w:val="ChartCellTitle"/>
    <w:semiHidden/>
    <w:rsid w:val="00244D5B"/>
    <w:pPr>
      <w:spacing w:line="200" w:lineRule="exact"/>
      <w:ind w:left="57" w:right="227"/>
      <w:jc w:val="right"/>
    </w:pPr>
    <w:rPr>
      <w:color w:val="000000"/>
    </w:rPr>
  </w:style>
  <w:style w:type="paragraph" w:customStyle="1" w:styleId="ChartCellBlank">
    <w:name w:val="Chart Cell Blank"/>
    <w:basedOn w:val="ChartCellTitle"/>
    <w:semiHidden/>
    <w:rsid w:val="00244D5B"/>
    <w:pPr>
      <w:ind w:left="0"/>
    </w:pPr>
    <w:rPr>
      <w:sz w:val="2"/>
    </w:rPr>
  </w:style>
  <w:style w:type="paragraph" w:customStyle="1" w:styleId="ChartCellBar">
    <w:name w:val="Chart Cell Bar"/>
    <w:basedOn w:val="ChartCellBlank"/>
    <w:semiHidden/>
    <w:rsid w:val="00244D5B"/>
    <w:pPr>
      <w:pBdr>
        <w:top w:val="single" w:sz="4" w:space="1" w:color="87785F"/>
        <w:left w:val="single" w:sz="4" w:space="4" w:color="87785F"/>
        <w:bottom w:val="single" w:sz="4" w:space="1" w:color="87785F"/>
        <w:right w:val="single" w:sz="4" w:space="4" w:color="87785F"/>
      </w:pBdr>
      <w:shd w:val="clear" w:color="auto" w:fill="87785F"/>
    </w:pPr>
  </w:style>
  <w:style w:type="paragraph" w:customStyle="1" w:styleId="ChartCellTitleRight">
    <w:name w:val="Chart Cell Title Right"/>
    <w:basedOn w:val="ChartCellTitle"/>
    <w:semiHidden/>
    <w:rsid w:val="00244D5B"/>
    <w:pPr>
      <w:ind w:right="113"/>
      <w:jc w:val="right"/>
    </w:pPr>
    <w:rPr>
      <w:b/>
      <w:color w:val="6E9646"/>
      <w:sz w:val="18"/>
    </w:rPr>
  </w:style>
  <w:style w:type="paragraph" w:customStyle="1" w:styleId="ChartCellTitleCentre">
    <w:name w:val="Chart Cell Title Centre"/>
    <w:basedOn w:val="ChartCellTitleRight"/>
    <w:semiHidden/>
    <w:rsid w:val="00244D5B"/>
    <w:pPr>
      <w:jc w:val="center"/>
    </w:pPr>
    <w:rPr>
      <w:color w:val="EB7828"/>
    </w:rPr>
  </w:style>
  <w:style w:type="character" w:customStyle="1" w:styleId="SubheadingText">
    <w:name w:val="Subheading Text"/>
    <w:semiHidden/>
    <w:rsid w:val="00244D5B"/>
    <w:rPr>
      <w:rFonts w:ascii="Interstate-Light" w:hAnsi="Interstate-Light"/>
    </w:rPr>
  </w:style>
  <w:style w:type="paragraph" w:customStyle="1" w:styleId="HeadingOrange">
    <w:name w:val="Heading Orange"/>
    <w:basedOn w:val="Heading3"/>
    <w:semiHidden/>
    <w:rsid w:val="00244D5B"/>
    <w:rPr>
      <w:rFonts w:eastAsia="Times New Roman"/>
      <w:color w:val="EB7828"/>
      <w:sz w:val="22"/>
      <w:szCs w:val="22"/>
    </w:rPr>
  </w:style>
  <w:style w:type="character" w:customStyle="1" w:styleId="Heading3Char">
    <w:name w:val="Heading 3 Char"/>
    <w:aliases w:val="MoE: Heading 3 Char"/>
    <w:basedOn w:val="DefaultParagraphFont"/>
    <w:link w:val="Heading3"/>
    <w:rsid w:val="000600B8"/>
    <w:rPr>
      <w:rFonts w:ascii="Arial" w:hAnsi="Arial"/>
      <w:b/>
      <w:color w:val="582655" w:themeColor="text1"/>
    </w:rPr>
  </w:style>
  <w:style w:type="paragraph" w:customStyle="1" w:styleId="HeadingGreen">
    <w:name w:val="Heading Green"/>
    <w:basedOn w:val="Heading3"/>
    <w:semiHidden/>
    <w:rsid w:val="00244D5B"/>
    <w:rPr>
      <w:rFonts w:eastAsia="Times New Roman"/>
      <w:color w:val="6E9646"/>
      <w:sz w:val="22"/>
      <w:szCs w:val="22"/>
    </w:rPr>
  </w:style>
  <w:style w:type="paragraph" w:customStyle="1" w:styleId="HeadingRed">
    <w:name w:val="Heading Red"/>
    <w:basedOn w:val="Heading3"/>
    <w:semiHidden/>
    <w:rsid w:val="00244D5B"/>
    <w:rPr>
      <w:rFonts w:eastAsia="Times New Roman"/>
      <w:color w:val="AF003C"/>
    </w:rPr>
  </w:style>
  <w:style w:type="paragraph" w:customStyle="1" w:styleId="BarOrange">
    <w:name w:val="Bar Orange"/>
    <w:basedOn w:val="ChartCellBar"/>
    <w:semiHidden/>
    <w:rsid w:val="00244D5B"/>
    <w:pPr>
      <w:pBdr>
        <w:top w:val="single" w:sz="4" w:space="1" w:color="EB7828"/>
        <w:left w:val="single" w:sz="4" w:space="4" w:color="EB7828"/>
        <w:bottom w:val="single" w:sz="4" w:space="1" w:color="EB7828"/>
        <w:right w:val="single" w:sz="4" w:space="4" w:color="EB7828"/>
      </w:pBdr>
      <w:shd w:val="clear" w:color="auto" w:fill="EB7828"/>
    </w:pPr>
  </w:style>
  <w:style w:type="paragraph" w:customStyle="1" w:styleId="BarRed">
    <w:name w:val="Bar Red"/>
    <w:basedOn w:val="ChartCellBar"/>
    <w:semiHidden/>
    <w:rsid w:val="00244D5B"/>
    <w:pPr>
      <w:pBdr>
        <w:top w:val="single" w:sz="4" w:space="1" w:color="AF003C"/>
        <w:left w:val="single" w:sz="4" w:space="4" w:color="AF003C"/>
        <w:bottom w:val="single" w:sz="4" w:space="1" w:color="AF003C"/>
        <w:right w:val="single" w:sz="4" w:space="4" w:color="AF003C"/>
      </w:pBdr>
      <w:shd w:val="clear" w:color="auto" w:fill="AF003C"/>
    </w:pPr>
  </w:style>
  <w:style w:type="paragraph" w:customStyle="1" w:styleId="BarGreen">
    <w:name w:val="Bar Green"/>
    <w:basedOn w:val="BarRed"/>
    <w:semiHidden/>
    <w:rsid w:val="00244D5B"/>
    <w:pPr>
      <w:pBdr>
        <w:top w:val="single" w:sz="4" w:space="1" w:color="6E9646"/>
        <w:left w:val="single" w:sz="4" w:space="4" w:color="6E9646"/>
        <w:bottom w:val="single" w:sz="4" w:space="1" w:color="6E9646"/>
        <w:right w:val="single" w:sz="4" w:space="4" w:color="6E9646"/>
      </w:pBdr>
      <w:shd w:val="clear" w:color="auto" w:fill="6E9646"/>
    </w:pPr>
  </w:style>
  <w:style w:type="paragraph" w:styleId="EndnoteText">
    <w:name w:val="endnote text"/>
    <w:basedOn w:val="Normal"/>
    <w:link w:val="EndnoteTextChar"/>
    <w:semiHidden/>
    <w:rsid w:val="00883F13"/>
    <w:rPr>
      <w:sz w:val="20"/>
    </w:rPr>
  </w:style>
  <w:style w:type="paragraph" w:styleId="ListBullet2">
    <w:name w:val="List Bullet 2"/>
    <w:basedOn w:val="BodyText"/>
    <w:semiHidden/>
    <w:rsid w:val="00244D5B"/>
    <w:pPr>
      <w:spacing w:after="60"/>
    </w:pPr>
  </w:style>
  <w:style w:type="paragraph" w:customStyle="1" w:styleId="IndentedNumber">
    <w:name w:val="IndentedNumber"/>
    <w:basedOn w:val="BodyText"/>
    <w:semiHidden/>
    <w:rsid w:val="00244D5B"/>
    <w:rPr>
      <w:rFonts w:eastAsia="Times New Roman"/>
    </w:rPr>
  </w:style>
  <w:style w:type="paragraph" w:customStyle="1" w:styleId="IndentedHeading">
    <w:name w:val="IndentedHeading"/>
    <w:basedOn w:val="Heading4"/>
    <w:semiHidden/>
    <w:rsid w:val="00244D5B"/>
    <w:pPr>
      <w:ind w:left="425"/>
    </w:pPr>
    <w:rPr>
      <w:rFonts w:eastAsia="Times New Roman"/>
    </w:rPr>
  </w:style>
  <w:style w:type="character" w:customStyle="1" w:styleId="Heading4Char">
    <w:name w:val="Heading 4 Char"/>
    <w:aliases w:val="MoE: Heading 4 Char"/>
    <w:basedOn w:val="DefaultParagraphFont"/>
    <w:link w:val="Heading4"/>
    <w:rsid w:val="00DF78E9"/>
    <w:rPr>
      <w:rFonts w:ascii="Arial" w:hAnsi="Arial"/>
      <w:b/>
      <w:szCs w:val="24"/>
    </w:rPr>
  </w:style>
  <w:style w:type="paragraph" w:customStyle="1" w:styleId="IndentedPara">
    <w:name w:val="IndentedPara"/>
    <w:basedOn w:val="Normal"/>
    <w:semiHidden/>
    <w:rsid w:val="00244D5B"/>
    <w:pPr>
      <w:spacing w:line="260" w:lineRule="atLeast"/>
      <w:ind w:left="426"/>
      <w:jc w:val="both"/>
    </w:pPr>
    <w:rPr>
      <w:rFonts w:ascii="Interstate-Light" w:eastAsia="Times New Roman" w:hAnsi="Interstate-Light"/>
      <w:sz w:val="18"/>
      <w:szCs w:val="24"/>
      <w:lang w:val="en-GB"/>
    </w:rPr>
  </w:style>
  <w:style w:type="paragraph" w:customStyle="1" w:styleId="IndentedBullet">
    <w:name w:val="IndentedBullet"/>
    <w:basedOn w:val="Heading5"/>
    <w:semiHidden/>
    <w:rsid w:val="00244D5B"/>
    <w:pPr>
      <w:numPr>
        <w:numId w:val="0"/>
      </w:numPr>
    </w:pPr>
    <w:rPr>
      <w:rFonts w:ascii="Interstate-Light" w:eastAsia="Times New Roman" w:hAnsi="Interstate-Light" w:cs="Times New Roman"/>
      <w:lang w:val="en-GB"/>
    </w:rPr>
  </w:style>
  <w:style w:type="character" w:customStyle="1" w:styleId="GreenWord">
    <w:name w:val="GreenWord"/>
    <w:semiHidden/>
    <w:rsid w:val="00244D5B"/>
    <w:rPr>
      <w:b/>
      <w:color w:val="6E9646"/>
      <w:u w:val="single"/>
    </w:rPr>
  </w:style>
  <w:style w:type="character" w:customStyle="1" w:styleId="RedWord">
    <w:name w:val="RedWord"/>
    <w:semiHidden/>
    <w:rsid w:val="00244D5B"/>
    <w:rPr>
      <w:b/>
      <w:color w:val="AF003C"/>
      <w:u w:val="single"/>
    </w:rPr>
  </w:style>
  <w:style w:type="character" w:customStyle="1" w:styleId="OrangeWord">
    <w:name w:val="OrangeWord"/>
    <w:semiHidden/>
    <w:rsid w:val="00244D5B"/>
    <w:rPr>
      <w:b/>
      <w:color w:val="EB7828"/>
      <w:u w:val="single"/>
    </w:rPr>
  </w:style>
  <w:style w:type="paragraph" w:customStyle="1" w:styleId="DoubleIndentedPara">
    <w:name w:val="DoubleIndentedPara"/>
    <w:basedOn w:val="IndentedPara"/>
    <w:semiHidden/>
    <w:rsid w:val="00244D5B"/>
    <w:pPr>
      <w:ind w:left="709"/>
    </w:pPr>
    <w:rPr>
      <w:szCs w:val="20"/>
    </w:rPr>
  </w:style>
  <w:style w:type="character" w:customStyle="1" w:styleId="Heading1Char">
    <w:name w:val="Heading 1 Char"/>
    <w:aliases w:val="MoE: Heading 1 Char"/>
    <w:basedOn w:val="DefaultParagraphFont"/>
    <w:link w:val="Heading1"/>
    <w:rsid w:val="002F322B"/>
    <w:rPr>
      <w:rFonts w:ascii="Arial" w:eastAsia="Calibri" w:hAnsi="Arial" w:cs="Arial"/>
      <w:b/>
      <w:bCs/>
      <w:color w:val="582655" w:themeColor="text1"/>
      <w:kern w:val="32"/>
      <w:sz w:val="48"/>
      <w:szCs w:val="48"/>
    </w:rPr>
  </w:style>
  <w:style w:type="character" w:customStyle="1" w:styleId="Heading2Char">
    <w:name w:val="Heading 2 Char"/>
    <w:aliases w:val="MoE: Heading 2 Char"/>
    <w:basedOn w:val="DefaultParagraphFont"/>
    <w:link w:val="Heading2"/>
    <w:rsid w:val="002F322B"/>
    <w:rPr>
      <w:rFonts w:ascii="Arial" w:hAnsi="Arial"/>
      <w:b/>
      <w:color w:val="582655" w:themeColor="text1"/>
      <w:sz w:val="24"/>
      <w:szCs w:val="24"/>
    </w:rPr>
  </w:style>
  <w:style w:type="paragraph" w:styleId="Header">
    <w:name w:val="header"/>
    <w:basedOn w:val="BodyText"/>
    <w:link w:val="HeaderChar"/>
    <w:semiHidden/>
    <w:rsid w:val="00244D5B"/>
    <w:pPr>
      <w:tabs>
        <w:tab w:val="left" w:pos="113"/>
      </w:tabs>
      <w:spacing w:after="0"/>
    </w:pPr>
    <w:rPr>
      <w:rFonts w:eastAsia="Times New Roman"/>
      <w:color w:val="4C4C4C"/>
    </w:rPr>
  </w:style>
  <w:style w:type="character" w:customStyle="1" w:styleId="HeaderChar">
    <w:name w:val="Header Char"/>
    <w:basedOn w:val="DefaultParagraphFont"/>
    <w:link w:val="Header"/>
    <w:semiHidden/>
    <w:rsid w:val="006C7E47"/>
    <w:rPr>
      <w:rFonts w:ascii="Verdana" w:eastAsia="Times New Roman" w:hAnsi="Verdana"/>
      <w:color w:val="4C4C4C"/>
      <w:szCs w:val="24"/>
    </w:rPr>
  </w:style>
  <w:style w:type="paragraph" w:styleId="Footer">
    <w:name w:val="footer"/>
    <w:basedOn w:val="Normal"/>
    <w:link w:val="FooterChar"/>
    <w:uiPriority w:val="99"/>
    <w:rsid w:val="007F0E3B"/>
    <w:pPr>
      <w:tabs>
        <w:tab w:val="right" w:pos="9638"/>
      </w:tabs>
    </w:pPr>
    <w:rPr>
      <w:rFonts w:eastAsia="Times New Roman" w:cs="Arial"/>
      <w:b/>
      <w:noProof/>
      <w:color w:val="2A6EBB"/>
      <w:sz w:val="18"/>
      <w:szCs w:val="18"/>
    </w:rPr>
  </w:style>
  <w:style w:type="character" w:customStyle="1" w:styleId="FooterChar">
    <w:name w:val="Footer Char"/>
    <w:basedOn w:val="DefaultParagraphFont"/>
    <w:link w:val="Footer"/>
    <w:uiPriority w:val="99"/>
    <w:rsid w:val="007F0E3B"/>
    <w:rPr>
      <w:rFonts w:ascii="Arial" w:eastAsia="Times New Roman" w:hAnsi="Arial" w:cs="Arial"/>
      <w:b/>
      <w:noProof/>
      <w:color w:val="2A6EBB"/>
      <w:sz w:val="18"/>
      <w:szCs w:val="18"/>
    </w:rPr>
  </w:style>
  <w:style w:type="character" w:styleId="PageNumber">
    <w:name w:val="page number"/>
    <w:basedOn w:val="DefaultParagraphFont"/>
    <w:semiHidden/>
    <w:rsid w:val="00244D5B"/>
    <w:rPr>
      <w:rFonts w:ascii="Interstate-Light" w:hAnsi="Interstate-Light"/>
      <w:color w:val="4C4C4C"/>
      <w:sz w:val="24"/>
    </w:rPr>
  </w:style>
  <w:style w:type="character" w:styleId="Emphasis">
    <w:name w:val="Emphasis"/>
    <w:basedOn w:val="DefaultParagraphFont"/>
    <w:semiHidden/>
    <w:qFormat/>
    <w:rsid w:val="00244D5B"/>
    <w:rPr>
      <w:i/>
    </w:rPr>
  </w:style>
  <w:style w:type="table" w:styleId="TableSimple1">
    <w:name w:val="Table Simple 1"/>
    <w:basedOn w:val="TableNormal"/>
    <w:rsid w:val="00244D5B"/>
    <w:rPr>
      <w:rFonts w:eastAsia="Times New Roman"/>
      <w:lang w:val="en-US"/>
    </w:rPr>
    <w:tblPr>
      <w:tblBorders>
        <w:top w:val="single" w:sz="12" w:space="0" w:color="008000"/>
        <w:bottom w:val="single" w:sz="12" w:space="0" w:color="008000"/>
      </w:tblBorders>
    </w:tblPr>
    <w:tblStylePr w:type="firstRow">
      <w:rPr>
        <w:rFonts w:cs="Times New Roman"/>
      </w:rPr>
      <w:tblPr/>
      <w:tcPr>
        <w:tcBorders>
          <w:bottom w:val="single" w:sz="6" w:space="0" w:color="008000"/>
          <w:tl2br w:val="none" w:sz="0" w:space="0" w:color="auto"/>
          <w:tr2bl w:val="none" w:sz="0" w:space="0" w:color="auto"/>
        </w:tcBorders>
      </w:tcPr>
    </w:tblStylePr>
    <w:tblStylePr w:type="lastRow">
      <w:rPr>
        <w:rFonts w:cs="Times New Roman"/>
      </w:rPr>
      <w:tblPr/>
      <w:tcPr>
        <w:tcBorders>
          <w:top w:val="single" w:sz="6" w:space="0" w:color="008000"/>
          <w:tl2br w:val="none" w:sz="0" w:space="0" w:color="auto"/>
          <w:tr2bl w:val="none" w:sz="0" w:space="0" w:color="auto"/>
        </w:tcBorders>
      </w:tcPr>
    </w:tblStylePr>
  </w:style>
  <w:style w:type="table" w:styleId="TableGrid">
    <w:name w:val="Table Grid"/>
    <w:basedOn w:val="TableNormal"/>
    <w:uiPriority w:val="59"/>
    <w:rsid w:val="00244D5B"/>
    <w:pPr>
      <w:spacing w:line="240" w:lineRule="atLeast"/>
    </w:pPr>
    <w:rPr>
      <w:rFonts w:eastAsia="Times New Roman"/>
      <w:lang w:val="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ListParagraph">
    <w:name w:val="List Paragraph"/>
    <w:basedOn w:val="Normal"/>
    <w:uiPriority w:val="34"/>
    <w:qFormat/>
    <w:rsid w:val="00244D5B"/>
    <w:pPr>
      <w:spacing w:line="260" w:lineRule="atLeast"/>
      <w:ind w:left="720"/>
      <w:contextualSpacing/>
      <w:jc w:val="both"/>
    </w:pPr>
    <w:rPr>
      <w:rFonts w:ascii="Interstate-Light" w:eastAsia="Times New Roman" w:hAnsi="Interstate-Light"/>
      <w:sz w:val="18"/>
      <w:szCs w:val="24"/>
    </w:rPr>
  </w:style>
  <w:style w:type="paragraph" w:customStyle="1" w:styleId="CoverHeading">
    <w:name w:val="Cover Heading"/>
    <w:basedOn w:val="Normal"/>
    <w:next w:val="CoverSubheading"/>
    <w:rsid w:val="00876541"/>
    <w:rPr>
      <w:rFonts w:cs="Arial"/>
      <w:b/>
      <w:color w:val="2A6EBB"/>
      <w:sz w:val="56"/>
      <w:szCs w:val="56"/>
    </w:rPr>
  </w:style>
  <w:style w:type="paragraph" w:customStyle="1" w:styleId="CoverSubheading">
    <w:name w:val="Cover Subheading"/>
    <w:basedOn w:val="Normal"/>
    <w:rsid w:val="00876541"/>
    <w:pPr>
      <w:spacing w:before="720"/>
    </w:pPr>
    <w:rPr>
      <w:rFonts w:cs="Arial"/>
      <w:color w:val="2A6EBB"/>
      <w:sz w:val="28"/>
      <w:szCs w:val="28"/>
    </w:rPr>
  </w:style>
  <w:style w:type="paragraph" w:styleId="TOC1">
    <w:name w:val="toc 1"/>
    <w:basedOn w:val="Normal"/>
    <w:next w:val="Normal"/>
    <w:autoRedefine/>
    <w:uiPriority w:val="39"/>
    <w:rsid w:val="000600B8"/>
    <w:pPr>
      <w:tabs>
        <w:tab w:val="right" w:leader="dot" w:pos="9628"/>
      </w:tabs>
      <w:spacing w:after="100"/>
      <w:ind w:left="142"/>
    </w:pPr>
    <w:rPr>
      <w:b/>
      <w:noProof/>
      <w:color w:val="582655" w:themeColor="text1"/>
      <w:sz w:val="28"/>
      <w:szCs w:val="28"/>
    </w:rPr>
  </w:style>
  <w:style w:type="paragraph" w:styleId="TOC2">
    <w:name w:val="toc 2"/>
    <w:basedOn w:val="Normal"/>
    <w:next w:val="Normal"/>
    <w:autoRedefine/>
    <w:uiPriority w:val="39"/>
    <w:rsid w:val="001D6228"/>
    <w:pPr>
      <w:tabs>
        <w:tab w:val="right" w:leader="dot" w:pos="9628"/>
      </w:tabs>
      <w:spacing w:after="100"/>
      <w:ind w:left="227"/>
    </w:pPr>
    <w:rPr>
      <w:color w:val="010000"/>
    </w:rPr>
  </w:style>
  <w:style w:type="paragraph" w:styleId="TOC3">
    <w:name w:val="toc 3"/>
    <w:basedOn w:val="Normal"/>
    <w:next w:val="Normal"/>
    <w:autoRedefine/>
    <w:uiPriority w:val="39"/>
    <w:rsid w:val="000755DD"/>
    <w:pPr>
      <w:tabs>
        <w:tab w:val="right" w:leader="dot" w:pos="9628"/>
      </w:tabs>
      <w:spacing w:after="100"/>
      <w:ind w:left="454"/>
    </w:pPr>
    <w:rPr>
      <w:color w:val="010000"/>
    </w:rPr>
  </w:style>
  <w:style w:type="character" w:styleId="Hyperlink">
    <w:name w:val="Hyperlink"/>
    <w:basedOn w:val="DefaultParagraphFont"/>
    <w:uiPriority w:val="99"/>
    <w:unhideWhenUsed/>
    <w:rsid w:val="006E363A"/>
    <w:rPr>
      <w:color w:val="0563C1" w:themeColor="hyperlink"/>
      <w:u w:val="single"/>
    </w:rPr>
  </w:style>
  <w:style w:type="paragraph" w:customStyle="1" w:styleId="MoEBulletedList">
    <w:name w:val="MoE: Bulleted List"/>
    <w:basedOn w:val="BodyText"/>
    <w:link w:val="MoEBulletedListChar"/>
    <w:qFormat/>
    <w:rsid w:val="006813D2"/>
    <w:pPr>
      <w:numPr>
        <w:numId w:val="1"/>
      </w:numPr>
      <w:spacing w:after="120" w:line="240" w:lineRule="auto"/>
    </w:pPr>
    <w:rPr>
      <w:szCs w:val="24"/>
    </w:rPr>
  </w:style>
  <w:style w:type="paragraph" w:styleId="ListNumber">
    <w:name w:val="List Number"/>
    <w:aliases w:val="MoE: Numbered List"/>
    <w:basedOn w:val="BodyText"/>
    <w:qFormat/>
    <w:rsid w:val="00720CAD"/>
    <w:pPr>
      <w:numPr>
        <w:numId w:val="2"/>
      </w:numPr>
      <w:spacing w:after="0" w:line="240" w:lineRule="auto"/>
      <w:contextualSpacing/>
    </w:pPr>
  </w:style>
  <w:style w:type="character" w:customStyle="1" w:styleId="MoEBulletedListChar">
    <w:name w:val="MoE: Bulleted List Char"/>
    <w:link w:val="MoEBulletedList"/>
    <w:rsid w:val="006813D2"/>
    <w:rPr>
      <w:rFonts w:ascii="Arial" w:hAnsi="Arial" w:cstheme="minorBidi"/>
      <w:szCs w:val="24"/>
    </w:rPr>
  </w:style>
  <w:style w:type="paragraph" w:customStyle="1" w:styleId="MoEHorizontalLineDivider">
    <w:name w:val="MoE: Horizontal Line Divider"/>
    <w:basedOn w:val="Normal"/>
    <w:qFormat/>
    <w:rsid w:val="003F61DC"/>
    <w:pPr>
      <w:pBdr>
        <w:top w:val="single" w:sz="8" w:space="1" w:color="auto"/>
      </w:pBdr>
      <w:spacing w:after="240" w:line="240" w:lineRule="atLeast"/>
    </w:pPr>
    <w:rPr>
      <w:rFonts w:cstheme="minorBidi"/>
      <w:sz w:val="20"/>
    </w:rPr>
  </w:style>
  <w:style w:type="numbering" w:customStyle="1" w:styleId="Bullets">
    <w:name w:val="Bullets"/>
    <w:basedOn w:val="NoList"/>
    <w:uiPriority w:val="99"/>
    <w:rsid w:val="00AD7B2C"/>
    <w:pPr>
      <w:numPr>
        <w:numId w:val="1"/>
      </w:numPr>
    </w:pPr>
  </w:style>
  <w:style w:type="character" w:customStyle="1" w:styleId="EndnoteTextChar">
    <w:name w:val="Endnote Text Char"/>
    <w:basedOn w:val="DefaultParagraphFont"/>
    <w:link w:val="EndnoteText"/>
    <w:semiHidden/>
    <w:rsid w:val="00883F13"/>
    <w:rPr>
      <w:rFonts w:ascii="Arial" w:hAnsi="Arial"/>
    </w:rPr>
  </w:style>
  <w:style w:type="character" w:styleId="EndnoteReference">
    <w:name w:val="endnote reference"/>
    <w:basedOn w:val="DefaultParagraphFont"/>
    <w:semiHidden/>
    <w:rsid w:val="00883F13"/>
    <w:rPr>
      <w:rFonts w:ascii="Arial" w:hAnsi="Arial"/>
      <w:sz w:val="20"/>
      <w:vertAlign w:val="superscript"/>
    </w:rPr>
  </w:style>
  <w:style w:type="character" w:customStyle="1" w:styleId="MoEFootnoteChar">
    <w:name w:val="MoE: Footnote Char"/>
    <w:basedOn w:val="EndnoteTextChar"/>
    <w:rsid w:val="00883F13"/>
    <w:rPr>
      <w:rFonts w:ascii="Arial" w:hAnsi="Arial" w:cs="Arial"/>
      <w:sz w:val="16"/>
      <w:szCs w:val="16"/>
    </w:rPr>
  </w:style>
  <w:style w:type="paragraph" w:styleId="FootnoteText">
    <w:name w:val="footnote text"/>
    <w:basedOn w:val="Normal"/>
    <w:link w:val="FootnoteTextChar"/>
    <w:semiHidden/>
    <w:rsid w:val="000755DD"/>
    <w:rPr>
      <w:sz w:val="16"/>
    </w:rPr>
  </w:style>
  <w:style w:type="character" w:customStyle="1" w:styleId="FootnoteTextChar">
    <w:name w:val="Footnote Text Char"/>
    <w:basedOn w:val="DefaultParagraphFont"/>
    <w:link w:val="FootnoteText"/>
    <w:semiHidden/>
    <w:rsid w:val="000755DD"/>
    <w:rPr>
      <w:rFonts w:ascii="Arial" w:hAnsi="Arial"/>
      <w:sz w:val="16"/>
    </w:rPr>
  </w:style>
  <w:style w:type="character" w:styleId="FootnoteReference">
    <w:name w:val="footnote reference"/>
    <w:basedOn w:val="DefaultParagraphFont"/>
    <w:semiHidden/>
    <w:rsid w:val="000755DD"/>
    <w:rPr>
      <w:rFonts w:ascii="Arial" w:hAnsi="Arial"/>
      <w:sz w:val="20"/>
      <w:vertAlign w:val="superscript"/>
    </w:rPr>
  </w:style>
  <w:style w:type="paragraph" w:customStyle="1" w:styleId="MoEQuoteBold">
    <w:name w:val="MoE: Quote (Bold)"/>
    <w:basedOn w:val="Normal"/>
    <w:link w:val="MoEQuoteBoldChar"/>
    <w:qFormat/>
    <w:rsid w:val="00A64DE7"/>
    <w:pPr>
      <w:spacing w:line="240" w:lineRule="atLeast"/>
      <w:ind w:left="284"/>
    </w:pPr>
    <w:rPr>
      <w:rFonts w:cstheme="minorBidi"/>
      <w:b/>
      <w:color w:val="582655" w:themeColor="text1"/>
      <w:sz w:val="28"/>
      <w:szCs w:val="28"/>
    </w:rPr>
  </w:style>
  <w:style w:type="paragraph" w:customStyle="1" w:styleId="MoEQuote">
    <w:name w:val="MoE: Quote"/>
    <w:basedOn w:val="MoEQuoteBold"/>
    <w:next w:val="Normal"/>
    <w:link w:val="MoEQuoteChar"/>
    <w:qFormat/>
    <w:rsid w:val="00A64DE7"/>
    <w:rPr>
      <w:b w:val="0"/>
    </w:rPr>
  </w:style>
  <w:style w:type="character" w:customStyle="1" w:styleId="MoEQuoteBoldChar">
    <w:name w:val="MoE: Quote (Bold) Char"/>
    <w:basedOn w:val="DefaultParagraphFont"/>
    <w:link w:val="MoEQuoteBold"/>
    <w:rsid w:val="00A64DE7"/>
    <w:rPr>
      <w:rFonts w:ascii="Arial" w:hAnsi="Arial" w:cstheme="minorBidi"/>
      <w:b/>
      <w:color w:val="582655" w:themeColor="text1"/>
      <w:sz w:val="28"/>
      <w:szCs w:val="28"/>
    </w:rPr>
  </w:style>
  <w:style w:type="character" w:customStyle="1" w:styleId="MoEQuoteChar">
    <w:name w:val="MoE: Quote Char"/>
    <w:basedOn w:val="MoEQuoteBoldChar"/>
    <w:link w:val="MoEQuote"/>
    <w:rsid w:val="00A64DE7"/>
    <w:rPr>
      <w:rFonts w:ascii="Arial" w:hAnsi="Arial" w:cstheme="minorBidi"/>
      <w:b w:val="0"/>
      <w:color w:val="582655" w:themeColor="text1"/>
      <w:sz w:val="28"/>
      <w:szCs w:val="28"/>
    </w:rPr>
  </w:style>
  <w:style w:type="character" w:styleId="PlaceholderText">
    <w:name w:val="Placeholder Text"/>
    <w:basedOn w:val="DefaultParagraphFont"/>
    <w:uiPriority w:val="99"/>
    <w:semiHidden/>
    <w:rsid w:val="005E3769"/>
    <w:rPr>
      <w:color w:val="808080"/>
    </w:rPr>
  </w:style>
  <w:style w:type="paragraph" w:styleId="BalloonText">
    <w:name w:val="Balloon Text"/>
    <w:basedOn w:val="Normal"/>
    <w:link w:val="BalloonTextChar"/>
    <w:uiPriority w:val="99"/>
    <w:semiHidden/>
    <w:unhideWhenUsed/>
    <w:rsid w:val="005E3769"/>
    <w:rPr>
      <w:rFonts w:ascii="Tahoma" w:hAnsi="Tahoma" w:cs="Tahoma"/>
      <w:sz w:val="16"/>
      <w:szCs w:val="16"/>
    </w:rPr>
  </w:style>
  <w:style w:type="character" w:customStyle="1" w:styleId="BalloonTextChar">
    <w:name w:val="Balloon Text Char"/>
    <w:basedOn w:val="DefaultParagraphFont"/>
    <w:link w:val="BalloonText"/>
    <w:uiPriority w:val="99"/>
    <w:semiHidden/>
    <w:rsid w:val="005E3769"/>
    <w:rPr>
      <w:rFonts w:ascii="Tahoma" w:hAnsi="Tahoma" w:cs="Tahoma"/>
      <w:sz w:val="16"/>
      <w:szCs w:val="16"/>
    </w:rPr>
  </w:style>
  <w:style w:type="paragraph" w:customStyle="1" w:styleId="Featuretext">
    <w:name w:val="Feature text"/>
    <w:link w:val="FeaturetextChar"/>
    <w:rsid w:val="00E60E00"/>
    <w:pPr>
      <w:pBdr>
        <w:top w:val="single" w:sz="4" w:space="12" w:color="2A6EBB"/>
        <w:left w:val="single" w:sz="4" w:space="12" w:color="2A6EBB"/>
        <w:bottom w:val="single" w:sz="4" w:space="12" w:color="2A6EBB"/>
        <w:right w:val="single" w:sz="4" w:space="12" w:color="2A6EBB"/>
        <w:between w:val="single" w:sz="4" w:space="12" w:color="auto"/>
      </w:pBdr>
      <w:shd w:val="solid" w:color="2A6EBB" w:fill="58B947"/>
      <w:spacing w:before="240" w:after="240" w:line="240" w:lineRule="atLeast"/>
      <w:ind w:left="240" w:right="2977"/>
    </w:pPr>
    <w:rPr>
      <w:rFonts w:ascii="Arial" w:eastAsia="Times New Roman" w:hAnsi="Arial" w:cs="Arial"/>
      <w:b/>
      <w:color w:val="FFFFFF" w:themeColor="background1"/>
      <w:sz w:val="28"/>
      <w:szCs w:val="28"/>
    </w:rPr>
  </w:style>
  <w:style w:type="character" w:customStyle="1" w:styleId="FeaturetextChar">
    <w:name w:val="Feature text Char"/>
    <w:basedOn w:val="DefaultParagraphFont"/>
    <w:link w:val="Featuretext"/>
    <w:rsid w:val="00E60E00"/>
    <w:rPr>
      <w:rFonts w:ascii="Arial" w:eastAsia="Times New Roman" w:hAnsi="Arial" w:cs="Arial"/>
      <w:b/>
      <w:color w:val="FFFFFF" w:themeColor="background1"/>
      <w:sz w:val="28"/>
      <w:szCs w:val="28"/>
      <w:shd w:val="solid" w:color="2A6EBB" w:fill="58B947"/>
    </w:rPr>
  </w:style>
  <w:style w:type="table" w:customStyle="1" w:styleId="reversedgrey">
    <w:name w:val="reversed grey"/>
    <w:basedOn w:val="TableNormal"/>
    <w:uiPriority w:val="99"/>
    <w:rsid w:val="002E49E3"/>
    <w:pPr>
      <w:spacing w:before="120"/>
      <w:ind w:left="113"/>
    </w:pPr>
    <w:rPr>
      <w:rFonts w:ascii="Arial" w:hAnsi="Arial" w:cstheme="minorBidi"/>
      <w:szCs w:val="22"/>
    </w:rPr>
    <w:tblPr>
      <w:tblStyleRowBandSize w:val="1"/>
      <w:tblBorders>
        <w:insideV w:val="single" w:sz="8" w:space="0" w:color="D9D9D9" w:themeColor="background1" w:themeShade="D9"/>
      </w:tblBorders>
    </w:tblPr>
    <w:tblStylePr w:type="firstRow">
      <w:rPr>
        <w:rFonts w:ascii="Arial" w:hAnsi="Arial"/>
        <w:b/>
        <w:i w:val="0"/>
        <w:color w:val="FFFFFF" w:themeColor="background1"/>
      </w:rPr>
      <w:tblPr/>
      <w:tcPr>
        <w:shd w:val="clear" w:color="auto" w:fill="3472AC"/>
      </w:tcPr>
    </w:tblStylePr>
    <w:tblStylePr w:type="lastRow">
      <w:rPr>
        <w:rFonts w:ascii="Arial" w:hAnsi="Arial"/>
        <w:b w:val="0"/>
        <w:i w:val="0"/>
        <w:sz w:val="20"/>
      </w:rPr>
    </w:tblStylePr>
    <w:tblStylePr w:type="band1Horz">
      <w:tblPr/>
      <w:tcPr>
        <w:shd w:val="clear" w:color="auto" w:fill="F2F2F2" w:themeFill="background1" w:themeFillShade="F2"/>
      </w:tcPr>
    </w:tblStylePr>
    <w:tblStylePr w:type="band2Horz">
      <w:tblPr/>
      <w:tcPr>
        <w:shd w:val="clear" w:color="auto" w:fill="FFFFFF" w:themeFill="background1"/>
      </w:tcPr>
    </w:tblStylePr>
  </w:style>
  <w:style w:type="table" w:customStyle="1" w:styleId="FiveGoals">
    <w:name w:val="Five Goals"/>
    <w:basedOn w:val="TableNormal"/>
    <w:uiPriority w:val="99"/>
    <w:rsid w:val="002E49E3"/>
    <w:pPr>
      <w:spacing w:before="120" w:after="120"/>
      <w:ind w:left="113"/>
    </w:pPr>
    <w:rPr>
      <w:rFonts w:ascii="Arial" w:hAnsi="Arial" w:cstheme="minorBidi"/>
      <w:szCs w:val="22"/>
    </w:rPr>
    <w:tblPr>
      <w:tblBorders>
        <w:insideH w:val="single" w:sz="4" w:space="0" w:color="FFFFFF" w:themeColor="background1"/>
        <w:insideV w:val="single" w:sz="4" w:space="0" w:color="FFFFFF" w:themeColor="background1"/>
      </w:tblBorders>
    </w:tblPr>
    <w:tcPr>
      <w:shd w:val="clear" w:color="auto" w:fill="E5ECF2"/>
    </w:tcPr>
    <w:tblStylePr w:type="firstRow">
      <w:rPr>
        <w:rFonts w:ascii="Arial" w:hAnsi="Arial"/>
        <w:b/>
        <w:i w:val="0"/>
        <w:color w:val="FFFFFF" w:themeColor="background1"/>
        <w:sz w:val="28"/>
      </w:rPr>
      <w:tblPr/>
      <w:tcPr>
        <w:shd w:val="clear" w:color="auto" w:fill="3472AC"/>
      </w:tcPr>
    </w:tblStylePr>
    <w:tblStylePr w:type="firstCol">
      <w:pPr>
        <w:wordWrap/>
        <w:spacing w:beforeLines="0" w:beforeAutospacing="0" w:afterLines="0" w:afterAutospacing="0" w:line="240" w:lineRule="auto"/>
        <w:ind w:leftChars="0" w:left="113"/>
        <w:jc w:val="left"/>
        <w:outlineLvl w:val="9"/>
      </w:pPr>
      <w:rPr>
        <w:rFonts w:ascii="Arial" w:hAnsi="Arial"/>
        <w:b/>
        <w:i w:val="0"/>
        <w:color w:val="3472AC"/>
        <w:sz w:val="36"/>
      </w:rPr>
      <w:tblPr/>
      <w:tcPr>
        <w:shd w:val="clear" w:color="auto" w:fill="E5ECF2"/>
      </w:tcPr>
    </w:tblStylePr>
  </w:style>
  <w:style w:type="paragraph" w:styleId="Title">
    <w:name w:val="Title"/>
    <w:basedOn w:val="Normal"/>
    <w:next w:val="Normal"/>
    <w:link w:val="TitleChar"/>
    <w:semiHidden/>
    <w:qFormat/>
    <w:locked/>
    <w:rsid w:val="002E49E3"/>
    <w:pPr>
      <w:pBdr>
        <w:bottom w:val="single" w:sz="8" w:space="4" w:color="B30541" w:themeColor="accent1"/>
      </w:pBdr>
      <w:spacing w:after="300"/>
      <w:contextualSpacing/>
    </w:pPr>
    <w:rPr>
      <w:rFonts w:asciiTheme="majorHAnsi" w:eastAsiaTheme="majorEastAsia" w:hAnsiTheme="majorHAnsi" w:cstheme="majorBidi"/>
      <w:color w:val="FFC45E" w:themeColor="text2" w:themeShade="BF"/>
      <w:spacing w:val="5"/>
      <w:kern w:val="28"/>
      <w:sz w:val="52"/>
      <w:szCs w:val="52"/>
    </w:rPr>
  </w:style>
  <w:style w:type="character" w:customStyle="1" w:styleId="TitleChar">
    <w:name w:val="Title Char"/>
    <w:basedOn w:val="DefaultParagraphFont"/>
    <w:link w:val="Title"/>
    <w:semiHidden/>
    <w:rsid w:val="002E49E3"/>
    <w:rPr>
      <w:rFonts w:asciiTheme="majorHAnsi" w:eastAsiaTheme="majorEastAsia" w:hAnsiTheme="majorHAnsi" w:cstheme="majorBidi"/>
      <w:color w:val="FFC45E" w:themeColor="text2" w:themeShade="BF"/>
      <w:spacing w:val="5"/>
      <w:kern w:val="28"/>
      <w:sz w:val="52"/>
      <w:szCs w:val="52"/>
    </w:rPr>
  </w:style>
  <w:style w:type="paragraph" w:styleId="Caption">
    <w:name w:val="caption"/>
    <w:next w:val="Normal"/>
    <w:uiPriority w:val="35"/>
    <w:qFormat/>
    <w:rsid w:val="00347739"/>
    <w:pPr>
      <w:pBdr>
        <w:between w:val="single" w:sz="4" w:space="1" w:color="auto"/>
      </w:pBdr>
      <w:spacing w:before="240" w:line="240" w:lineRule="atLeast"/>
    </w:pPr>
    <w:rPr>
      <w:rFonts w:ascii="Arial" w:hAnsi="Arial" w:cs="Arial"/>
      <w:b/>
      <w:color w:val="582655" w:themeColor="text1"/>
      <w:sz w:val="18"/>
      <w:szCs w:val="18"/>
    </w:rPr>
  </w:style>
  <w:style w:type="paragraph" w:customStyle="1" w:styleId="ContentsHeading">
    <w:name w:val="Contents_Heading"/>
    <w:basedOn w:val="Normal"/>
    <w:rsid w:val="008E5A31"/>
    <w:pPr>
      <w:spacing w:after="840"/>
    </w:pPr>
    <w:rPr>
      <w:b/>
      <w:color w:val="2A6EBB"/>
      <w:sz w:val="44"/>
      <w:szCs w:val="44"/>
    </w:rPr>
  </w:style>
  <w:style w:type="table" w:customStyle="1" w:styleId="MoETable1">
    <w:name w:val="MoE Table 1"/>
    <w:basedOn w:val="TableNormal"/>
    <w:uiPriority w:val="99"/>
    <w:qFormat/>
    <w:rsid w:val="00A90B69"/>
    <w:pPr>
      <w:spacing w:before="120" w:after="120"/>
    </w:pPr>
    <w:rPr>
      <w:rFonts w:ascii="Arial" w:hAnsi="Arial"/>
    </w:rPr>
    <w:tblPr>
      <w:tblStyleRowBandSize w:val="1"/>
    </w:tblPr>
    <w:tblStylePr w:type="firstRow">
      <w:rPr>
        <w:rFonts w:ascii="Arial" w:hAnsi="Arial"/>
        <w:b/>
        <w:color w:val="FFFFFF" w:themeColor="background1"/>
        <w:sz w:val="20"/>
      </w:rPr>
      <w:tblPr/>
      <w:tcPr>
        <w:tcBorders>
          <w:top w:val="nil"/>
          <w:left w:val="nil"/>
          <w:bottom w:val="nil"/>
          <w:right w:val="nil"/>
          <w:insideH w:val="nil"/>
          <w:insideV w:val="nil"/>
        </w:tcBorders>
        <w:shd w:val="solid" w:color="DC291E" w:fill="2A6EBB"/>
      </w:tcPr>
    </w:tblStylePr>
    <w:tblStylePr w:type="band1Horz">
      <w:tblPr/>
      <w:tcPr>
        <w:shd w:val="clear" w:color="auto" w:fill="F2F2F2" w:themeFill="background1" w:themeFillShade="F2"/>
      </w:tcPr>
    </w:tblStylePr>
  </w:style>
  <w:style w:type="paragraph" w:customStyle="1" w:styleId="MoETableBody">
    <w:name w:val="MoE: Table Body"/>
    <w:basedOn w:val="Normal"/>
    <w:qFormat/>
    <w:rsid w:val="006822F3"/>
    <w:pPr>
      <w:spacing w:before="120"/>
    </w:pPr>
  </w:style>
  <w:style w:type="paragraph" w:customStyle="1" w:styleId="MoETableHeading">
    <w:name w:val="MoE: Table Heading"/>
    <w:basedOn w:val="Normal"/>
    <w:qFormat/>
    <w:rsid w:val="006822F3"/>
    <w:pPr>
      <w:spacing w:before="120"/>
      <w:ind w:left="113"/>
    </w:pPr>
    <w:rPr>
      <w:rFonts w:cstheme="minorBidi"/>
      <w:color w:val="FFFFFF" w:themeColor="background1"/>
      <w:szCs w:val="22"/>
    </w:rPr>
  </w:style>
  <w:style w:type="character" w:styleId="CommentReference">
    <w:name w:val="annotation reference"/>
    <w:basedOn w:val="DefaultParagraphFont"/>
    <w:uiPriority w:val="99"/>
    <w:semiHidden/>
    <w:unhideWhenUsed/>
    <w:rsid w:val="005C08BF"/>
    <w:rPr>
      <w:sz w:val="16"/>
      <w:szCs w:val="16"/>
    </w:rPr>
  </w:style>
  <w:style w:type="paragraph" w:styleId="CommentText">
    <w:name w:val="annotation text"/>
    <w:basedOn w:val="Normal"/>
    <w:link w:val="CommentTextChar"/>
    <w:uiPriority w:val="99"/>
    <w:unhideWhenUsed/>
    <w:rsid w:val="005C08BF"/>
    <w:pPr>
      <w:spacing w:before="120" w:after="240"/>
    </w:pPr>
    <w:rPr>
      <w:rFonts w:asciiTheme="minorHAnsi" w:hAnsiTheme="minorHAnsi" w:cstheme="minorBidi"/>
      <w:sz w:val="20"/>
    </w:rPr>
  </w:style>
  <w:style w:type="character" w:customStyle="1" w:styleId="CommentTextChar">
    <w:name w:val="Comment Text Char"/>
    <w:basedOn w:val="DefaultParagraphFont"/>
    <w:link w:val="CommentText"/>
    <w:uiPriority w:val="99"/>
    <w:rsid w:val="005C08BF"/>
    <w:rPr>
      <w:rFonts w:asciiTheme="minorHAnsi" w:hAnsiTheme="minorHAnsi" w:cstheme="minorBidi"/>
    </w:rPr>
  </w:style>
  <w:style w:type="paragraph" w:styleId="CommentSubject">
    <w:name w:val="annotation subject"/>
    <w:basedOn w:val="CommentText"/>
    <w:next w:val="CommentText"/>
    <w:link w:val="CommentSubjectChar"/>
    <w:semiHidden/>
    <w:unhideWhenUsed/>
    <w:rsid w:val="00525E6F"/>
    <w:pPr>
      <w:spacing w:before="0" w:after="0"/>
    </w:pPr>
    <w:rPr>
      <w:rFonts w:ascii="Arial" w:hAnsi="Arial" w:cs="Times New Roman"/>
      <w:b/>
      <w:bCs/>
    </w:rPr>
  </w:style>
  <w:style w:type="character" w:customStyle="1" w:styleId="CommentSubjectChar">
    <w:name w:val="Comment Subject Char"/>
    <w:basedOn w:val="CommentTextChar"/>
    <w:link w:val="CommentSubject"/>
    <w:semiHidden/>
    <w:rsid w:val="00525E6F"/>
    <w:rPr>
      <w:rFonts w:ascii="Arial" w:hAnsi="Arial" w:cstheme="minorBidi"/>
      <w:b/>
      <w:bCs/>
    </w:rPr>
  </w:style>
  <w:style w:type="character" w:customStyle="1" w:styleId="Heading6Char">
    <w:name w:val="Heading 6 Char"/>
    <w:basedOn w:val="DefaultParagraphFont"/>
    <w:link w:val="Heading6"/>
    <w:semiHidden/>
    <w:rsid w:val="002F322B"/>
    <w:rPr>
      <w:rFonts w:asciiTheme="majorHAnsi" w:eastAsiaTheme="majorEastAsia" w:hAnsiTheme="majorHAnsi" w:cstheme="majorBidi"/>
      <w:color w:val="580220" w:themeColor="accent1" w:themeShade="7F"/>
      <w:sz w:val="22"/>
    </w:rPr>
  </w:style>
  <w:style w:type="character" w:customStyle="1" w:styleId="Heading7Char">
    <w:name w:val="Heading 7 Char"/>
    <w:basedOn w:val="DefaultParagraphFont"/>
    <w:link w:val="Heading7"/>
    <w:uiPriority w:val="9"/>
    <w:semiHidden/>
    <w:rsid w:val="002F322B"/>
    <w:rPr>
      <w:rFonts w:asciiTheme="majorHAnsi" w:eastAsiaTheme="majorEastAsia" w:hAnsiTheme="majorHAnsi" w:cstheme="majorBidi"/>
      <w:i/>
      <w:iCs/>
      <w:color w:val="580220" w:themeColor="accent1" w:themeShade="7F"/>
      <w:sz w:val="22"/>
    </w:rPr>
  </w:style>
  <w:style w:type="character" w:customStyle="1" w:styleId="Heading8Char">
    <w:name w:val="Heading 8 Char"/>
    <w:basedOn w:val="DefaultParagraphFont"/>
    <w:link w:val="Heading8"/>
    <w:uiPriority w:val="9"/>
    <w:semiHidden/>
    <w:rsid w:val="002F322B"/>
    <w:rPr>
      <w:rFonts w:asciiTheme="majorHAnsi" w:eastAsiaTheme="majorEastAsia" w:hAnsiTheme="majorHAnsi" w:cstheme="majorBidi"/>
      <w:color w:val="80377C" w:themeColor="text1" w:themeTint="D8"/>
      <w:sz w:val="21"/>
      <w:szCs w:val="21"/>
    </w:rPr>
  </w:style>
  <w:style w:type="character" w:customStyle="1" w:styleId="Heading9Char">
    <w:name w:val="Heading 9 Char"/>
    <w:basedOn w:val="DefaultParagraphFont"/>
    <w:link w:val="Heading9"/>
    <w:uiPriority w:val="9"/>
    <w:semiHidden/>
    <w:rsid w:val="002F322B"/>
    <w:rPr>
      <w:rFonts w:asciiTheme="majorHAnsi" w:eastAsiaTheme="majorEastAsia" w:hAnsiTheme="majorHAnsi" w:cstheme="majorBidi"/>
      <w:i/>
      <w:iCs/>
      <w:color w:val="80377C" w:themeColor="text1" w:themeTint="D8"/>
      <w:sz w:val="21"/>
      <w:szCs w:val="21"/>
    </w:rPr>
  </w:style>
  <w:style w:type="paragraph" w:customStyle="1" w:styleId="Secondbulletlevel">
    <w:name w:val="Second bullet level"/>
    <w:basedOn w:val="BodyText"/>
    <w:uiPriority w:val="1"/>
    <w:qFormat/>
    <w:rsid w:val="00FA6A19"/>
    <w:pPr>
      <w:widowControl w:val="0"/>
      <w:autoSpaceDE w:val="0"/>
      <w:autoSpaceDN w:val="0"/>
      <w:spacing w:before="120" w:line="240" w:lineRule="auto"/>
      <w:ind w:left="1276" w:right="-40" w:hanging="283"/>
    </w:pPr>
    <w:rPr>
      <w:rFonts w:eastAsia="Gotham Light" w:cs="Arial"/>
      <w:color w:val="231F20"/>
      <w:spacing w:val="-4"/>
      <w:sz w:val="22"/>
      <w:szCs w:val="22"/>
      <w:lang w:val="en-GB" w:eastAsia="en-GB" w:bidi="en-GB"/>
    </w:rPr>
  </w:style>
  <w:style w:type="paragraph" w:styleId="Revision">
    <w:name w:val="Revision"/>
    <w:hidden/>
    <w:uiPriority w:val="99"/>
    <w:semiHidden/>
    <w:rsid w:val="00C216B3"/>
    <w:rPr>
      <w:rFonts w:ascii="Arial" w:hAnsi="Arial"/>
      <w:sz w:val="22"/>
    </w:rPr>
  </w:style>
  <w:style w:type="paragraph" w:styleId="NoSpacing">
    <w:name w:val="No Spacing"/>
    <w:link w:val="NoSpacingChar"/>
    <w:uiPriority w:val="1"/>
    <w:qFormat/>
    <w:rsid w:val="00E87E8E"/>
    <w:rPr>
      <w:rFonts w:asciiTheme="minorHAnsi" w:eastAsiaTheme="minorEastAsia" w:hAnsiTheme="minorHAnsi" w:cstheme="minorBidi"/>
      <w:sz w:val="22"/>
      <w:szCs w:val="22"/>
      <w:lang w:val="en-US"/>
    </w:rPr>
  </w:style>
  <w:style w:type="character" w:customStyle="1" w:styleId="NoSpacingChar">
    <w:name w:val="No Spacing Char"/>
    <w:basedOn w:val="DefaultParagraphFont"/>
    <w:link w:val="NoSpacing"/>
    <w:uiPriority w:val="1"/>
    <w:rsid w:val="00E87E8E"/>
    <w:rPr>
      <w:rFonts w:asciiTheme="minorHAnsi" w:eastAsiaTheme="minorEastAsia" w:hAnsiTheme="minorHAnsi" w:cstheme="minorBidi"/>
      <w:sz w:val="22"/>
      <w:szCs w:val="22"/>
      <w:lang w:val="en-US"/>
    </w:rPr>
  </w:style>
  <w:style w:type="paragraph" w:customStyle="1" w:styleId="ExecText">
    <w:name w:val="Exec Text"/>
    <w:basedOn w:val="PlainText"/>
    <w:rsid w:val="0073610F"/>
    <w:pPr>
      <w:spacing w:before="120" w:line="280" w:lineRule="atLeast"/>
      <w:jc w:val="both"/>
    </w:pPr>
    <w:rPr>
      <w:rFonts w:ascii="Arial" w:eastAsia="Calibri" w:hAnsi="Arial" w:cs="Arial"/>
      <w:sz w:val="20"/>
      <w:szCs w:val="20"/>
      <w:lang w:val="en-US"/>
    </w:rPr>
  </w:style>
  <w:style w:type="paragraph" w:styleId="PlainText">
    <w:name w:val="Plain Text"/>
    <w:basedOn w:val="Normal"/>
    <w:link w:val="PlainTextChar"/>
    <w:unhideWhenUsed/>
    <w:rsid w:val="0073610F"/>
    <w:rPr>
      <w:rFonts w:ascii="Consolas" w:hAnsi="Consolas"/>
      <w:sz w:val="21"/>
      <w:szCs w:val="21"/>
    </w:rPr>
  </w:style>
  <w:style w:type="character" w:customStyle="1" w:styleId="PlainTextChar">
    <w:name w:val="Plain Text Char"/>
    <w:basedOn w:val="DefaultParagraphFont"/>
    <w:link w:val="PlainText"/>
    <w:rsid w:val="0073610F"/>
    <w:rPr>
      <w:rFonts w:ascii="Consolas" w:hAnsi="Consolas"/>
      <w:sz w:val="21"/>
      <w:szCs w:val="21"/>
    </w:rPr>
  </w:style>
  <w:style w:type="table" w:styleId="TableGridLight">
    <w:name w:val="Grid Table Light"/>
    <w:basedOn w:val="TableNormal"/>
    <w:uiPriority w:val="40"/>
    <w:rsid w:val="00874FE8"/>
    <w:rPr>
      <w:rFonts w:asciiTheme="minorHAnsi" w:hAnsiTheme="minorHAnsi" w:cstheme="minorBidi"/>
      <w:sz w:val="22"/>
      <w:szCs w:val="22"/>
    </w:r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paragraph" w:customStyle="1" w:styleId="pf0">
    <w:name w:val="pf0"/>
    <w:basedOn w:val="Normal"/>
    <w:rsid w:val="007A7D5A"/>
    <w:pPr>
      <w:spacing w:before="100" w:beforeAutospacing="1" w:after="100" w:afterAutospacing="1"/>
    </w:pPr>
    <w:rPr>
      <w:rFonts w:ascii="Times New Roman" w:eastAsia="Times New Roman" w:hAnsi="Times New Roman"/>
      <w:sz w:val="24"/>
      <w:szCs w:val="24"/>
      <w:lang w:eastAsia="en-NZ"/>
    </w:rPr>
  </w:style>
  <w:style w:type="character" w:customStyle="1" w:styleId="cf01">
    <w:name w:val="cf01"/>
    <w:basedOn w:val="DefaultParagraphFont"/>
    <w:rsid w:val="007A7D5A"/>
    <w:rPr>
      <w:rFonts w:ascii="Segoe UI" w:hAnsi="Segoe UI" w:cs="Segoe UI" w:hint="default"/>
      <w:sz w:val="18"/>
      <w:szCs w:val="18"/>
    </w:rPr>
  </w:style>
  <w:style w:type="character" w:styleId="UnresolvedMention">
    <w:name w:val="Unresolved Mention"/>
    <w:basedOn w:val="DefaultParagraphFont"/>
    <w:uiPriority w:val="99"/>
    <w:semiHidden/>
    <w:unhideWhenUsed/>
    <w:rsid w:val="00681441"/>
    <w:rPr>
      <w:color w:val="605E5C"/>
      <w:shd w:val="clear" w:color="auto" w:fill="E1DFDD"/>
    </w:rPr>
  </w:style>
  <w:style w:type="character" w:styleId="Mention">
    <w:name w:val="Mention"/>
    <w:basedOn w:val="DefaultParagraphFont"/>
    <w:uiPriority w:val="99"/>
    <w:unhideWhenUsed/>
    <w:rsid w:val="00681441"/>
    <w:rPr>
      <w:color w:val="2B579A"/>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389113321">
      <w:bodyDiv w:val="1"/>
      <w:marLeft w:val="0"/>
      <w:marRight w:val="0"/>
      <w:marTop w:val="0"/>
      <w:marBottom w:val="0"/>
      <w:divBdr>
        <w:top w:val="none" w:sz="0" w:space="0" w:color="auto"/>
        <w:left w:val="none" w:sz="0" w:space="0" w:color="auto"/>
        <w:bottom w:val="none" w:sz="0" w:space="0" w:color="auto"/>
        <w:right w:val="none" w:sz="0" w:space="0" w:color="auto"/>
      </w:divBdr>
    </w:div>
    <w:div w:id="413940469">
      <w:bodyDiv w:val="1"/>
      <w:marLeft w:val="0"/>
      <w:marRight w:val="0"/>
      <w:marTop w:val="0"/>
      <w:marBottom w:val="0"/>
      <w:divBdr>
        <w:top w:val="none" w:sz="0" w:space="0" w:color="auto"/>
        <w:left w:val="none" w:sz="0" w:space="0" w:color="auto"/>
        <w:bottom w:val="none" w:sz="0" w:space="0" w:color="auto"/>
        <w:right w:val="none" w:sz="0" w:space="0" w:color="auto"/>
      </w:divBdr>
    </w:div>
    <w:div w:id="427121477">
      <w:bodyDiv w:val="1"/>
      <w:marLeft w:val="0"/>
      <w:marRight w:val="0"/>
      <w:marTop w:val="0"/>
      <w:marBottom w:val="0"/>
      <w:divBdr>
        <w:top w:val="none" w:sz="0" w:space="0" w:color="auto"/>
        <w:left w:val="none" w:sz="0" w:space="0" w:color="auto"/>
        <w:bottom w:val="none" w:sz="0" w:space="0" w:color="auto"/>
        <w:right w:val="none" w:sz="0" w:space="0" w:color="auto"/>
      </w:divBdr>
    </w:div>
    <w:div w:id="908075571">
      <w:bodyDiv w:val="1"/>
      <w:marLeft w:val="0"/>
      <w:marRight w:val="0"/>
      <w:marTop w:val="0"/>
      <w:marBottom w:val="0"/>
      <w:divBdr>
        <w:top w:val="none" w:sz="0" w:space="0" w:color="auto"/>
        <w:left w:val="none" w:sz="0" w:space="0" w:color="auto"/>
        <w:bottom w:val="none" w:sz="0" w:space="0" w:color="auto"/>
        <w:right w:val="none" w:sz="0" w:space="0" w:color="auto"/>
      </w:divBdr>
    </w:div>
    <w:div w:id="1040082684">
      <w:bodyDiv w:val="1"/>
      <w:marLeft w:val="0"/>
      <w:marRight w:val="0"/>
      <w:marTop w:val="0"/>
      <w:marBottom w:val="0"/>
      <w:divBdr>
        <w:top w:val="none" w:sz="0" w:space="0" w:color="auto"/>
        <w:left w:val="none" w:sz="0" w:space="0" w:color="auto"/>
        <w:bottom w:val="none" w:sz="0" w:space="0" w:color="auto"/>
        <w:right w:val="none" w:sz="0" w:space="0" w:color="auto"/>
      </w:divBdr>
    </w:div>
    <w:div w:id="1215578912">
      <w:bodyDiv w:val="1"/>
      <w:marLeft w:val="0"/>
      <w:marRight w:val="0"/>
      <w:marTop w:val="0"/>
      <w:marBottom w:val="0"/>
      <w:divBdr>
        <w:top w:val="none" w:sz="0" w:space="0" w:color="auto"/>
        <w:left w:val="none" w:sz="0" w:space="0" w:color="auto"/>
        <w:bottom w:val="none" w:sz="0" w:space="0" w:color="auto"/>
        <w:right w:val="none" w:sz="0" w:space="0" w:color="auto"/>
      </w:divBdr>
    </w:div>
    <w:div w:id="1791509304">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13" Type="http://schemas.openxmlformats.org/officeDocument/2006/relationships/header" Target="header1.xml"/><Relationship Id="rId18" Type="http://schemas.openxmlformats.org/officeDocument/2006/relationships/footer" Target="footer3.xml"/><Relationship Id="rId26" Type="http://schemas.openxmlformats.org/officeDocument/2006/relationships/hyperlink" Target="https://www.google.com/url?sa=t&amp;rct=j&amp;q=&amp;esrc=s&amp;source=web&amp;cd=&amp;cad=rja&amp;uact=8&amp;ved=2ahUKEwi_nLDWsuiQAxUvsagCHQZhMTIQFnoECBgQAQ&amp;url=https%3A%2F%2Fweb-assets.education.govt.nz%2Fs3fs-public%2F2025-08%2FSchool%2520Seismic%2520Risk%2520Management%2520Procedures-Version%25201-August%25202025.pdf%3FVersionId%3Du2bi5dyeaRNYTNWAYVJ6sgfpLcGzyeIU&amp;usg=AOvVaw0UJqPJuYtb8MFxqamNjqVA&amp;opi=89978449" TargetMode="External"/><Relationship Id="rId39" Type="http://schemas.openxmlformats.org/officeDocument/2006/relationships/footer" Target="footer12.xml"/><Relationship Id="rId21" Type="http://schemas.openxmlformats.org/officeDocument/2006/relationships/footer" Target="footer4.xml"/><Relationship Id="rId34" Type="http://schemas.openxmlformats.org/officeDocument/2006/relationships/hyperlink" Target="https://www.google.com/url?sa=t&amp;rct=j&amp;q=&amp;esrc=s&amp;source=web&amp;cd=&amp;cad=rja&amp;uact=8&amp;ved=2ahUKEwi_nLDWsuiQAxUvsagCHQZhMTIQFnoECBgQAQ&amp;url=https%3A%2F%2Fweb-assets.education.govt.nz%2Fs3fs-public%2F2025-08%2FSchool%2520Seismic%2520Risk%2520Management%2520Procedures-Version%25201-August%25202025.pdf%3FVersionId%3Du2bi5dyeaRNYTNWAYVJ6sgfpLcGzyeIU&amp;usg=AOvVaw0UJqPJuYtb8MFxqamNjqVA&amp;opi=89978449" TargetMode="External"/><Relationship Id="rId42" Type="http://schemas.openxmlformats.org/officeDocument/2006/relationships/fontTable" Target="fontTable.xml"/><Relationship Id="rId7" Type="http://schemas.openxmlformats.org/officeDocument/2006/relationships/numbering" Target="numbering.xml"/><Relationship Id="rId2" Type="http://schemas.openxmlformats.org/officeDocument/2006/relationships/customXml" Target="../customXml/item2.xml"/><Relationship Id="rId16" Type="http://schemas.openxmlformats.org/officeDocument/2006/relationships/footer" Target="footer2.xml"/><Relationship Id="rId20" Type="http://schemas.openxmlformats.org/officeDocument/2006/relationships/header" Target="header5.xml"/><Relationship Id="rId29" Type="http://schemas.openxmlformats.org/officeDocument/2006/relationships/footer" Target="footer7.xml"/><Relationship Id="rId41" Type="http://schemas.openxmlformats.org/officeDocument/2006/relationships/footer" Target="footer13.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footer" Target="footer6.xml"/><Relationship Id="rId32" Type="http://schemas.openxmlformats.org/officeDocument/2006/relationships/footer" Target="footer9.xml"/><Relationship Id="rId37" Type="http://schemas.openxmlformats.org/officeDocument/2006/relationships/header" Target="header11.xml"/><Relationship Id="rId40" Type="http://schemas.openxmlformats.org/officeDocument/2006/relationships/header" Target="header12.xml"/><Relationship Id="rId5" Type="http://schemas.openxmlformats.org/officeDocument/2006/relationships/customXml" Target="../customXml/item5.xml"/><Relationship Id="rId15" Type="http://schemas.openxmlformats.org/officeDocument/2006/relationships/footer" Target="footer1.xml"/><Relationship Id="rId23" Type="http://schemas.openxmlformats.org/officeDocument/2006/relationships/header" Target="header6.xml"/><Relationship Id="rId28" Type="http://schemas.openxmlformats.org/officeDocument/2006/relationships/header" Target="header8.xml"/><Relationship Id="rId36" Type="http://schemas.openxmlformats.org/officeDocument/2006/relationships/header" Target="header10.xml"/><Relationship Id="rId10" Type="http://schemas.openxmlformats.org/officeDocument/2006/relationships/webSettings" Target="webSettings.xml"/><Relationship Id="rId19" Type="http://schemas.openxmlformats.org/officeDocument/2006/relationships/header" Target="header4.xml"/><Relationship Id="rId31" Type="http://schemas.openxmlformats.org/officeDocument/2006/relationships/header" Target="header9.xml"/><Relationship Id="rId44"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eader" Target="header2.xml"/><Relationship Id="rId22" Type="http://schemas.openxmlformats.org/officeDocument/2006/relationships/footer" Target="footer5.xml"/><Relationship Id="rId27" Type="http://schemas.openxmlformats.org/officeDocument/2006/relationships/header" Target="header7.xml"/><Relationship Id="rId30" Type="http://schemas.openxmlformats.org/officeDocument/2006/relationships/footer" Target="footer8.xml"/><Relationship Id="rId35" Type="http://schemas.openxmlformats.org/officeDocument/2006/relationships/footer" Target="footer10.xml"/><Relationship Id="rId43" Type="http://schemas.openxmlformats.org/officeDocument/2006/relationships/glossaryDocument" Target="glossary/document.xml"/><Relationship Id="rId8" Type="http://schemas.openxmlformats.org/officeDocument/2006/relationships/styles" Target="styles.xml"/><Relationship Id="rId3" Type="http://schemas.openxmlformats.org/officeDocument/2006/relationships/customXml" Target="../customXml/item3.xml"/><Relationship Id="rId12" Type="http://schemas.openxmlformats.org/officeDocument/2006/relationships/endnotes" Target="endnotes.xml"/><Relationship Id="rId17" Type="http://schemas.openxmlformats.org/officeDocument/2006/relationships/header" Target="header3.xml"/><Relationship Id="rId25" Type="http://schemas.openxmlformats.org/officeDocument/2006/relationships/hyperlink" Target="https://www.google.com/url?sa=t&amp;rct=j&amp;q=&amp;esrc=s&amp;source=web&amp;cd=&amp;cad=rja&amp;uact=8&amp;ved=2ahUKEwiswZ_0rOiQAxVulFYBHXI-CSMQFnoECBUQAQ&amp;url=https%3A%2F%2Fweb-assets.education.govt.nz%2Fs3fs-public%2F2025-08%2FSchool%2520Seismic%2520Policy%2520-%2520Version%25201%2520-%2520August%25202025.pdf%3FVersionId%3DpdU9rJ_AQjQIHSFZE4O1IVcQ4.ZU0aBh&amp;usg=AOvVaw11TK9HcE1pVL6EQAZ63DXm&amp;opi=89978449" TargetMode="External"/><Relationship Id="rId33" Type="http://schemas.openxmlformats.org/officeDocument/2006/relationships/hyperlink" Target="https://www.google.com/url?sa=t&amp;rct=j&amp;q=&amp;esrc=s&amp;source=web&amp;cd=&amp;cad=rja&amp;uact=8&amp;ved=2ahUKEwiswZ_0rOiQAxVulFYBHXI-CSMQFnoECBUQAQ&amp;url=https%3A%2F%2Fweb-assets.education.govt.nz%2Fs3fs-public%2F2025-08%2FSchool%2520Seismic%2520Policy%2520-%2520Version%25201%2520-%2520August%25202025.pdf%3FVersionId%3DpdU9rJ_AQjQIHSFZE4O1IVcQ4.ZU0aBh&amp;usg=AOvVaw11TK9HcE1pVL6EQAZ63DXm&amp;opi=89978449" TargetMode="External"/><Relationship Id="rId38" Type="http://schemas.openxmlformats.org/officeDocument/2006/relationships/footer" Target="footer11.xml"/></Relationships>
</file>

<file path=word/_rels/header2.xml.rels><?xml version="1.0" encoding="UTF-8" standalone="yes"?>
<Relationships xmlns="http://schemas.openxmlformats.org/package/2006/relationships"><Relationship Id="rId1" Type="http://schemas.openxmlformats.org/officeDocument/2006/relationships/image" Target="media/image1.png"/></Relationships>
</file>

<file path=word/_rels/header11.xml.rels><?xml version="1.0" encoding="UTF-8" standalone="yes"?>
<Relationships xmlns="http://schemas.openxmlformats.org/package/2006/relationships"><Relationship Id="rId1" Type="http://schemas.openxmlformats.org/officeDocument/2006/relationships/image" Target="media/image2.pn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698314511D5E4DF2BD4FFD5FD0E31B83"/>
        <w:category>
          <w:name w:val="General"/>
          <w:gallery w:val="placeholder"/>
        </w:category>
        <w:types>
          <w:type w:val="bbPlcHdr"/>
        </w:types>
        <w:behaviors>
          <w:behavior w:val="content"/>
        </w:behaviors>
        <w:guid w:val="{295672EF-80D4-4DA6-B99B-827D576861FC}"/>
      </w:docPartPr>
      <w:docPartBody>
        <w:p w:rsidR="00976F24" w:rsidRDefault="0009146C">
          <w:pPr>
            <w:pStyle w:val="698314511D5E4DF2BD4FFD5FD0E31B83"/>
          </w:pPr>
          <w:r w:rsidRPr="0055028E">
            <w:rPr>
              <w:rStyle w:val="PlaceholderText"/>
            </w:rPr>
            <w:t>Choose an item.</w:t>
          </w:r>
        </w:p>
      </w:docPartBody>
    </w:docPart>
    <w:docPart>
      <w:docPartPr>
        <w:name w:val="158834CFA548455D84E29E94B144D921"/>
        <w:category>
          <w:name w:val="General"/>
          <w:gallery w:val="placeholder"/>
        </w:category>
        <w:types>
          <w:type w:val="bbPlcHdr"/>
        </w:types>
        <w:behaviors>
          <w:behavior w:val="content"/>
        </w:behaviors>
        <w:guid w:val="{7F4F331D-E98B-49A5-8542-DFF67E337101}"/>
      </w:docPartPr>
      <w:docPartBody>
        <w:p w:rsidR="00976F24" w:rsidRDefault="0009146C">
          <w:pPr>
            <w:pStyle w:val="158834CFA548455D84E29E94B144D921"/>
          </w:pPr>
          <w:r w:rsidRPr="006D1A68">
            <w:rPr>
              <w:rStyle w:val="PlaceholderText"/>
            </w:rPr>
            <w:t>Choose an item.</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Interstate-Light">
    <w:altName w:val="Cambria"/>
    <w:panose1 w:val="00000000000000000000"/>
    <w:charset w:val="00"/>
    <w:family w:val="roman"/>
    <w:notTrueType/>
    <w:pitch w:val="default"/>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ourier">
    <w:panose1 w:val="02070409020205020404"/>
    <w:charset w:val="00"/>
    <w:family w:val="modern"/>
    <w:pitch w:val="fixed"/>
    <w:sig w:usb0="00000003" w:usb1="00000000" w:usb2="00000000" w:usb3="00000000" w:csb0="00000001" w:csb1="00000000"/>
  </w:font>
  <w:font w:name="Calibri">
    <w:panose1 w:val="020F0502020204030204"/>
    <w:charset w:val="00"/>
    <w:family w:val="swiss"/>
    <w:pitch w:val="variable"/>
    <w:sig w:usb0="E4002EFF" w:usb1="C200247B" w:usb2="00000009" w:usb3="00000000" w:csb0="000001FF" w:csb1="00000000"/>
  </w:font>
  <w:font w:name="Interstate-Regular">
    <w:panose1 w:val="00000000000000000000"/>
    <w:charset w:val="00"/>
    <w:family w:val="roman"/>
    <w:notTrueType/>
    <w:pitch w:val="default"/>
  </w:font>
  <w:font w:name="MS PGothic">
    <w:panose1 w:val="020B0600070205080204"/>
    <w:charset w:val="80"/>
    <w:family w:val="swiss"/>
    <w:pitch w:val="variable"/>
    <w:sig w:usb0="E00002FF" w:usb1="6AC7FDFB" w:usb2="08000012" w:usb3="00000000" w:csb0="0002009F" w:csb1="00000000"/>
  </w:font>
  <w:font w:name="Verdana">
    <w:panose1 w:val="020B0604030504040204"/>
    <w:charset w:val="00"/>
    <w:family w:val="swiss"/>
    <w:pitch w:val="variable"/>
    <w:sig w:usb0="A00006FF" w:usb1="4000205B" w:usb2="00000010" w:usb3="00000000" w:csb0="0000019F" w:csb1="00000000"/>
  </w:font>
  <w:font w:name="Tahoma">
    <w:panose1 w:val="020B0604030504040204"/>
    <w:charset w:val="00"/>
    <w:family w:val="swiss"/>
    <w:pitch w:val="variable"/>
    <w:sig w:usb0="E1002EFF" w:usb1="C000605B" w:usb2="00000029" w:usb3="00000000" w:csb0="000101FF" w:csb1="00000000"/>
  </w:font>
  <w:font w:name="Gotham Light">
    <w:altName w:val="Arial"/>
    <w:panose1 w:val="00000000000000000000"/>
    <w:charset w:val="00"/>
    <w:family w:val="modern"/>
    <w:notTrueType/>
    <w:pitch w:val="variable"/>
    <w:sig w:usb0="00000001" w:usb1="4000005B" w:usb2="00000000" w:usb3="00000000" w:csb0="0000009F" w:csb1="00000000"/>
  </w:font>
  <w:font w:name="Consolas">
    <w:panose1 w:val="020B0609020204030204"/>
    <w:charset w:val="00"/>
    <w:family w:val="modern"/>
    <w:pitch w:val="fixed"/>
    <w:sig w:usb0="E00006FF" w:usb1="0000FCFF" w:usb2="00000001" w:usb3="00000000" w:csb0="0000019F" w:csb1="00000000"/>
  </w:font>
  <w:font w:name="Segoe UI">
    <w:panose1 w:val="020B0502040204020203"/>
    <w:charset w:val="00"/>
    <w:family w:val="swiss"/>
    <w:pitch w:val="variable"/>
    <w:sig w:usb0="E4002EFF" w:usb1="C000E47F" w:usb2="00000009" w:usb3="00000000" w:csb0="000001FF" w:csb1="00000000"/>
  </w:font>
  <w:font w:name="Arial Bold">
    <w:altName w:val="Arial"/>
    <w:panose1 w:val="00000000000000000000"/>
    <w:charset w:val="00"/>
    <w:family w:val="roman"/>
    <w:notTrueType/>
    <w:pitch w:val="default"/>
  </w:font>
  <w:font w:name="Cambria Math">
    <w:panose1 w:val="02040503050406030204"/>
    <w:charset w:val="00"/>
    <w:family w:val="roman"/>
    <w:pitch w:val="variable"/>
    <w:sig w:usb0="E00006FF" w:usb1="420024FF" w:usb2="02000000" w:usb3="00000000" w:csb0="0000019F" w:csb1="00000000"/>
  </w:font>
  <w:font w:name="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Yu Gothic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CE5776"/>
    <w:rsid w:val="00084AAF"/>
    <w:rsid w:val="0009146C"/>
    <w:rsid w:val="000972A5"/>
    <w:rsid w:val="00160DD0"/>
    <w:rsid w:val="00276F78"/>
    <w:rsid w:val="002D0A48"/>
    <w:rsid w:val="00335A74"/>
    <w:rsid w:val="004310C6"/>
    <w:rsid w:val="00466AEF"/>
    <w:rsid w:val="005B653C"/>
    <w:rsid w:val="005E32BC"/>
    <w:rsid w:val="005E715A"/>
    <w:rsid w:val="00703A69"/>
    <w:rsid w:val="00843CA3"/>
    <w:rsid w:val="008D3EA0"/>
    <w:rsid w:val="00976F24"/>
    <w:rsid w:val="00B7207F"/>
    <w:rsid w:val="00B81748"/>
    <w:rsid w:val="00B96159"/>
    <w:rsid w:val="00C725BB"/>
    <w:rsid w:val="00CE5776"/>
    <w:rsid w:val="00D903E9"/>
    <w:rsid w:val="00E43A48"/>
    <w:rsid w:val="00F76067"/>
  </w:rsids>
  <m:mathPr>
    <m:mathFont m:val="Cambria Math"/>
    <m:brkBin m:val="before"/>
    <m:brkBinSub m:val="--"/>
    <m:smallFrac m:val="0"/>
    <m:dispDef/>
    <m:lMargin m:val="0"/>
    <m:rMargin m:val="0"/>
    <m:defJc m:val="centerGroup"/>
    <m:wrapIndent m:val="1440"/>
    <m:intLim m:val="subSup"/>
    <m:naryLim m:val="undOvr"/>
  </m:mathPr>
  <w:themeFontLang w:val="en-NZ"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NZ" w:eastAsia="en-NZ"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Pr>
      <w:color w:val="808080"/>
    </w:rPr>
  </w:style>
  <w:style w:type="paragraph" w:customStyle="1" w:styleId="698314511D5E4DF2BD4FFD5FD0E31B83">
    <w:name w:val="698314511D5E4DF2BD4FFD5FD0E31B83"/>
  </w:style>
  <w:style w:type="paragraph" w:customStyle="1" w:styleId="158834CFA548455D84E29E94B144D921">
    <w:name w:val="158834CFA548455D84E29E94B144D921"/>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Te Mahau">
  <a:themeElements>
    <a:clrScheme name="Te Tāhuhu">
      <a:dk1>
        <a:srgbClr val="582655"/>
      </a:dk1>
      <a:lt1>
        <a:srgbClr val="FFFFFF"/>
      </a:lt1>
      <a:dk2>
        <a:srgbClr val="FFEFD3"/>
      </a:dk2>
      <a:lt2>
        <a:srgbClr val="F3F3F3"/>
      </a:lt2>
      <a:accent1>
        <a:srgbClr val="B30541"/>
      </a:accent1>
      <a:accent2>
        <a:srgbClr val="B0138E"/>
      </a:accent2>
      <a:accent3>
        <a:srgbClr val="FFBD50"/>
      </a:accent3>
      <a:accent4>
        <a:srgbClr val="009E8A"/>
      </a:accent4>
      <a:accent5>
        <a:srgbClr val="0071DA"/>
      </a:accent5>
      <a:accent6>
        <a:srgbClr val="512853"/>
      </a:accent6>
      <a:hlink>
        <a:srgbClr val="0563C1"/>
      </a:hlink>
      <a:folHlink>
        <a:srgbClr val="FF000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2.xml><?xml version="1.0" encoding="utf-8"?>
<b:Sources xmlns:b="http://schemas.openxmlformats.org/officeDocument/2006/bibliography" xmlns="http://schemas.openxmlformats.org/officeDocument/2006/bibliography" SelectedStyle="\APA.XSL" StyleName="APA Fifth Edition"/>
</file>

<file path=customXml/item3.xml><?xml version="1.0" encoding="utf-8"?>
<ct:contentTypeSchema xmlns:ct="http://schemas.microsoft.com/office/2006/metadata/contentType" xmlns:ma="http://schemas.microsoft.com/office/2006/metadata/properties/metaAttributes" ct:_="" ma:_="" ma:contentTypeName="MoE Document" ma:contentTypeID="0x01010053526B971DAC78418EC6A9ED490C61AF0054FEF709F02F154385A444FE6580673D" ma:contentTypeVersion="4" ma:contentTypeDescription="Default document class for adding items via wizard or drag and drop." ma:contentTypeScope="" ma:versionID="eea6b37e3fa67571159912bb7d4ec1a0">
  <xsd:schema xmlns:xsd="http://www.w3.org/2001/XMLSchema" xmlns:xs="http://www.w3.org/2001/XMLSchema" xmlns:p="http://schemas.microsoft.com/office/2006/metadata/properties" xmlns:ns2="d267a1a7-8edd-4111-a118-4a206d87cecc" xmlns:ns3="70f48088-af87-487a-9f3f-122f30c495c1" targetNamespace="http://schemas.microsoft.com/office/2006/metadata/properties" ma:root="true" ma:fieldsID="8eaa08817e51eb82aed73a821a5cfcaa" ns2:_="" ns3:_="">
    <xsd:import namespace="d267a1a7-8edd-4111-a118-4a206d87cecc"/>
    <xsd:import namespace="70f48088-af87-487a-9f3f-122f30c495c1"/>
    <xsd:element name="properties">
      <xsd:complexType>
        <xsd:sequence>
          <xsd:element name="documentManagement">
            <xsd:complexType>
              <xsd:all>
                <xsd:element ref="ns2:TaxCatchAll" minOccurs="0"/>
                <xsd:element ref="ns2:TaxCatchAllLabel" minOccurs="0"/>
                <xsd:element ref="ns2:Status" minOccurs="0"/>
                <xsd:element ref="ns2:Date_x0020_Authored" minOccurs="0"/>
                <xsd:element ref="ns2:FileNet_x0020_Version_x0020_ID" minOccurs="0"/>
                <xsd:element ref="ns2:FileNet_x0020_Object_x0020_ID" minOccurs="0"/>
                <xsd:element ref="ns2:hf7c71fd10d346fe8adb3bb49d5c0fc0" minOccurs="0"/>
                <xsd:element ref="ns2:m06bc18559e9431bb4d590962e6b7f83" minOccurs="0"/>
                <xsd:element ref="ns2:FileNetAddedBy" minOccurs="0"/>
                <xsd:element ref="ns2:FileNetAddMigration" minOccurs="0"/>
                <xsd:element ref="ns2:FileNetAllOfMinistry" minOccurs="0"/>
                <xsd:element ref="ns2:FileNetAlphaCode" minOccurs="0"/>
                <xsd:element ref="ns2:FileNetAuthor" minOccurs="0"/>
                <xsd:element ref="ns2:FileNetBusinessGroups" minOccurs="0"/>
                <xsd:element ref="ns2:FileNetConsumerProcess" minOccurs="0"/>
                <xsd:element ref="ns2:FileNetCreatedBy" minOccurs="0"/>
                <xsd:element ref="ns2:FileNetEffectiveFrom" minOccurs="0"/>
                <xsd:element ref="ns2:FileNetEndDate" minOccurs="0"/>
                <xsd:element ref="ns2:FileNetExpiry" minOccurs="0"/>
                <xsd:element ref="ns2:FileNetFolderAccess" minOccurs="0"/>
                <xsd:element ref="ns2:FileNetFolderSecurityType" minOccurs="0"/>
                <xsd:element ref="ns2:FileNetLastReview" minOccurs="0"/>
                <xsd:element ref="ns2:FileNetMeetingDate" minOccurs="0"/>
                <xsd:element ref="ns2:FileNetMeetingDocumentationType" minOccurs="0"/>
                <xsd:element ref="ns2:FileNetModifiiedBy" minOccurs="0"/>
                <xsd:element ref="ns2:FileNetNextReviewDueDate" minOccurs="0"/>
                <xsd:element ref="ns2:FileNetParagraph" minOccurs="0"/>
                <xsd:element ref="ns2:FileNetParagraphStatus" minOccurs="0"/>
                <xsd:element ref="ns2:FileNetPhysicalFile" minOccurs="0"/>
                <xsd:element ref="ns2:FileNetPhysicalFileNumber" minOccurs="0"/>
                <xsd:element ref="ns2:FileNetProcessName" minOccurs="0"/>
                <xsd:element ref="ns2:FileNetProcessOwner" minOccurs="0"/>
                <xsd:element ref="ns2:FileNetRecordsManagementActivity" minOccurs="0"/>
                <xsd:element ref="ns2:FileNetScope" minOccurs="0"/>
                <xsd:element ref="ns2:FileNetSource" minOccurs="0"/>
                <xsd:element ref="ns2:FileNetStartDate" minOccurs="0"/>
                <xsd:element ref="ns2:FileNetsubject1" minOccurs="0"/>
                <xsd:element ref="ns2:FileNetsubject2" minOccurs="0"/>
                <xsd:element ref="ns2:FileNetsubject3" minOccurs="0"/>
                <xsd:element ref="ns2:FileNetTriggerProcess" minOccurs="0"/>
                <xsd:element ref="ns2:c65b51bc6a0e4ac9b0840b09a1858551" minOccurs="0"/>
                <xsd:element ref="ns3:_dlc_DocId" minOccurs="0"/>
                <xsd:element ref="ns3:_dlc_DocIdUrl" minOccurs="0"/>
                <xsd:element ref="ns3: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267a1a7-8edd-4111-a118-4a206d87cecc" elementFormDefault="qualified">
    <xsd:import namespace="http://schemas.microsoft.com/office/2006/documentManagement/types"/>
    <xsd:import namespace="http://schemas.microsoft.com/office/infopath/2007/PartnerControls"/>
    <xsd:element name="TaxCatchAll" ma:index="8" nillable="true" ma:displayName="Taxonomy Catch All Column" ma:hidden="true" ma:list="{d8b5a249-25ac-44d3-8bf4-c5bed0b8ba44}" ma:internalName="TaxCatchAll" ma:showField="CatchAllData" ma:web="70f48088-af87-487a-9f3f-122f30c495c1">
      <xsd:complexType>
        <xsd:complexContent>
          <xsd:extension base="dms:MultiChoiceLookup">
            <xsd:sequence>
              <xsd:element name="Value" type="dms:Lookup" maxOccurs="unbounded" minOccurs="0" nillable="true"/>
            </xsd:sequence>
          </xsd:extension>
        </xsd:complexContent>
      </xsd:complexType>
    </xsd:element>
    <xsd:element name="TaxCatchAllLabel" ma:index="9" nillable="true" ma:displayName="Taxonomy Catch All Column1" ma:hidden="true" ma:list="{d8b5a249-25ac-44d3-8bf4-c5bed0b8ba44}" ma:internalName="TaxCatchAllLabel" ma:readOnly="true" ma:showField="CatchAllDataLabel" ma:web="70f48088-af87-487a-9f3f-122f30c495c1">
      <xsd:complexType>
        <xsd:complexContent>
          <xsd:extension base="dms:MultiChoiceLookup">
            <xsd:sequence>
              <xsd:element name="Value" type="dms:Lookup" maxOccurs="unbounded" minOccurs="0" nillable="true"/>
            </xsd:sequence>
          </xsd:extension>
        </xsd:complexContent>
      </xsd:complexType>
    </xsd:element>
    <xsd:element name="Status" ma:index="10" nillable="true" ma:displayName="Status" ma:description="Security marking set associated with document: Draft  for documents which can be edited and finalised for documents which are no longer to be edited.&#10;" ma:format="Dropdown" ma:internalName="Status">
      <xsd:simpleType>
        <xsd:restriction base="dms:Choice">
          <xsd:enumeration value="Draft"/>
          <xsd:enumeration value="Finalised"/>
        </xsd:restriction>
      </xsd:simpleType>
    </xsd:element>
    <xsd:element name="Date_x0020_Authored" ma:index="11" nillable="true" ma:displayName="Date Authored" ma:default="" ma:description="Date resource was actually created, not date of registration into system. Default to Date Uploaded but can be overridden if required. Must be able to enter a date or browse using pop-up calendar-type feature " ma:format="DateOnly" ma:internalName="Date_x0020_Authored">
      <xsd:simpleType>
        <xsd:restriction base="dms:DateTime"/>
      </xsd:simpleType>
    </xsd:element>
    <xsd:element name="FileNet_x0020_Version_x0020_ID" ma:index="12" nillable="true" ma:displayName="FileNet Version ID" ma:default="" ma:description="Version ID" ma:hidden="true" ma:internalName="FileNet_x0020_Version_x0020_ID" ma:readOnly="false">
      <xsd:simpleType>
        <xsd:restriction base="dms:Text">
          <xsd:maxLength value="255"/>
        </xsd:restriction>
      </xsd:simpleType>
    </xsd:element>
    <xsd:element name="FileNet_x0020_Object_x0020_ID" ma:index="13" nillable="true" ma:displayName="FileNet Object ID" ma:default="" ma:description="Folder or Document ID" ma:hidden="true" ma:internalName="FileNet_x0020_Object_x0020_ID" ma:readOnly="false">
      <xsd:simpleType>
        <xsd:restriction base="dms:Text">
          <xsd:maxLength value="255"/>
        </xsd:restriction>
      </xsd:simpleType>
    </xsd:element>
    <xsd:element name="hf7c71fd10d346fe8adb3bb49d5c0fc0" ma:index="14" nillable="true" ma:taxonomy="true" ma:internalName="hf7c71fd10d346fe8adb3bb49d5c0fc0" ma:taxonomyFieldName="FinancialYear" ma:displayName="Financial Year" ma:fieldId="{1f7c71fd-10d3-46fe-8adb-3bb49d5c0fc0}" ma:sspId="dbe7a66c-04a3-4463-8f17-244784dbc568" ma:termSetId="af7dacbb-3732-4a8d-94c4-b8ce8cd95287" ma:anchorId="00000000-0000-0000-0000-000000000000" ma:open="false" ma:isKeyword="false">
      <xsd:complexType>
        <xsd:sequence>
          <xsd:element ref="pc:Terms" minOccurs="0" maxOccurs="1"/>
        </xsd:sequence>
      </xsd:complexType>
    </xsd:element>
    <xsd:element name="m06bc18559e9431bb4d590962e6b7f83" ma:index="16" nillable="true" ma:taxonomy="true" ma:internalName="m06bc18559e9431bb4d590962e6b7f83" ma:taxonomyFieldName="CalendarYear" ma:displayName="Calendar Year" ma:fieldId="{606bc185-59e9-431b-b4d5-90962e6b7f83}" ma:sspId="dbe7a66c-04a3-4463-8f17-244784dbc568" ma:termSetId="bfcc8cbd-371a-4cc9-b153-5a5a6fdb3624" ma:anchorId="00000000-0000-0000-0000-000000000000" ma:open="false" ma:isKeyword="false">
      <xsd:complexType>
        <xsd:sequence>
          <xsd:element ref="pc:Terms" minOccurs="0" maxOccurs="1"/>
        </xsd:sequence>
      </xsd:complexType>
    </xsd:element>
    <xsd:element name="FileNetAddedBy" ma:index="18" nillable="true" ma:displayName="FileNet Added By" ma:hidden="true" ma:internalName="FileNetAddedBy" ma:readOnly="false">
      <xsd:simpleType>
        <xsd:restriction base="dms:Text">
          <xsd:maxLength value="255"/>
        </xsd:restriction>
      </xsd:simpleType>
    </xsd:element>
    <xsd:element name="FileNetAddMigration" ma:index="19" nillable="true" ma:displayName="FileNet AddMigration" ma:hidden="true" ma:internalName="FileNetAddMigration" ma:readOnly="false">
      <xsd:simpleType>
        <xsd:restriction base="dms:Text">
          <xsd:maxLength value="255"/>
        </xsd:restriction>
      </xsd:simpleType>
    </xsd:element>
    <xsd:element name="FileNetAllOfMinistry" ma:index="20" nillable="true" ma:displayName="FileNet All Of Ministry" ma:hidden="true" ma:internalName="FileNetAllOfMinistry" ma:readOnly="false">
      <xsd:simpleType>
        <xsd:restriction base="dms:Text">
          <xsd:maxLength value="255"/>
        </xsd:restriction>
      </xsd:simpleType>
    </xsd:element>
    <xsd:element name="FileNetAlphaCode" ma:index="21" nillable="true" ma:displayName="FileNet AlphaCode" ma:hidden="true" ma:internalName="FileNetAlphaCode" ma:readOnly="false">
      <xsd:simpleType>
        <xsd:restriction base="dms:Text">
          <xsd:maxLength value="255"/>
        </xsd:restriction>
      </xsd:simpleType>
    </xsd:element>
    <xsd:element name="FileNetAuthor" ma:index="22" nillable="true" ma:displayName="FileNet Author" ma:hidden="true" ma:internalName="FileNetAuthor" ma:readOnly="false">
      <xsd:simpleType>
        <xsd:restriction base="dms:Text">
          <xsd:maxLength value="255"/>
        </xsd:restriction>
      </xsd:simpleType>
    </xsd:element>
    <xsd:element name="FileNetBusinessGroups" ma:index="23" nillable="true" ma:displayName="FileNet Business Groups" ma:hidden="true" ma:internalName="FileNetBusinessGroups" ma:readOnly="false">
      <xsd:simpleType>
        <xsd:restriction base="dms:Text">
          <xsd:maxLength value="255"/>
        </xsd:restriction>
      </xsd:simpleType>
    </xsd:element>
    <xsd:element name="FileNetConsumerProcess" ma:index="24" nillable="true" ma:displayName="FileNet ConsumerProcess" ma:hidden="true" ma:internalName="FileNetConsumerProcess" ma:readOnly="false">
      <xsd:simpleType>
        <xsd:restriction base="dms:Text">
          <xsd:maxLength value="255"/>
        </xsd:restriction>
      </xsd:simpleType>
    </xsd:element>
    <xsd:element name="FileNetCreatedBy" ma:index="25" nillable="true" ma:displayName="FileNet Created By" ma:internalName="FileNetCreatedBy" ma:readOnly="false">
      <xsd:simpleType>
        <xsd:restriction base="dms:Text">
          <xsd:maxLength value="255"/>
        </xsd:restriction>
      </xsd:simpleType>
    </xsd:element>
    <xsd:element name="FileNetEffectiveFrom" ma:index="26" nillable="true" ma:displayName="FileNet EffectiveFrom" ma:hidden="true" ma:internalName="FileNetEffectiveFrom" ma:readOnly="false">
      <xsd:simpleType>
        <xsd:restriction base="dms:Text">
          <xsd:maxLength value="255"/>
        </xsd:restriction>
      </xsd:simpleType>
    </xsd:element>
    <xsd:element name="FileNetEndDate" ma:index="27" nillable="true" ma:displayName="FileNet End Date" ma:hidden="true" ma:internalName="FileNetEndDate" ma:readOnly="false">
      <xsd:simpleType>
        <xsd:restriction base="dms:Text">
          <xsd:maxLength value="255"/>
        </xsd:restriction>
      </xsd:simpleType>
    </xsd:element>
    <xsd:element name="FileNetExpiry" ma:index="28" nillable="true" ma:displayName="FileNet Expiry" ma:hidden="true" ma:internalName="FileNetExpiry" ma:readOnly="false">
      <xsd:simpleType>
        <xsd:restriction base="dms:Text">
          <xsd:maxLength value="255"/>
        </xsd:restriction>
      </xsd:simpleType>
    </xsd:element>
    <xsd:element name="FileNetFolderAccess" ma:index="29" nillable="true" ma:displayName="FileNet FolderAccess" ma:hidden="true" ma:internalName="FileNetFolderAccess" ma:readOnly="false">
      <xsd:simpleType>
        <xsd:restriction base="dms:Text">
          <xsd:maxLength value="255"/>
        </xsd:restriction>
      </xsd:simpleType>
    </xsd:element>
    <xsd:element name="FileNetFolderSecurityType" ma:index="30" nillable="true" ma:displayName="FileNet FolderSecurityType" ma:hidden="true" ma:internalName="FileNetFolderSecurityType" ma:readOnly="false">
      <xsd:simpleType>
        <xsd:restriction base="dms:Text">
          <xsd:maxLength value="255"/>
        </xsd:restriction>
      </xsd:simpleType>
    </xsd:element>
    <xsd:element name="FileNetLastReview" ma:index="31" nillable="true" ma:displayName="FileNet LastReview" ma:hidden="true" ma:internalName="FileNetLastReview" ma:readOnly="false">
      <xsd:simpleType>
        <xsd:restriction base="dms:Text">
          <xsd:maxLength value="255"/>
        </xsd:restriction>
      </xsd:simpleType>
    </xsd:element>
    <xsd:element name="FileNetMeetingDate" ma:index="32" nillable="true" ma:displayName="FileNet MeetingDate" ma:hidden="true" ma:internalName="FileNetMeetingDate" ma:readOnly="false">
      <xsd:simpleType>
        <xsd:restriction base="dms:Text">
          <xsd:maxLength value="255"/>
        </xsd:restriction>
      </xsd:simpleType>
    </xsd:element>
    <xsd:element name="FileNetMeetingDocumentationType" ma:index="33" nillable="true" ma:displayName="FileNet MeetingDocumentationType" ma:hidden="true" ma:internalName="FileNetMeetingDocumentationType" ma:readOnly="false">
      <xsd:simpleType>
        <xsd:restriction base="dms:Text">
          <xsd:maxLength value="255"/>
        </xsd:restriction>
      </xsd:simpleType>
    </xsd:element>
    <xsd:element name="FileNetModifiiedBy" ma:index="34" nillable="true" ma:displayName="FileNet Modified By" ma:internalName="FileNetModifiiedBy" ma:readOnly="false">
      <xsd:simpleType>
        <xsd:restriction base="dms:Text">
          <xsd:maxLength value="255"/>
        </xsd:restriction>
      </xsd:simpleType>
    </xsd:element>
    <xsd:element name="FileNetNextReviewDueDate" ma:index="35" nillable="true" ma:displayName="FileNet NextReviewDueDate" ma:hidden="true" ma:internalName="FileNetNextReviewDueDate" ma:readOnly="false">
      <xsd:simpleType>
        <xsd:restriction base="dms:Text">
          <xsd:maxLength value="255"/>
        </xsd:restriction>
      </xsd:simpleType>
    </xsd:element>
    <xsd:element name="FileNetParagraph" ma:index="36" nillable="true" ma:displayName="FileNet Paragraph" ma:hidden="true" ma:internalName="FileNetParagraph" ma:readOnly="false">
      <xsd:simpleType>
        <xsd:restriction base="dms:Text">
          <xsd:maxLength value="255"/>
        </xsd:restriction>
      </xsd:simpleType>
    </xsd:element>
    <xsd:element name="FileNetParagraphStatus" ma:index="37" nillable="true" ma:displayName="FileNet Paragraph Status" ma:hidden="true" ma:internalName="FileNetParagraphStatus" ma:readOnly="false">
      <xsd:simpleType>
        <xsd:restriction base="dms:Text">
          <xsd:maxLength value="255"/>
        </xsd:restriction>
      </xsd:simpleType>
    </xsd:element>
    <xsd:element name="FileNetPhysicalFile" ma:index="38" nillable="true" ma:displayName="FileNet PhysicalFile" ma:hidden="true" ma:internalName="FileNetPhysicalFile" ma:readOnly="false">
      <xsd:simpleType>
        <xsd:restriction base="dms:Text">
          <xsd:maxLength value="255"/>
        </xsd:restriction>
      </xsd:simpleType>
    </xsd:element>
    <xsd:element name="FileNetPhysicalFileNumber" ma:index="39" nillable="true" ma:displayName="FileNet PhysicalFileNumber" ma:hidden="true" ma:internalName="FileNetPhysicalFileNumber" ma:readOnly="false">
      <xsd:simpleType>
        <xsd:restriction base="dms:Text">
          <xsd:maxLength value="255"/>
        </xsd:restriction>
      </xsd:simpleType>
    </xsd:element>
    <xsd:element name="FileNetProcessName" ma:index="40" nillable="true" ma:displayName="FileNet ProcessName" ma:hidden="true" ma:internalName="FileNetProcessName" ma:readOnly="false">
      <xsd:simpleType>
        <xsd:restriction base="dms:Text">
          <xsd:maxLength value="255"/>
        </xsd:restriction>
      </xsd:simpleType>
    </xsd:element>
    <xsd:element name="FileNetProcessOwner" ma:index="41" nillable="true" ma:displayName="FileNet ProcessOwner" ma:hidden="true" ma:internalName="FileNetProcessOwner" ma:readOnly="false">
      <xsd:simpleType>
        <xsd:restriction base="dms:Text">
          <xsd:maxLength value="255"/>
        </xsd:restriction>
      </xsd:simpleType>
    </xsd:element>
    <xsd:element name="FileNetRecordsManagementActivity" ma:index="42" nillable="true" ma:displayName="FileNet RecordsManagementActivity" ma:hidden="true" ma:internalName="FileNetRecordsManagementActivity" ma:readOnly="false">
      <xsd:simpleType>
        <xsd:restriction base="dms:Text">
          <xsd:maxLength value="255"/>
        </xsd:restriction>
      </xsd:simpleType>
    </xsd:element>
    <xsd:element name="FileNetScope" ma:index="43" nillable="true" ma:displayName="FileNet Scope" ma:hidden="true" ma:internalName="FileNetScope" ma:readOnly="false">
      <xsd:simpleType>
        <xsd:restriction base="dms:Text">
          <xsd:maxLength value="255"/>
        </xsd:restriction>
      </xsd:simpleType>
    </xsd:element>
    <xsd:element name="FileNetSource" ma:index="44" nillable="true" ma:displayName="FileNet Source" ma:hidden="true" ma:internalName="FileNetSource" ma:readOnly="false">
      <xsd:simpleType>
        <xsd:restriction base="dms:Text">
          <xsd:maxLength value="255"/>
        </xsd:restriction>
      </xsd:simpleType>
    </xsd:element>
    <xsd:element name="FileNetStartDate" ma:index="45" nillable="true" ma:displayName="FileNet Start Date" ma:hidden="true" ma:internalName="FileNetStartDate" ma:readOnly="false">
      <xsd:simpleType>
        <xsd:restriction base="dms:Text">
          <xsd:maxLength value="255"/>
        </xsd:restriction>
      </xsd:simpleType>
    </xsd:element>
    <xsd:element name="FileNetsubject1" ma:index="46" nillable="true" ma:displayName="FileNet subject 1" ma:hidden="true" ma:internalName="FileNetsubject1" ma:readOnly="false">
      <xsd:simpleType>
        <xsd:restriction base="dms:Text">
          <xsd:maxLength value="255"/>
        </xsd:restriction>
      </xsd:simpleType>
    </xsd:element>
    <xsd:element name="FileNetsubject2" ma:index="47" nillable="true" ma:displayName="FileNet subject 2" ma:hidden="true" ma:internalName="FileNetsubject2" ma:readOnly="false">
      <xsd:simpleType>
        <xsd:restriction base="dms:Text">
          <xsd:maxLength value="255"/>
        </xsd:restriction>
      </xsd:simpleType>
    </xsd:element>
    <xsd:element name="FileNetsubject3" ma:index="48" nillable="true" ma:displayName="FileNet subject 3" ma:hidden="true" ma:internalName="FileNetsubject3" ma:readOnly="false">
      <xsd:simpleType>
        <xsd:restriction base="dms:Text">
          <xsd:maxLength value="255"/>
        </xsd:restriction>
      </xsd:simpleType>
    </xsd:element>
    <xsd:element name="FileNetTriggerProcess" ma:index="49" nillable="true" ma:displayName="FileNet TriggerProcess" ma:hidden="true" ma:internalName="FileNetTriggerProcess" ma:readOnly="false">
      <xsd:simpleType>
        <xsd:restriction base="dms:Text">
          <xsd:maxLength value="255"/>
        </xsd:restriction>
      </xsd:simpleType>
    </xsd:element>
    <xsd:element name="c65b51bc6a0e4ac9b0840b09a1858551" ma:index="50" nillable="true" ma:taxonomy="true" ma:internalName="c65b51bc6a0e4ac9b0840b09a1858551" ma:taxonomyFieldName="Record_x0020_Activity" ma:displayName="Record Activity" ma:indexed="true" ma:readOnly="false" ma:default="" ma:fieldId="{c65b51bc-6a0e-4ac9-b084-0b09a1858551}" ma:sspId="dbe7a66c-04a3-4463-8f17-244784dbc568" ma:termSetId="e0490ee9-9d4b-40d2-9ac4-9f1d118dfaf6"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70f48088-af87-487a-9f3f-122f30c495c1" elementFormDefault="qualified">
    <xsd:import namespace="http://schemas.microsoft.com/office/2006/documentManagement/types"/>
    <xsd:import namespace="http://schemas.microsoft.com/office/infopath/2007/PartnerControls"/>
    <xsd:element name="_dlc_DocId" ma:index="52" nillable="true" ma:displayName="Document ID Value" ma:description="The value of the document ID assigned to this item." ma:indexed="true" ma:internalName="_dlc_DocId" ma:readOnly="true">
      <xsd:simpleType>
        <xsd:restriction base="dms:Text"/>
      </xsd:simpleType>
    </xsd:element>
    <xsd:element name="_dlc_DocIdUrl" ma:index="53"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54"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TaxCatchAll xmlns="d267a1a7-8edd-4111-a118-4a206d87cecc" xsi:nil="true"/>
    <hf7c71fd10d346fe8adb3bb49d5c0fc0 xmlns="d267a1a7-8edd-4111-a118-4a206d87cecc">
      <Terms xmlns="http://schemas.microsoft.com/office/infopath/2007/PartnerControls"/>
    </hf7c71fd10d346fe8adb3bb49d5c0fc0>
    <FileNetAlphaCode xmlns="d267a1a7-8edd-4111-a118-4a206d87cecc" xsi:nil="true"/>
    <FileNetAuthor xmlns="d267a1a7-8edd-4111-a118-4a206d87cecc" xsi:nil="true"/>
    <FileNetAllOfMinistry xmlns="d267a1a7-8edd-4111-a118-4a206d87cecc" xsi:nil="true"/>
    <FileNetEffectiveFrom xmlns="d267a1a7-8edd-4111-a118-4a206d87cecc" xsi:nil="true"/>
    <FileNetPhysicalFile xmlns="d267a1a7-8edd-4111-a118-4a206d87cecc" xsi:nil="true"/>
    <FileNet_x0020_Version_x0020_ID xmlns="d267a1a7-8edd-4111-a118-4a206d87cecc" xsi:nil="true"/>
    <FileNetRecordsManagementActivity xmlns="d267a1a7-8edd-4111-a118-4a206d87cecc" xsi:nil="true"/>
    <FileNetStartDate xmlns="d267a1a7-8edd-4111-a118-4a206d87cecc" xsi:nil="true"/>
    <Date_x0020_Authored xmlns="d267a1a7-8edd-4111-a118-4a206d87cecc" xsi:nil="true"/>
    <FileNetProcessName xmlns="d267a1a7-8edd-4111-a118-4a206d87cecc" xsi:nil="true"/>
    <FileNet_x0020_Object_x0020_ID xmlns="d267a1a7-8edd-4111-a118-4a206d87cecc" xsi:nil="true"/>
    <FileNetCreatedBy xmlns="d267a1a7-8edd-4111-a118-4a206d87cecc" xsi:nil="true"/>
    <FileNetExpiry xmlns="d267a1a7-8edd-4111-a118-4a206d87cecc" xsi:nil="true"/>
    <FileNetAddedBy xmlns="d267a1a7-8edd-4111-a118-4a206d87cecc" xsi:nil="true"/>
    <FileNetNextReviewDueDate xmlns="d267a1a7-8edd-4111-a118-4a206d87cecc" xsi:nil="true"/>
    <FileNetsubject3 xmlns="d267a1a7-8edd-4111-a118-4a206d87cecc" xsi:nil="true"/>
    <FileNetLastReview xmlns="d267a1a7-8edd-4111-a118-4a206d87cecc" xsi:nil="true"/>
    <FileNetsubject2 xmlns="d267a1a7-8edd-4111-a118-4a206d87cecc" xsi:nil="true"/>
    <c65b51bc6a0e4ac9b0840b09a1858551 xmlns="d267a1a7-8edd-4111-a118-4a206d87cecc">
      <Terms xmlns="http://schemas.microsoft.com/office/infopath/2007/PartnerControls"/>
    </c65b51bc6a0e4ac9b0840b09a1858551>
    <FileNetFolderSecurityType xmlns="d267a1a7-8edd-4111-a118-4a206d87cecc" xsi:nil="true"/>
    <FileNetMeetingDocumentationType xmlns="d267a1a7-8edd-4111-a118-4a206d87cecc" xsi:nil="true"/>
    <FileNetPhysicalFileNumber xmlns="d267a1a7-8edd-4111-a118-4a206d87cecc" xsi:nil="true"/>
    <FileNetProcessOwner xmlns="d267a1a7-8edd-4111-a118-4a206d87cecc" xsi:nil="true"/>
    <FileNetsubject1 xmlns="d267a1a7-8edd-4111-a118-4a206d87cecc" xsi:nil="true"/>
    <m06bc18559e9431bb4d590962e6b7f83 xmlns="d267a1a7-8edd-4111-a118-4a206d87cecc">
      <Terms xmlns="http://schemas.microsoft.com/office/infopath/2007/PartnerControls"/>
    </m06bc18559e9431bb4d590962e6b7f83>
    <FileNetModifiiedBy xmlns="d267a1a7-8edd-4111-a118-4a206d87cecc" xsi:nil="true"/>
    <FileNetMeetingDate xmlns="d267a1a7-8edd-4111-a118-4a206d87cecc" xsi:nil="true"/>
    <FileNetBusinessGroups xmlns="d267a1a7-8edd-4111-a118-4a206d87cecc" xsi:nil="true"/>
    <FileNetTriggerProcess xmlns="d267a1a7-8edd-4111-a118-4a206d87cecc" xsi:nil="true"/>
    <Status xmlns="d267a1a7-8edd-4111-a118-4a206d87cecc" xsi:nil="true"/>
    <FileNetScope xmlns="d267a1a7-8edd-4111-a118-4a206d87cecc" xsi:nil="true"/>
    <FileNetEndDate xmlns="d267a1a7-8edd-4111-a118-4a206d87cecc" xsi:nil="true"/>
    <FileNetParagraph xmlns="d267a1a7-8edd-4111-a118-4a206d87cecc" xsi:nil="true"/>
    <FileNetConsumerProcess xmlns="d267a1a7-8edd-4111-a118-4a206d87cecc" xsi:nil="true"/>
    <FileNetParagraphStatus xmlns="d267a1a7-8edd-4111-a118-4a206d87cecc" xsi:nil="true"/>
    <FileNetAddMigration xmlns="d267a1a7-8edd-4111-a118-4a206d87cecc" xsi:nil="true"/>
    <FileNetFolderAccess xmlns="d267a1a7-8edd-4111-a118-4a206d87cecc" xsi:nil="true"/>
    <FileNetSource xmlns="d267a1a7-8edd-4111-a118-4a206d87cecc" xsi:nil="true"/>
    <_dlc_DocId xmlns="70f48088-af87-487a-9f3f-122f30c495c1">MoEd-608343858-6715</_dlc_DocId>
    <_dlc_DocIdUrl xmlns="70f48088-af87-487a-9f3f-122f30c495c1">
      <Url>https://educationgovtnz.sharepoint.com/sites/MoEEXTEngineeringAdvisory/_layouts/15/DocIdRedir.aspx?ID=MoEd-608343858-6715</Url>
      <Description>MoEd-608343858-6715</Description>
    </_dlc_DocIdUrl>
  </documentManagement>
</p:properties>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mso-contentType ?>
<SharedContentType xmlns="Microsoft.SharePoint.Taxonomy.ContentTypeSync" SourceId="dbe7a66c-04a3-4463-8f17-244784dbc568" ContentTypeId="0x01010053526B971DAC78418EC6A9ED490C61AF" PreviousValue="false" LastSyncTimeStamp="2023-08-28T02:00:41.81Z"/>
</file>

<file path=customXml/itemProps1.xml><?xml version="1.0" encoding="utf-8"?>
<ds:datastoreItem xmlns:ds="http://schemas.openxmlformats.org/officeDocument/2006/customXml" ds:itemID="{A73E8EB6-5244-46FB-8860-8BF5D1D60B00}">
  <ds:schemaRefs>
    <ds:schemaRef ds:uri="http://schemas.microsoft.com/sharepoint/events"/>
  </ds:schemaRefs>
</ds:datastoreItem>
</file>

<file path=customXml/itemProps2.xml><?xml version="1.0" encoding="utf-8"?>
<ds:datastoreItem xmlns:ds="http://schemas.openxmlformats.org/officeDocument/2006/customXml" ds:itemID="{2FE9047C-3C8E-47E5-B511-2CA226119AA5}">
  <ds:schemaRefs>
    <ds:schemaRef ds:uri="http://schemas.openxmlformats.org/officeDocument/2006/bibliography"/>
  </ds:schemaRefs>
</ds:datastoreItem>
</file>

<file path=customXml/itemProps3.xml><?xml version="1.0" encoding="utf-8"?>
<ds:datastoreItem xmlns:ds="http://schemas.openxmlformats.org/officeDocument/2006/customXml" ds:itemID="{7B9CE381-D966-4DCF-BB17-343636B7DB3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267a1a7-8edd-4111-a118-4a206d87cecc"/>
    <ds:schemaRef ds:uri="70f48088-af87-487a-9f3f-122f30c495c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067AD293-9455-4F47-B19C-4DD6A8ED41EF}">
  <ds:schemaRefs>
    <ds:schemaRef ds:uri="http://schemas.microsoft.com/office/2006/metadata/properties"/>
    <ds:schemaRef ds:uri="http://schemas.microsoft.com/office/infopath/2007/PartnerControls"/>
    <ds:schemaRef ds:uri="d267a1a7-8edd-4111-a118-4a206d87cecc"/>
    <ds:schemaRef ds:uri="70f48088-af87-487a-9f3f-122f30c495c1"/>
  </ds:schemaRefs>
</ds:datastoreItem>
</file>

<file path=customXml/itemProps5.xml><?xml version="1.0" encoding="utf-8"?>
<ds:datastoreItem xmlns:ds="http://schemas.openxmlformats.org/officeDocument/2006/customXml" ds:itemID="{24E6D59A-1624-47C3-9445-07E8F2B7FD6A}">
  <ds:schemaRefs>
    <ds:schemaRef ds:uri="http://schemas.microsoft.com/sharepoint/v3/contenttype/forms"/>
  </ds:schemaRefs>
</ds:datastoreItem>
</file>

<file path=customXml/itemProps6.xml><?xml version="1.0" encoding="utf-8"?>
<ds:datastoreItem xmlns:ds="http://schemas.openxmlformats.org/officeDocument/2006/customXml" ds:itemID="{4B81E347-45C6-4C85-B3A2-531BBF04DA34}">
  <ds:schemaRefs>
    <ds:schemaRef ds:uri="Microsoft.SharePoint.Taxonomy.ContentTypeSync"/>
  </ds:schemaRefs>
</ds:datastoreItem>
</file>

<file path=docMetadata/LabelInfo.xml><?xml version="1.0" encoding="utf-8"?>
<clbl:labelList xmlns:clbl="http://schemas.microsoft.com/office/2020/mipLabelMetadata">
  <clbl:label id="{59096ad9-8b60-446a-90b7-017dbb9421a3}" enabled="1" method="Standard" siteId="{3d234255-e20f-4205-88a5-9658a402999b}" contentBits="0" removed="0"/>
</clbl:labelList>
</file>

<file path=docProps/app.xml><?xml version="1.0" encoding="utf-8"?>
<Properties xmlns="http://schemas.openxmlformats.org/officeDocument/2006/extended-properties" xmlns:vt="http://schemas.openxmlformats.org/officeDocument/2006/docPropsVTypes">
  <Template>Normal</Template>
  <TotalTime>0</TotalTime>
  <Pages>33</Pages>
  <Words>3635</Words>
  <Characters>20725</Characters>
  <Application>Microsoft Office Word</Application>
  <DocSecurity>4</DocSecurity>
  <Lines>172</Lines>
  <Paragraphs>48</Paragraphs>
  <ScaleCrop>false</ScaleCrop>
  <Manager/>
  <Company/>
  <LinksUpToDate>false</LinksUpToDate>
  <CharactersWithSpaces>24312</CharactersWithSpaces>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Mark Willard</dc:creator>
  <cp:keywords/>
  <dc:description/>
  <cp:lastModifiedBy>Maike van der Heide</cp:lastModifiedBy>
  <cp:revision>2</cp:revision>
  <cp:lastPrinted>2025-07-16T04:09:00Z</cp:lastPrinted>
  <dcterms:created xsi:type="dcterms:W3CDTF">2026-06-08T22:13:00Z</dcterms:created>
  <dcterms:modified xsi:type="dcterms:W3CDTF">2026-06-08T22:13:00Z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DWDocAuthor">
    <vt:lpwstr/>
  </property>
  <property fmtid="{D5CDD505-2E9C-101B-9397-08002B2CF9AE}" pid="3" name="DWDocClass">
    <vt:lpwstr/>
  </property>
  <property fmtid="{D5CDD505-2E9C-101B-9397-08002B2CF9AE}" pid="4" name="DWDocClassId">
    <vt:lpwstr/>
  </property>
  <property fmtid="{D5CDD505-2E9C-101B-9397-08002B2CF9AE}" pid="5" name="DWDocPrecis">
    <vt:lpwstr/>
  </property>
  <property fmtid="{D5CDD505-2E9C-101B-9397-08002B2CF9AE}" pid="6" name="DWDocNo">
    <vt:lpwstr/>
  </property>
  <property fmtid="{D5CDD505-2E9C-101B-9397-08002B2CF9AE}" pid="7" name="DWDocSetID">
    <vt:lpwstr/>
  </property>
  <property fmtid="{D5CDD505-2E9C-101B-9397-08002B2CF9AE}" pid="8" name="DWDocType">
    <vt:lpwstr/>
  </property>
  <property fmtid="{D5CDD505-2E9C-101B-9397-08002B2CF9AE}" pid="9" name="DWDocVersion">
    <vt:lpwstr/>
  </property>
  <property fmtid="{D5CDD505-2E9C-101B-9397-08002B2CF9AE}" pid="10" name="ContentTypeId">
    <vt:lpwstr>0x01010053526B971DAC78418EC6A9ED490C61AF0054FEF709F02F154385A444FE6580673D</vt:lpwstr>
  </property>
  <property fmtid="{D5CDD505-2E9C-101B-9397-08002B2CF9AE}" pid="11" name="_dlc_DocIdItemGuid">
    <vt:lpwstr>6e3e3c44-74ee-4197-8138-9cd20517a7de</vt:lpwstr>
  </property>
  <property fmtid="{D5CDD505-2E9C-101B-9397-08002B2CF9AE}" pid="12" name="MediaServiceImageTags">
    <vt:lpwstr/>
  </property>
  <property fmtid="{D5CDD505-2E9C-101B-9397-08002B2CF9AE}" pid="13" name="ClassificationContentMarkingHeaderShapeIds">
    <vt:lpwstr>19d3d9b1,537ab8e9,5580becd,213798ff,112d8fad,268e26f0,4cd9adc4,778fafd,1727128c,7c91d349,38f674d7,2c3a3e6a</vt:lpwstr>
  </property>
  <property fmtid="{D5CDD505-2E9C-101B-9397-08002B2CF9AE}" pid="14" name="ClassificationContentMarkingHeaderFontProps">
    <vt:lpwstr>#000000,10,Calibri</vt:lpwstr>
  </property>
  <property fmtid="{D5CDD505-2E9C-101B-9397-08002B2CF9AE}" pid="15" name="ClassificationContentMarkingHeaderText">
    <vt:lpwstr>[IN-CONFIDENCE - RELEASE EXTERNAL]</vt:lpwstr>
  </property>
  <property fmtid="{D5CDD505-2E9C-101B-9397-08002B2CF9AE}" pid="16" name="ClassificationContentMarkingFooterShapeIds">
    <vt:lpwstr>3ba867aa,60bf4cec,5b67adf8,327a127d,5801bf33,6a39fdf3,56dbf9b2,613aa77f,509e03bc,51d322f3,f842165,74dafb1f</vt:lpwstr>
  </property>
  <property fmtid="{D5CDD505-2E9C-101B-9397-08002B2CF9AE}" pid="17" name="ClassificationContentMarkingFooterFontProps">
    <vt:lpwstr>#000000,10,Calibri</vt:lpwstr>
  </property>
  <property fmtid="{D5CDD505-2E9C-101B-9397-08002B2CF9AE}" pid="18" name="ClassificationContentMarkingFooterText">
    <vt:lpwstr>[IN-CONFIDENCE - RELEASE EXTERNAL]</vt:lpwstr>
  </property>
  <property fmtid="{D5CDD505-2E9C-101B-9397-08002B2CF9AE}" pid="19" name="MSIP_Label_1b4b38d8-92e6-456a-b12b-352d777e74dd_Enabled">
    <vt:lpwstr>true</vt:lpwstr>
  </property>
  <property fmtid="{D5CDD505-2E9C-101B-9397-08002B2CF9AE}" pid="20" name="MSIP_Label_1b4b38d8-92e6-456a-b12b-352d777e74dd_SetDate">
    <vt:lpwstr>2025-10-15T22:41:33Z</vt:lpwstr>
  </property>
  <property fmtid="{D5CDD505-2E9C-101B-9397-08002B2CF9AE}" pid="21" name="MSIP_Label_1b4b38d8-92e6-456a-b12b-352d777e74dd_Method">
    <vt:lpwstr>Privileged</vt:lpwstr>
  </property>
  <property fmtid="{D5CDD505-2E9C-101B-9397-08002B2CF9AE}" pid="22" name="MSIP_Label_1b4b38d8-92e6-456a-b12b-352d777e74dd_Name">
    <vt:lpwstr>IN CONFIDENCE - RELEASE EXTERNAL</vt:lpwstr>
  </property>
  <property fmtid="{D5CDD505-2E9C-101B-9397-08002B2CF9AE}" pid="23" name="MSIP_Label_1b4b38d8-92e6-456a-b12b-352d777e74dd_SiteId">
    <vt:lpwstr>e6d2d4cc-b762-486e-8894-4f5f440d5f31</vt:lpwstr>
  </property>
  <property fmtid="{D5CDD505-2E9C-101B-9397-08002B2CF9AE}" pid="24" name="MSIP_Label_1b4b38d8-92e6-456a-b12b-352d777e74dd_ActionId">
    <vt:lpwstr>8f18150e-a0e7-4003-b3c1-ae729068e05d</vt:lpwstr>
  </property>
  <property fmtid="{D5CDD505-2E9C-101B-9397-08002B2CF9AE}" pid="25" name="MSIP_Label_1b4b38d8-92e6-456a-b12b-352d777e74dd_ContentBits">
    <vt:lpwstr>3</vt:lpwstr>
  </property>
  <property fmtid="{D5CDD505-2E9C-101B-9397-08002B2CF9AE}" pid="26" name="MSIP_Label_1b4b38d8-92e6-456a-b12b-352d777e74dd_Tag">
    <vt:lpwstr>10, 0, 1, 1</vt:lpwstr>
  </property>
  <property fmtid="{D5CDD505-2E9C-101B-9397-08002B2CF9AE}" pid="27" name="j560beb70aea488fb091e84adbb32566">
    <vt:lpwstr/>
  </property>
  <property fmtid="{D5CDD505-2E9C-101B-9397-08002B2CF9AE}" pid="28" name="Ministerial_x0020_Type">
    <vt:lpwstr/>
  </property>
  <property fmtid="{D5CDD505-2E9C-101B-9397-08002B2CF9AE}" pid="29" name="Record_x0020_Activity">
    <vt:lpwstr/>
  </property>
  <property fmtid="{D5CDD505-2E9C-101B-9397-08002B2CF9AE}" pid="30" name="Property_x0020_Management_x0020_Activity">
    <vt:lpwstr/>
  </property>
  <property fmtid="{D5CDD505-2E9C-101B-9397-08002B2CF9AE}" pid="31" name="CalendarYear">
    <vt:lpwstr/>
  </property>
  <property fmtid="{D5CDD505-2E9C-101B-9397-08002B2CF9AE}" pid="32" name="lcf76f155ced4ddcb4097134ff3c332f">
    <vt:lpwstr/>
  </property>
  <property fmtid="{D5CDD505-2E9C-101B-9397-08002B2CF9AE}" pid="33" name="FinancialYear">
    <vt:lpwstr/>
  </property>
  <property fmtid="{D5CDD505-2E9C-101B-9397-08002B2CF9AE}" pid="34" name="ce139978aae645acb1db0a0e0d3df2f5">
    <vt:lpwstr/>
  </property>
  <property fmtid="{D5CDD505-2E9C-101B-9397-08002B2CF9AE}" pid="35" name="Record Activity">
    <vt:lpwstr/>
  </property>
  <property fmtid="{D5CDD505-2E9C-101B-9397-08002B2CF9AE}" pid="36" name="Ministerial Type">
    <vt:lpwstr/>
  </property>
  <property fmtid="{D5CDD505-2E9C-101B-9397-08002B2CF9AE}" pid="37" name="Property Management Activity">
    <vt:lpwstr/>
  </property>
</Properties>
</file>