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sldIdLst>
    <p:sldId id="259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42A"/>
    <a:srgbClr val="641C2E"/>
    <a:srgbClr val="522852"/>
    <a:srgbClr val="B23E45"/>
    <a:srgbClr val="E84913"/>
    <a:srgbClr val="F5E1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7C29D-D42D-7D02-2125-FB5148C3F047}" v="23" dt="2026-02-04T20:45:37.352"/>
    <p1510:client id="{4067C33A-4A22-511C-4D89-EAC9FB51D1EC}" v="1" dt="2026-02-04T22:30:56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lace Master Slide 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0ABA987D-397D-8261-B066-F05B20F354E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76735" y="1384471"/>
            <a:ext cx="3374703" cy="461145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NZ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F76555-671D-07B8-2C3A-1578202DC1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0561" y="310452"/>
            <a:ext cx="9567154" cy="734702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Enter Title Here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FD5210-B31A-8841-ACE8-5E62E8C0C8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40560" y="1389444"/>
            <a:ext cx="7864325" cy="46080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Enter Content Here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894D37-9C27-6D83-832A-4EE9E33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182" y="6404201"/>
            <a:ext cx="1055771" cy="182345"/>
          </a:xfrm>
        </p:spPr>
        <p:txBody>
          <a:bodyPr/>
          <a:lstStyle>
            <a:lvl1pPr algn="l">
              <a:defRPr lang="en-NZ" sz="1200" b="1" kern="1200" smtClean="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13468063-9C21-4834-88E3-ACB04C56D52D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DD183F-FD60-5E82-ECC5-4B6696D08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4953" y="6404201"/>
            <a:ext cx="4844999" cy="178106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NZ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2FCC8A-6E7D-859A-CD22-461216C7C8E7}"/>
              </a:ext>
            </a:extLst>
          </p:cNvPr>
          <p:cNvSpPr txBox="1"/>
          <p:nvPr userDrawn="1"/>
        </p:nvSpPr>
        <p:spPr>
          <a:xfrm>
            <a:off x="9134348" y="6361071"/>
            <a:ext cx="27719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NZ" sz="120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temahau.govt.nz</a:t>
            </a:r>
            <a:endParaRPr lang="en-NZ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6BE2C10-311F-CF2A-D5A1-AAEB33D3A8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7958" y="303119"/>
            <a:ext cx="793481" cy="5093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F1A82EF-525A-5C89-8C02-618FFFCC470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0560" y="6141716"/>
            <a:ext cx="220268" cy="44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7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8328" y="557784"/>
            <a:ext cx="11015472" cy="713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328" y="1527048"/>
            <a:ext cx="11015472" cy="4649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8328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392E2DF-30E1-4C12-B888-B941057B8847}" type="datetime1">
              <a:rPr lang="mi-NZ" smtClean="0"/>
              <a:pPr/>
              <a:t>04/02/2026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0472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68063-9C21-4834-88E3-ACB04C56D52D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A9CD87-F07F-3290-5274-CD35F18869E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641150" y="63500"/>
            <a:ext cx="9350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[UNCLASSIFIED]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E49D54-BBB8-71F3-4030-FFF7EB7A14C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641150" y="6642100"/>
            <a:ext cx="9350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[UNCLASSIFIED]</a:t>
            </a:r>
          </a:p>
        </p:txBody>
      </p:sp>
    </p:spTree>
    <p:extLst>
      <p:ext uri="{BB962C8B-B14F-4D97-AF65-F5344CB8AC3E}">
        <p14:creationId xmlns:p14="http://schemas.microsoft.com/office/powerpoint/2010/main" val="1122705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000"/>
        </a:spcBef>
        <a:buClr>
          <a:srgbClr val="641C2E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4863" indent="-347663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58888" indent="-344488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03388" indent="-331788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55825" indent="-327025" algn="l" defTabSz="914400" rtl="0" eaLnBrk="1" latinLnBrk="0" hangingPunct="1">
        <a:lnSpc>
          <a:spcPct val="90000"/>
        </a:lnSpc>
        <a:spcBef>
          <a:spcPts val="50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18" Type="http://schemas.openxmlformats.org/officeDocument/2006/relationships/image" Target="../media/image1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17" Type="http://schemas.openxmlformats.org/officeDocument/2006/relationships/image" Target="../media/image18.sv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993C1D66-0028-F3C7-D98F-936CB040A36C}"/>
              </a:ext>
            </a:extLst>
          </p:cNvPr>
          <p:cNvSpPr/>
          <p:nvPr/>
        </p:nvSpPr>
        <p:spPr>
          <a:xfrm>
            <a:off x="4307840" y="1347555"/>
            <a:ext cx="3637280" cy="4367339"/>
          </a:xfrm>
          <a:prstGeom prst="rect">
            <a:avLst/>
          </a:prstGeom>
          <a:solidFill>
            <a:srgbClr val="F5E1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B87E12-7D90-CA08-6135-5FDD44FC2779}"/>
              </a:ext>
            </a:extLst>
          </p:cNvPr>
          <p:cNvSpPr/>
          <p:nvPr/>
        </p:nvSpPr>
        <p:spPr>
          <a:xfrm>
            <a:off x="343200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1CF1CD-07EC-933F-11FD-E315BC1B9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0" y="271454"/>
            <a:ext cx="9567154" cy="589035"/>
          </a:xfrm>
        </p:spPr>
        <p:txBody>
          <a:bodyPr>
            <a:normAutofit fontScale="90000"/>
          </a:bodyPr>
          <a:lstStyle/>
          <a:p>
            <a:r>
              <a:rPr lang="en-US" sz="2000" b="0" dirty="0">
                <a:latin typeface="Century Gothic"/>
                <a:cs typeface="Arial"/>
              </a:rPr>
              <a:t>Healthy School Lunches </a:t>
            </a:r>
            <a:r>
              <a:rPr lang="en-US" sz="2000" b="0" dirty="0" err="1">
                <a:latin typeface="Century Gothic"/>
                <a:cs typeface="Arial"/>
              </a:rPr>
              <a:t>programme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2000" dirty="0">
                <a:latin typeface="Century Gothic"/>
                <a:cs typeface="Arial"/>
              </a:rPr>
              <a:t>July 2024 – June 2025 External Supplier Waste Management Overview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3C2DE-2B5A-EC16-1CA9-1D067766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03110404-2BF8-78D6-431E-F3582025AD31}"/>
              </a:ext>
            </a:extLst>
          </p:cNvPr>
          <p:cNvSpPr txBox="1">
            <a:spLocks/>
          </p:cNvSpPr>
          <p:nvPr/>
        </p:nvSpPr>
        <p:spPr>
          <a:xfrm>
            <a:off x="340560" y="929693"/>
            <a:ext cx="115108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 b="0">
                <a:latin typeface="Century Gothic" panose="020B0502020202020204" pitchFamily="34" charset="0"/>
              </a:rPr>
              <a:t>Data has been collated from 43 External Suppliers; this group makes 70% of the lunches supplied across the </a:t>
            </a:r>
            <a:r>
              <a:rPr lang="en-US" sz="1200" b="0" err="1">
                <a:latin typeface="Century Gothic" panose="020B0502020202020204" pitchFamily="34" charset="0"/>
              </a:rPr>
              <a:t>programme</a:t>
            </a:r>
            <a:r>
              <a:rPr lang="en-US" sz="1200" b="0"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11" name="Graphic 10" descr="Recycle with solid fill">
            <a:extLst>
              <a:ext uri="{FF2B5EF4-FFF2-40B4-BE49-F238E27FC236}">
                <a16:creationId xmlns:a16="http://schemas.microsoft.com/office/drawing/2014/main" id="{5489FE77-9DAC-1D01-FF3D-B494A8C96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0355" y="2154110"/>
            <a:ext cx="476689" cy="476689"/>
          </a:xfrm>
          <a:prstGeom prst="rect">
            <a:avLst/>
          </a:prstGeom>
        </p:spPr>
      </p:pic>
      <p:sp>
        <p:nvSpPr>
          <p:cNvPr id="15" name="Title 2">
            <a:extLst>
              <a:ext uri="{FF2B5EF4-FFF2-40B4-BE49-F238E27FC236}">
                <a16:creationId xmlns:a16="http://schemas.microsoft.com/office/drawing/2014/main" id="{72C1D91F-0B46-556B-BCB8-BBD4A8B1C976}"/>
              </a:ext>
            </a:extLst>
          </p:cNvPr>
          <p:cNvSpPr txBox="1">
            <a:spLocks/>
          </p:cNvSpPr>
          <p:nvPr/>
        </p:nvSpPr>
        <p:spPr>
          <a:xfrm>
            <a:off x="340560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What is happening to Waste from Kitchens?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4185C0-59A6-AD3E-3A95-B770F2A646CD}"/>
              </a:ext>
            </a:extLst>
          </p:cNvPr>
          <p:cNvSpPr/>
          <p:nvPr/>
        </p:nvSpPr>
        <p:spPr>
          <a:xfrm>
            <a:off x="1054199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93%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E231FF-74CE-8E86-DD9D-4DB196F1CE0D}"/>
              </a:ext>
            </a:extLst>
          </p:cNvPr>
          <p:cNvSpPr/>
          <p:nvPr/>
        </p:nvSpPr>
        <p:spPr>
          <a:xfrm>
            <a:off x="1765198" y="2014875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reported their kitchens are recycling waste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49C89170-4210-EFDB-30A7-E07F70560090}"/>
              </a:ext>
            </a:extLst>
          </p:cNvPr>
          <p:cNvSpPr txBox="1">
            <a:spLocks/>
          </p:cNvSpPr>
          <p:nvPr/>
        </p:nvSpPr>
        <p:spPr>
          <a:xfrm>
            <a:off x="340560" y="1685551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E84913"/>
                </a:solidFill>
                <a:latin typeface="Century Gothic" panose="020B0502020202020204" pitchFamily="34" charset="0"/>
              </a:rPr>
              <a:t>Packaging: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5E4DC3E1-173F-0958-9C0C-31A5DF0D7485}"/>
              </a:ext>
            </a:extLst>
          </p:cNvPr>
          <p:cNvSpPr txBox="1">
            <a:spLocks/>
          </p:cNvSpPr>
          <p:nvPr/>
        </p:nvSpPr>
        <p:spPr>
          <a:xfrm>
            <a:off x="340560" y="2909268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641C2E"/>
                </a:solidFill>
                <a:latin typeface="Century Gothic" panose="020B0502020202020204" pitchFamily="34" charset="0"/>
              </a:rPr>
              <a:t>Food Waste: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DF54FFF-0718-A983-99D9-70B1F733EE76}"/>
              </a:ext>
            </a:extLst>
          </p:cNvPr>
          <p:cNvSpPr/>
          <p:nvPr/>
        </p:nvSpPr>
        <p:spPr>
          <a:xfrm>
            <a:off x="343200" y="3236967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2" name="Graphic 21" descr="Pig with solid fill">
            <a:extLst>
              <a:ext uri="{FF2B5EF4-FFF2-40B4-BE49-F238E27FC236}">
                <a16:creationId xmlns:a16="http://schemas.microsoft.com/office/drawing/2014/main" id="{E1737D0D-5B0B-1979-1356-A02208C429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60355" y="3372939"/>
            <a:ext cx="476689" cy="47668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BA56AF1-82E3-5119-FFFE-BE132081360F}"/>
              </a:ext>
            </a:extLst>
          </p:cNvPr>
          <p:cNvSpPr/>
          <p:nvPr/>
        </p:nvSpPr>
        <p:spPr>
          <a:xfrm>
            <a:off x="1054199" y="3236967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26%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F5CBB27-D0CA-1AD9-423A-C1D825A309A0}"/>
              </a:ext>
            </a:extLst>
          </p:cNvPr>
          <p:cNvSpPr/>
          <p:nvPr/>
        </p:nvSpPr>
        <p:spPr>
          <a:xfrm>
            <a:off x="1765198" y="3236967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feeding some food scraps to animals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388D5E-B1B2-F900-43C6-D26CF6554742}"/>
              </a:ext>
            </a:extLst>
          </p:cNvPr>
          <p:cNvSpPr/>
          <p:nvPr/>
        </p:nvSpPr>
        <p:spPr>
          <a:xfrm>
            <a:off x="343198" y="405490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6" name="Graphic 25" descr="Sustainability with solid fill">
            <a:extLst>
              <a:ext uri="{FF2B5EF4-FFF2-40B4-BE49-F238E27FC236}">
                <a16:creationId xmlns:a16="http://schemas.microsoft.com/office/drawing/2014/main" id="{C53A869C-D308-F404-47D7-67C8C5C8E9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60355" y="4197397"/>
            <a:ext cx="476689" cy="476689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6DA7A68-21D5-53A2-7C81-7BC527D98FD1}"/>
              </a:ext>
            </a:extLst>
          </p:cNvPr>
          <p:cNvSpPr/>
          <p:nvPr/>
        </p:nvSpPr>
        <p:spPr>
          <a:xfrm>
            <a:off x="1054197" y="405490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33%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A73F62-17A0-199D-F7FA-5F40BF6C6133}"/>
              </a:ext>
            </a:extLst>
          </p:cNvPr>
          <p:cNvSpPr/>
          <p:nvPr/>
        </p:nvSpPr>
        <p:spPr>
          <a:xfrm>
            <a:off x="1765196" y="4054901"/>
            <a:ext cx="1983841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composting some food waste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F2F1B11-3F2B-40EB-B4CD-42B5D960B5A5}"/>
              </a:ext>
            </a:extLst>
          </p:cNvPr>
          <p:cNvSpPr/>
          <p:nvPr/>
        </p:nvSpPr>
        <p:spPr>
          <a:xfrm>
            <a:off x="343200" y="4879359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30" name="Graphic 29" descr="Garbage with solid fill">
            <a:extLst>
              <a:ext uri="{FF2B5EF4-FFF2-40B4-BE49-F238E27FC236}">
                <a16:creationId xmlns:a16="http://schemas.microsoft.com/office/drawing/2014/main" id="{EFB9B439-2701-279B-45D0-5FC788AD4C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60355" y="5018593"/>
            <a:ext cx="476689" cy="47668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4A6ECD15-BFDD-877C-2B77-71FC03F08454}"/>
              </a:ext>
            </a:extLst>
          </p:cNvPr>
          <p:cNvSpPr/>
          <p:nvPr/>
        </p:nvSpPr>
        <p:spPr>
          <a:xfrm>
            <a:off x="1054199" y="4879359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33%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FC19746-DC62-33D1-3509-7DF44AFF5394}"/>
              </a:ext>
            </a:extLst>
          </p:cNvPr>
          <p:cNvSpPr/>
          <p:nvPr/>
        </p:nvSpPr>
        <p:spPr>
          <a:xfrm>
            <a:off x="1765198" y="4879359"/>
            <a:ext cx="1983841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sending all food scraps to landfill</a:t>
            </a:r>
          </a:p>
        </p:txBody>
      </p:sp>
      <p:sp>
        <p:nvSpPr>
          <p:cNvPr id="33" name="Title 2">
            <a:extLst>
              <a:ext uri="{FF2B5EF4-FFF2-40B4-BE49-F238E27FC236}">
                <a16:creationId xmlns:a16="http://schemas.microsoft.com/office/drawing/2014/main" id="{8919EEE4-5199-A2D0-EA8E-CEB3AFB28022}"/>
              </a:ext>
            </a:extLst>
          </p:cNvPr>
          <p:cNvSpPr txBox="1">
            <a:spLocks/>
          </p:cNvSpPr>
          <p:nvPr/>
        </p:nvSpPr>
        <p:spPr>
          <a:xfrm>
            <a:off x="8442962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What is happening to Waste after Lunch?</a:t>
            </a: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id="{80D1AE30-9F9D-6160-A6A3-94107243A3BF}"/>
              </a:ext>
            </a:extLst>
          </p:cNvPr>
          <p:cNvSpPr txBox="1">
            <a:spLocks/>
          </p:cNvSpPr>
          <p:nvPr/>
        </p:nvSpPr>
        <p:spPr>
          <a:xfrm>
            <a:off x="8440321" y="1687177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641C2E"/>
                </a:solidFill>
                <a:latin typeface="Century Gothic" panose="020B0502020202020204" pitchFamily="34" charset="0"/>
              </a:rPr>
              <a:t>Food Waste: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47D08AE-261A-BEEB-55EC-1B3A23BB3669}"/>
              </a:ext>
            </a:extLst>
          </p:cNvPr>
          <p:cNvSpPr/>
          <p:nvPr/>
        </p:nvSpPr>
        <p:spPr>
          <a:xfrm>
            <a:off x="8442961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36" name="Graphic 35" descr="Pig with solid fill">
            <a:extLst>
              <a:ext uri="{FF2B5EF4-FFF2-40B4-BE49-F238E27FC236}">
                <a16:creationId xmlns:a16="http://schemas.microsoft.com/office/drawing/2014/main" id="{9B53F20E-45A3-27C8-CC50-306713E1F1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560116" y="2150847"/>
            <a:ext cx="476689" cy="476689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D335183-A001-C114-6B92-94EE4375F800}"/>
              </a:ext>
            </a:extLst>
          </p:cNvPr>
          <p:cNvSpPr/>
          <p:nvPr/>
        </p:nvSpPr>
        <p:spPr>
          <a:xfrm>
            <a:off x="9153960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33%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E84BC11-B5F3-C6CF-E277-922B48824BA6}"/>
              </a:ext>
            </a:extLst>
          </p:cNvPr>
          <p:cNvSpPr/>
          <p:nvPr/>
        </p:nvSpPr>
        <p:spPr>
          <a:xfrm>
            <a:off x="9864959" y="2014875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feeding some food scraps to animals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279D6B6-F791-A55A-1C22-B8D21C439C25}"/>
              </a:ext>
            </a:extLst>
          </p:cNvPr>
          <p:cNvSpPr/>
          <p:nvPr/>
        </p:nvSpPr>
        <p:spPr>
          <a:xfrm>
            <a:off x="8442961" y="283607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0" name="Graphic 39" descr="Sustainability with solid fill">
            <a:extLst>
              <a:ext uri="{FF2B5EF4-FFF2-40B4-BE49-F238E27FC236}">
                <a16:creationId xmlns:a16="http://schemas.microsoft.com/office/drawing/2014/main" id="{9DD58848-F4AA-FFAE-2C4E-B82D070F62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560116" y="2975305"/>
            <a:ext cx="476689" cy="476689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8C7D2DB5-8169-4512-1939-C9DC805F60AE}"/>
              </a:ext>
            </a:extLst>
          </p:cNvPr>
          <p:cNvSpPr/>
          <p:nvPr/>
        </p:nvSpPr>
        <p:spPr>
          <a:xfrm>
            <a:off x="9153960" y="283607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42%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20385F-A994-173E-5190-7AFF7B348302}"/>
              </a:ext>
            </a:extLst>
          </p:cNvPr>
          <p:cNvSpPr/>
          <p:nvPr/>
        </p:nvSpPr>
        <p:spPr>
          <a:xfrm>
            <a:off x="9864959" y="2836071"/>
            <a:ext cx="1983841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composting some food waste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D1CC244-873E-FD92-FCDA-0D5F40EB5776}"/>
              </a:ext>
            </a:extLst>
          </p:cNvPr>
          <p:cNvSpPr/>
          <p:nvPr/>
        </p:nvSpPr>
        <p:spPr>
          <a:xfrm>
            <a:off x="8442961" y="3657267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4" name="Graphic 43" descr="Garbage with solid fill">
            <a:extLst>
              <a:ext uri="{FF2B5EF4-FFF2-40B4-BE49-F238E27FC236}">
                <a16:creationId xmlns:a16="http://schemas.microsoft.com/office/drawing/2014/main" id="{137404F4-9AAD-4274-36E1-F1D21C4261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560116" y="3796501"/>
            <a:ext cx="476689" cy="476689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94338AED-5EEF-0E0B-DF64-2A8209615F5F}"/>
              </a:ext>
            </a:extLst>
          </p:cNvPr>
          <p:cNvSpPr/>
          <p:nvPr/>
        </p:nvSpPr>
        <p:spPr>
          <a:xfrm>
            <a:off x="9153960" y="3657267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33%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3C3C0F9-B76B-A227-0A35-7F5C222339C4}"/>
              </a:ext>
            </a:extLst>
          </p:cNvPr>
          <p:cNvSpPr/>
          <p:nvPr/>
        </p:nvSpPr>
        <p:spPr>
          <a:xfrm>
            <a:off x="9864959" y="3657267"/>
            <a:ext cx="1983841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sending all food scraps to landfill</a:t>
            </a:r>
          </a:p>
        </p:txBody>
      </p:sp>
      <p:sp>
        <p:nvSpPr>
          <p:cNvPr id="47" name="Title 2">
            <a:extLst>
              <a:ext uri="{FF2B5EF4-FFF2-40B4-BE49-F238E27FC236}">
                <a16:creationId xmlns:a16="http://schemas.microsoft.com/office/drawing/2014/main" id="{A3707775-2929-9DAD-847B-C274EE15EB5D}"/>
              </a:ext>
            </a:extLst>
          </p:cNvPr>
          <p:cNvSpPr txBox="1">
            <a:spLocks/>
          </p:cNvSpPr>
          <p:nvPr/>
        </p:nvSpPr>
        <p:spPr>
          <a:xfrm>
            <a:off x="8440321" y="4478463"/>
            <a:ext cx="3408480" cy="490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 b="0">
                <a:solidFill>
                  <a:srgbClr val="641C2E"/>
                </a:solidFill>
                <a:latin typeface="Century Gothic" panose="020B0502020202020204" pitchFamily="34" charset="0"/>
              </a:rPr>
              <a:t>Some suppliers reported more than one waste destination for food waste.</a:t>
            </a:r>
          </a:p>
        </p:txBody>
      </p:sp>
      <p:sp>
        <p:nvSpPr>
          <p:cNvPr id="48" name="Title 2">
            <a:extLst>
              <a:ext uri="{FF2B5EF4-FFF2-40B4-BE49-F238E27FC236}">
                <a16:creationId xmlns:a16="http://schemas.microsoft.com/office/drawing/2014/main" id="{1AD129F3-C801-84BB-EE25-61A4E9126B7B}"/>
              </a:ext>
            </a:extLst>
          </p:cNvPr>
          <p:cNvSpPr txBox="1">
            <a:spLocks/>
          </p:cNvSpPr>
          <p:nvPr/>
        </p:nvSpPr>
        <p:spPr>
          <a:xfrm>
            <a:off x="4391761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Sustainable Choices</a:t>
            </a:r>
          </a:p>
        </p:txBody>
      </p:sp>
      <p:sp>
        <p:nvSpPr>
          <p:cNvPr id="49" name="Title 2">
            <a:extLst>
              <a:ext uri="{FF2B5EF4-FFF2-40B4-BE49-F238E27FC236}">
                <a16:creationId xmlns:a16="http://schemas.microsoft.com/office/drawing/2014/main" id="{9B6BAEEC-AB2F-EB04-BAF7-605279BA5F2C}"/>
              </a:ext>
            </a:extLst>
          </p:cNvPr>
          <p:cNvSpPr txBox="1">
            <a:spLocks/>
          </p:cNvSpPr>
          <p:nvPr/>
        </p:nvSpPr>
        <p:spPr>
          <a:xfrm>
            <a:off x="4391761" y="1683946"/>
            <a:ext cx="3408480" cy="454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 b="0">
                <a:solidFill>
                  <a:srgbClr val="522852"/>
                </a:solidFill>
                <a:latin typeface="Century Gothic" panose="020B0502020202020204" pitchFamily="34" charset="0"/>
              </a:rPr>
              <a:t>72% of Suppliers reported they are using at least one reusable item in their lunch </a:t>
            </a:r>
            <a:r>
              <a:rPr lang="en-US" sz="1200" b="0" err="1">
                <a:solidFill>
                  <a:srgbClr val="522852"/>
                </a:solidFill>
                <a:latin typeface="Century Gothic" panose="020B0502020202020204" pitchFamily="34" charset="0"/>
              </a:rPr>
              <a:t>programme</a:t>
            </a:r>
            <a:r>
              <a:rPr lang="en-US" sz="1200" b="0">
                <a:solidFill>
                  <a:srgbClr val="522852"/>
                </a:solidFill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972DF1-E236-7676-CDC5-F4E6CB0AF569}"/>
              </a:ext>
            </a:extLst>
          </p:cNvPr>
          <p:cNvSpPr/>
          <p:nvPr/>
        </p:nvSpPr>
        <p:spPr>
          <a:xfrm>
            <a:off x="4647278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096CF-EBA3-0E30-4C18-1AB5FE5FBFEB}"/>
              </a:ext>
            </a:extLst>
          </p:cNvPr>
          <p:cNvSpPr/>
          <p:nvPr/>
        </p:nvSpPr>
        <p:spPr>
          <a:xfrm>
            <a:off x="5358277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53%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A289628-243C-A5DB-F30E-FB5598E6635E}"/>
              </a:ext>
            </a:extLst>
          </p:cNvPr>
          <p:cNvSpPr/>
          <p:nvPr/>
        </p:nvSpPr>
        <p:spPr>
          <a:xfrm>
            <a:off x="6120079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7227720-A36F-D5F2-F018-CAA4BA250DB8}"/>
              </a:ext>
            </a:extLst>
          </p:cNvPr>
          <p:cNvSpPr/>
          <p:nvPr/>
        </p:nvSpPr>
        <p:spPr>
          <a:xfrm>
            <a:off x="6831078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14%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8CD7147-BFDD-A57A-BC01-314EAD1A9F24}"/>
              </a:ext>
            </a:extLst>
          </p:cNvPr>
          <p:cNvSpPr/>
          <p:nvPr/>
        </p:nvSpPr>
        <p:spPr>
          <a:xfrm>
            <a:off x="4647277" y="2667276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reusable lunchboxes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4968B09-67E2-ED5D-42E1-930339FFD031}"/>
              </a:ext>
            </a:extLst>
          </p:cNvPr>
          <p:cNvSpPr/>
          <p:nvPr/>
        </p:nvSpPr>
        <p:spPr>
          <a:xfrm>
            <a:off x="6120078" y="2667276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serving platters </a:t>
            </a:r>
          </a:p>
          <a:p>
            <a:pPr algn="ctr"/>
            <a:r>
              <a:rPr lang="en-NZ" sz="1050">
                <a:latin typeface="Century Gothic" panose="020B0502020202020204" pitchFamily="34" charset="0"/>
              </a:rPr>
              <a:t>bowls, plates etc.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9ACFC52-C769-C77C-15B0-8276F84F5B36}"/>
              </a:ext>
            </a:extLst>
          </p:cNvPr>
          <p:cNvSpPr/>
          <p:nvPr/>
        </p:nvSpPr>
        <p:spPr>
          <a:xfrm>
            <a:off x="4647278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097681A-C23C-9D99-CD8F-E070D31A1920}"/>
              </a:ext>
            </a:extLst>
          </p:cNvPr>
          <p:cNvSpPr/>
          <p:nvPr/>
        </p:nvSpPr>
        <p:spPr>
          <a:xfrm>
            <a:off x="5358278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30%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B4A5F82-CF72-2C5E-6860-B25EF4A0E55A}"/>
              </a:ext>
            </a:extLst>
          </p:cNvPr>
          <p:cNvSpPr/>
          <p:nvPr/>
        </p:nvSpPr>
        <p:spPr>
          <a:xfrm>
            <a:off x="4647278" y="3754219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reusable cutlery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221328C-20A8-0080-400B-3DDFA4D86390}"/>
              </a:ext>
            </a:extLst>
          </p:cNvPr>
          <p:cNvSpPr/>
          <p:nvPr/>
        </p:nvSpPr>
        <p:spPr>
          <a:xfrm>
            <a:off x="6831081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14%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B31C195-F138-49BE-D80F-05562191CE45}"/>
              </a:ext>
            </a:extLst>
          </p:cNvPr>
          <p:cNvSpPr/>
          <p:nvPr/>
        </p:nvSpPr>
        <p:spPr>
          <a:xfrm>
            <a:off x="6120081" y="3754219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a hybrid or electric vehicle for deliveries</a:t>
            </a:r>
          </a:p>
        </p:txBody>
      </p:sp>
      <p:pic>
        <p:nvPicPr>
          <p:cNvPr id="67" name="Graphic 66" descr="Bento Box with solid fill">
            <a:extLst>
              <a:ext uri="{FF2B5EF4-FFF2-40B4-BE49-F238E27FC236}">
                <a16:creationId xmlns:a16="http://schemas.microsoft.com/office/drawing/2014/main" id="{530149E7-669E-9DCA-16E2-353EBAB7CE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74181" y="2178575"/>
            <a:ext cx="457200" cy="457200"/>
          </a:xfrm>
          <a:prstGeom prst="rect">
            <a:avLst/>
          </a:prstGeom>
        </p:spPr>
      </p:pic>
      <p:pic>
        <p:nvPicPr>
          <p:cNvPr id="69" name="Graphic 68" descr="Covered plate with solid fill">
            <a:extLst>
              <a:ext uri="{FF2B5EF4-FFF2-40B4-BE49-F238E27FC236}">
                <a16:creationId xmlns:a16="http://schemas.microsoft.com/office/drawing/2014/main" id="{25EEEA1F-9CD9-9A5C-DEEB-F3B9BA8E11C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39223" y="2178575"/>
            <a:ext cx="457200" cy="457200"/>
          </a:xfrm>
          <a:prstGeom prst="rect">
            <a:avLst/>
          </a:prstGeom>
        </p:spPr>
      </p:pic>
      <p:pic>
        <p:nvPicPr>
          <p:cNvPr id="71" name="Graphic 70" descr="Fork and knife with solid fill">
            <a:extLst>
              <a:ext uri="{FF2B5EF4-FFF2-40B4-BE49-F238E27FC236}">
                <a16:creationId xmlns:a16="http://schemas.microsoft.com/office/drawing/2014/main" id="{85AAF34E-3E36-CBE5-3A28-E4192DDD7FD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801171" y="3322966"/>
            <a:ext cx="384140" cy="384140"/>
          </a:xfrm>
          <a:prstGeom prst="rect">
            <a:avLst/>
          </a:prstGeom>
        </p:spPr>
      </p:pic>
      <p:pic>
        <p:nvPicPr>
          <p:cNvPr id="73" name="Graphic 72" descr="Miscellaneous with solid fill">
            <a:extLst>
              <a:ext uri="{FF2B5EF4-FFF2-40B4-BE49-F238E27FC236}">
                <a16:creationId xmlns:a16="http://schemas.microsoft.com/office/drawing/2014/main" id="{BAC38DD8-89C9-B33F-021B-D17DB668CC2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274692" y="3328959"/>
            <a:ext cx="386262" cy="386262"/>
          </a:xfrm>
          <a:prstGeom prst="rect">
            <a:avLst/>
          </a:prstGeom>
        </p:spPr>
      </p:pic>
      <p:sp>
        <p:nvSpPr>
          <p:cNvPr id="75" name="Title 2">
            <a:extLst>
              <a:ext uri="{FF2B5EF4-FFF2-40B4-BE49-F238E27FC236}">
                <a16:creationId xmlns:a16="http://schemas.microsoft.com/office/drawing/2014/main" id="{676693B1-6F2D-C84E-3E53-EFB18A91FB34}"/>
              </a:ext>
            </a:extLst>
          </p:cNvPr>
          <p:cNvSpPr txBox="1">
            <a:spLocks/>
          </p:cNvSpPr>
          <p:nvPr/>
        </p:nvSpPr>
        <p:spPr>
          <a:xfrm>
            <a:off x="4415841" y="5091488"/>
            <a:ext cx="3408480" cy="538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100" b="0">
                <a:solidFill>
                  <a:srgbClr val="522852"/>
                </a:solidFill>
                <a:latin typeface="Century Gothic" panose="020B0502020202020204" pitchFamily="34" charset="0"/>
              </a:rPr>
              <a:t>But of those single-use items, most report they are using both compostable and bamboo products or recyclable products.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263946-CC16-DDAC-ADCA-8BD239CED413}"/>
              </a:ext>
            </a:extLst>
          </p:cNvPr>
          <p:cNvSpPr/>
          <p:nvPr/>
        </p:nvSpPr>
        <p:spPr>
          <a:xfrm>
            <a:off x="4647279" y="4380899"/>
            <a:ext cx="910959" cy="653200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72%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29389B0-6442-6FC9-689C-D6AFD5D3E271}"/>
              </a:ext>
            </a:extLst>
          </p:cNvPr>
          <p:cNvSpPr/>
          <p:nvPr/>
        </p:nvSpPr>
        <p:spPr>
          <a:xfrm>
            <a:off x="5558239" y="4380898"/>
            <a:ext cx="1983841" cy="653113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report using at least one single-use item in their lunch programme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DCD6BFD-27C5-43FC-83D1-51AA782B97E7}"/>
              </a:ext>
            </a:extLst>
          </p:cNvPr>
          <p:cNvCxnSpPr/>
          <p:nvPr/>
        </p:nvCxnSpPr>
        <p:spPr>
          <a:xfrm>
            <a:off x="4023360" y="1347555"/>
            <a:ext cx="0" cy="4367339"/>
          </a:xfrm>
          <a:prstGeom prst="line">
            <a:avLst/>
          </a:prstGeom>
          <a:ln w="28575">
            <a:solidFill>
              <a:srgbClr val="641C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A3934FF-3586-4D6A-B827-777B741E12FC}"/>
              </a:ext>
            </a:extLst>
          </p:cNvPr>
          <p:cNvCxnSpPr/>
          <p:nvPr/>
        </p:nvCxnSpPr>
        <p:spPr>
          <a:xfrm>
            <a:off x="8209280" y="1347555"/>
            <a:ext cx="0" cy="4367339"/>
          </a:xfrm>
          <a:prstGeom prst="line">
            <a:avLst/>
          </a:prstGeom>
          <a:ln w="28575">
            <a:solidFill>
              <a:srgbClr val="641C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BD739428-3B65-414F-1351-DB369231CA54}"/>
              </a:ext>
            </a:extLst>
          </p:cNvPr>
          <p:cNvSpPr/>
          <p:nvPr/>
        </p:nvSpPr>
        <p:spPr>
          <a:xfrm>
            <a:off x="6120079" y="3220062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5B017E-1BD9-EB6B-F773-F76F9317458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178317" y="3222832"/>
            <a:ext cx="695996" cy="573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19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993C1D66-0028-F3C7-D98F-936CB040A36C}"/>
              </a:ext>
            </a:extLst>
          </p:cNvPr>
          <p:cNvSpPr/>
          <p:nvPr/>
        </p:nvSpPr>
        <p:spPr>
          <a:xfrm>
            <a:off x="4307840" y="1347555"/>
            <a:ext cx="3637280" cy="4367339"/>
          </a:xfrm>
          <a:prstGeom prst="rect">
            <a:avLst/>
          </a:prstGeom>
          <a:solidFill>
            <a:srgbClr val="F5E1D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BB87E12-7D90-CA08-6135-5FDD44FC2779}"/>
              </a:ext>
            </a:extLst>
          </p:cNvPr>
          <p:cNvSpPr/>
          <p:nvPr/>
        </p:nvSpPr>
        <p:spPr>
          <a:xfrm>
            <a:off x="343200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1CF1CD-07EC-933F-11FD-E315BC1B9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560" y="271454"/>
            <a:ext cx="9567154" cy="589035"/>
          </a:xfrm>
        </p:spPr>
        <p:txBody>
          <a:bodyPr>
            <a:normAutofit fontScale="90000"/>
          </a:bodyPr>
          <a:lstStyle/>
          <a:p>
            <a:r>
              <a:rPr lang="en-US" sz="2000">
                <a:latin typeface="Century Gothic" panose="020B0502020202020204" pitchFamily="34" charset="0"/>
              </a:rPr>
              <a:t>Ka Ora, Ka Ako | </a:t>
            </a:r>
            <a:r>
              <a:rPr lang="en-US" sz="2000" b="0">
                <a:latin typeface="Century Gothic" panose="020B0502020202020204" pitchFamily="34" charset="0"/>
              </a:rPr>
              <a:t>Healthy School Lunches </a:t>
            </a:r>
            <a:r>
              <a:rPr lang="en-US" sz="2000" b="0" err="1">
                <a:latin typeface="Century Gothic" panose="020B0502020202020204" pitchFamily="34" charset="0"/>
              </a:rPr>
              <a:t>Programme</a:t>
            </a:r>
            <a:br>
              <a:rPr lang="en-US" sz="2000">
                <a:latin typeface="Century Gothic" panose="020B0502020202020204" pitchFamily="34" charset="0"/>
              </a:rPr>
            </a:br>
            <a:r>
              <a:rPr lang="en-US" sz="2000">
                <a:latin typeface="Century Gothic" panose="020B0502020202020204" pitchFamily="34" charset="0"/>
              </a:rPr>
              <a:t>2024 External Supplier Waste Management Overview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3C2DE-2B5A-EC16-1CA9-1D0677664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68063-9C21-4834-88E3-ACB04C56D52D}" type="slidenum">
              <a:rPr lang="en-NZ" smtClean="0"/>
              <a:pPr/>
              <a:t>2</a:t>
            </a:fld>
            <a:endParaRPr lang="en-NZ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03110404-2BF8-78D6-431E-F3582025AD31}"/>
              </a:ext>
            </a:extLst>
          </p:cNvPr>
          <p:cNvSpPr txBox="1">
            <a:spLocks/>
          </p:cNvSpPr>
          <p:nvPr/>
        </p:nvSpPr>
        <p:spPr>
          <a:xfrm>
            <a:off x="340560" y="929693"/>
            <a:ext cx="115108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 b="0">
                <a:latin typeface="Century Gothic" panose="020B0502020202020204" pitchFamily="34" charset="0"/>
              </a:rPr>
              <a:t>Data has been collated from 69 External Suppliers; this group makes 54% of the meals supplied across the programme.</a:t>
            </a:r>
          </a:p>
        </p:txBody>
      </p:sp>
      <p:pic>
        <p:nvPicPr>
          <p:cNvPr id="11" name="Graphic 10" descr="Recycle with solid fill">
            <a:extLst>
              <a:ext uri="{FF2B5EF4-FFF2-40B4-BE49-F238E27FC236}">
                <a16:creationId xmlns:a16="http://schemas.microsoft.com/office/drawing/2014/main" id="{5489FE77-9DAC-1D01-FF3D-B494A8C96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60355" y="2154110"/>
            <a:ext cx="476689" cy="476689"/>
          </a:xfrm>
          <a:prstGeom prst="rect">
            <a:avLst/>
          </a:prstGeom>
        </p:spPr>
      </p:pic>
      <p:sp>
        <p:nvSpPr>
          <p:cNvPr id="15" name="Title 2">
            <a:extLst>
              <a:ext uri="{FF2B5EF4-FFF2-40B4-BE49-F238E27FC236}">
                <a16:creationId xmlns:a16="http://schemas.microsoft.com/office/drawing/2014/main" id="{72C1D91F-0B46-556B-BCB8-BBD4A8B1C976}"/>
              </a:ext>
            </a:extLst>
          </p:cNvPr>
          <p:cNvSpPr txBox="1">
            <a:spLocks/>
          </p:cNvSpPr>
          <p:nvPr/>
        </p:nvSpPr>
        <p:spPr>
          <a:xfrm>
            <a:off x="340560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What is happening to Waste from Kitchens?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04185C0-59A6-AD3E-3A95-B770F2A646CD}"/>
              </a:ext>
            </a:extLst>
          </p:cNvPr>
          <p:cNvSpPr/>
          <p:nvPr/>
        </p:nvSpPr>
        <p:spPr>
          <a:xfrm>
            <a:off x="1054199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91%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3E231FF-74CE-8E86-DD9D-4DB196F1CE0D}"/>
              </a:ext>
            </a:extLst>
          </p:cNvPr>
          <p:cNvSpPr/>
          <p:nvPr/>
        </p:nvSpPr>
        <p:spPr>
          <a:xfrm>
            <a:off x="1765198" y="2014875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reported their kitchens are recycling waste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49C89170-4210-EFDB-30A7-E07F70560090}"/>
              </a:ext>
            </a:extLst>
          </p:cNvPr>
          <p:cNvSpPr txBox="1">
            <a:spLocks/>
          </p:cNvSpPr>
          <p:nvPr/>
        </p:nvSpPr>
        <p:spPr>
          <a:xfrm>
            <a:off x="340560" y="1685551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E84913"/>
                </a:solidFill>
                <a:latin typeface="Century Gothic" panose="020B0502020202020204" pitchFamily="34" charset="0"/>
              </a:rPr>
              <a:t>Packaging: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5E4DC3E1-173F-0958-9C0C-31A5DF0D7485}"/>
              </a:ext>
            </a:extLst>
          </p:cNvPr>
          <p:cNvSpPr txBox="1">
            <a:spLocks/>
          </p:cNvSpPr>
          <p:nvPr/>
        </p:nvSpPr>
        <p:spPr>
          <a:xfrm>
            <a:off x="340560" y="2909268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641C2E"/>
                </a:solidFill>
                <a:latin typeface="Century Gothic" panose="020B0502020202020204" pitchFamily="34" charset="0"/>
              </a:rPr>
              <a:t>Food Waste: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DF54FFF-0718-A983-99D9-70B1F733EE76}"/>
              </a:ext>
            </a:extLst>
          </p:cNvPr>
          <p:cNvSpPr/>
          <p:nvPr/>
        </p:nvSpPr>
        <p:spPr>
          <a:xfrm>
            <a:off x="343200" y="3236967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2" name="Graphic 21" descr="Pig with solid fill">
            <a:extLst>
              <a:ext uri="{FF2B5EF4-FFF2-40B4-BE49-F238E27FC236}">
                <a16:creationId xmlns:a16="http://schemas.microsoft.com/office/drawing/2014/main" id="{E1737D0D-5B0B-1979-1356-A02208C429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60355" y="3372939"/>
            <a:ext cx="476689" cy="47668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BA56AF1-82E3-5119-FFFE-BE132081360F}"/>
              </a:ext>
            </a:extLst>
          </p:cNvPr>
          <p:cNvSpPr/>
          <p:nvPr/>
        </p:nvSpPr>
        <p:spPr>
          <a:xfrm>
            <a:off x="1054199" y="3236967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30%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F5CBB27-D0CA-1AD9-423A-C1D825A309A0}"/>
              </a:ext>
            </a:extLst>
          </p:cNvPr>
          <p:cNvSpPr/>
          <p:nvPr/>
        </p:nvSpPr>
        <p:spPr>
          <a:xfrm>
            <a:off x="1765198" y="3236967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feeding some food scraps to animals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388D5E-B1B2-F900-43C6-D26CF6554742}"/>
              </a:ext>
            </a:extLst>
          </p:cNvPr>
          <p:cNvSpPr/>
          <p:nvPr/>
        </p:nvSpPr>
        <p:spPr>
          <a:xfrm>
            <a:off x="343198" y="405490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26" name="Graphic 25" descr="Sustainability with solid fill">
            <a:extLst>
              <a:ext uri="{FF2B5EF4-FFF2-40B4-BE49-F238E27FC236}">
                <a16:creationId xmlns:a16="http://schemas.microsoft.com/office/drawing/2014/main" id="{C53A869C-D308-F404-47D7-67C8C5C8E99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60355" y="4197397"/>
            <a:ext cx="476689" cy="476689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66DA7A68-21D5-53A2-7C81-7BC527D98FD1}"/>
              </a:ext>
            </a:extLst>
          </p:cNvPr>
          <p:cNvSpPr/>
          <p:nvPr/>
        </p:nvSpPr>
        <p:spPr>
          <a:xfrm>
            <a:off x="1054197" y="405490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51%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A73F62-17A0-199D-F7FA-5F40BF6C6133}"/>
              </a:ext>
            </a:extLst>
          </p:cNvPr>
          <p:cNvSpPr/>
          <p:nvPr/>
        </p:nvSpPr>
        <p:spPr>
          <a:xfrm>
            <a:off x="1765196" y="4054901"/>
            <a:ext cx="1983841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composting some food waste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F2F1B11-3F2B-40EB-B4CD-42B5D960B5A5}"/>
              </a:ext>
            </a:extLst>
          </p:cNvPr>
          <p:cNvSpPr/>
          <p:nvPr/>
        </p:nvSpPr>
        <p:spPr>
          <a:xfrm>
            <a:off x="343200" y="4879359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30" name="Graphic 29" descr="Garbage with solid fill">
            <a:extLst>
              <a:ext uri="{FF2B5EF4-FFF2-40B4-BE49-F238E27FC236}">
                <a16:creationId xmlns:a16="http://schemas.microsoft.com/office/drawing/2014/main" id="{EFB9B439-2701-279B-45D0-5FC788AD4C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460355" y="5018593"/>
            <a:ext cx="476689" cy="47668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4A6ECD15-BFDD-877C-2B77-71FC03F08454}"/>
              </a:ext>
            </a:extLst>
          </p:cNvPr>
          <p:cNvSpPr/>
          <p:nvPr/>
        </p:nvSpPr>
        <p:spPr>
          <a:xfrm>
            <a:off x="1054199" y="4879359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19%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FC19746-DC62-33D1-3509-7DF44AFF5394}"/>
              </a:ext>
            </a:extLst>
          </p:cNvPr>
          <p:cNvSpPr/>
          <p:nvPr/>
        </p:nvSpPr>
        <p:spPr>
          <a:xfrm>
            <a:off x="1765198" y="4879359"/>
            <a:ext cx="1983841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sending all food scraps to landfill</a:t>
            </a:r>
          </a:p>
        </p:txBody>
      </p:sp>
      <p:sp>
        <p:nvSpPr>
          <p:cNvPr id="33" name="Title 2">
            <a:extLst>
              <a:ext uri="{FF2B5EF4-FFF2-40B4-BE49-F238E27FC236}">
                <a16:creationId xmlns:a16="http://schemas.microsoft.com/office/drawing/2014/main" id="{8919EEE4-5199-A2D0-EA8E-CEB3AFB28022}"/>
              </a:ext>
            </a:extLst>
          </p:cNvPr>
          <p:cNvSpPr txBox="1">
            <a:spLocks/>
          </p:cNvSpPr>
          <p:nvPr/>
        </p:nvSpPr>
        <p:spPr>
          <a:xfrm>
            <a:off x="8442962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What is happening to Waste after Lunch?</a:t>
            </a:r>
          </a:p>
        </p:txBody>
      </p:sp>
      <p:sp>
        <p:nvSpPr>
          <p:cNvPr id="34" name="Title 2">
            <a:extLst>
              <a:ext uri="{FF2B5EF4-FFF2-40B4-BE49-F238E27FC236}">
                <a16:creationId xmlns:a16="http://schemas.microsoft.com/office/drawing/2014/main" id="{80D1AE30-9F9D-6160-A6A3-94107243A3BF}"/>
              </a:ext>
            </a:extLst>
          </p:cNvPr>
          <p:cNvSpPr txBox="1">
            <a:spLocks/>
          </p:cNvSpPr>
          <p:nvPr/>
        </p:nvSpPr>
        <p:spPr>
          <a:xfrm>
            <a:off x="8440321" y="1687177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200">
                <a:solidFill>
                  <a:srgbClr val="641C2E"/>
                </a:solidFill>
                <a:latin typeface="Century Gothic" panose="020B0502020202020204" pitchFamily="34" charset="0"/>
              </a:rPr>
              <a:t>Food Waste: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47D08AE-261A-BEEB-55EC-1B3A23BB3669}"/>
              </a:ext>
            </a:extLst>
          </p:cNvPr>
          <p:cNvSpPr/>
          <p:nvPr/>
        </p:nvSpPr>
        <p:spPr>
          <a:xfrm>
            <a:off x="8442961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36" name="Graphic 35" descr="Pig with solid fill">
            <a:extLst>
              <a:ext uri="{FF2B5EF4-FFF2-40B4-BE49-F238E27FC236}">
                <a16:creationId xmlns:a16="http://schemas.microsoft.com/office/drawing/2014/main" id="{9B53F20E-45A3-27C8-CC50-306713E1F1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560116" y="2150847"/>
            <a:ext cx="476689" cy="476689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7D335183-A001-C114-6B92-94EE4375F800}"/>
              </a:ext>
            </a:extLst>
          </p:cNvPr>
          <p:cNvSpPr/>
          <p:nvPr/>
        </p:nvSpPr>
        <p:spPr>
          <a:xfrm>
            <a:off x="9153960" y="2014875"/>
            <a:ext cx="711000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42%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E84BC11-B5F3-C6CF-E277-922B48824BA6}"/>
              </a:ext>
            </a:extLst>
          </p:cNvPr>
          <p:cNvSpPr/>
          <p:nvPr/>
        </p:nvSpPr>
        <p:spPr>
          <a:xfrm>
            <a:off x="9864959" y="2014875"/>
            <a:ext cx="1983841" cy="755159"/>
          </a:xfrm>
          <a:prstGeom prst="rect">
            <a:avLst/>
          </a:prstGeom>
          <a:solidFill>
            <a:srgbClr val="E8491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feeding some food scraps to animals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279D6B6-F791-A55A-1C22-B8D21C439C25}"/>
              </a:ext>
            </a:extLst>
          </p:cNvPr>
          <p:cNvSpPr/>
          <p:nvPr/>
        </p:nvSpPr>
        <p:spPr>
          <a:xfrm>
            <a:off x="8442961" y="283607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0" name="Graphic 39" descr="Sustainability with solid fill">
            <a:extLst>
              <a:ext uri="{FF2B5EF4-FFF2-40B4-BE49-F238E27FC236}">
                <a16:creationId xmlns:a16="http://schemas.microsoft.com/office/drawing/2014/main" id="{9DD58848-F4AA-FFAE-2C4E-B82D070F62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560116" y="2975305"/>
            <a:ext cx="476689" cy="476689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8C7D2DB5-8169-4512-1939-C9DC805F60AE}"/>
              </a:ext>
            </a:extLst>
          </p:cNvPr>
          <p:cNvSpPr/>
          <p:nvPr/>
        </p:nvSpPr>
        <p:spPr>
          <a:xfrm>
            <a:off x="9153960" y="2836071"/>
            <a:ext cx="711000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23%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120385F-A994-173E-5190-7AFF7B348302}"/>
              </a:ext>
            </a:extLst>
          </p:cNvPr>
          <p:cNvSpPr/>
          <p:nvPr/>
        </p:nvSpPr>
        <p:spPr>
          <a:xfrm>
            <a:off x="9864959" y="2836071"/>
            <a:ext cx="1983841" cy="755159"/>
          </a:xfrm>
          <a:prstGeom prst="rect">
            <a:avLst/>
          </a:prstGeom>
          <a:solidFill>
            <a:srgbClr val="B23E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composting some food waste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D1CC244-873E-FD92-FCDA-0D5F40EB5776}"/>
              </a:ext>
            </a:extLst>
          </p:cNvPr>
          <p:cNvSpPr/>
          <p:nvPr/>
        </p:nvSpPr>
        <p:spPr>
          <a:xfrm>
            <a:off x="8442961" y="3657267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44" name="Graphic 43" descr="Garbage with solid fill">
            <a:extLst>
              <a:ext uri="{FF2B5EF4-FFF2-40B4-BE49-F238E27FC236}">
                <a16:creationId xmlns:a16="http://schemas.microsoft.com/office/drawing/2014/main" id="{137404F4-9AAD-4274-36E1-F1D21C4261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560116" y="3796501"/>
            <a:ext cx="476689" cy="476689"/>
          </a:xfrm>
          <a:prstGeom prst="rect">
            <a:avLst/>
          </a:prstGeom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94338AED-5EEF-0E0B-DF64-2A8209615F5F}"/>
              </a:ext>
            </a:extLst>
          </p:cNvPr>
          <p:cNvSpPr/>
          <p:nvPr/>
        </p:nvSpPr>
        <p:spPr>
          <a:xfrm>
            <a:off x="9153960" y="3657267"/>
            <a:ext cx="711000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29%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3C3C0F9-B76B-A227-0A35-7F5C222339C4}"/>
              </a:ext>
            </a:extLst>
          </p:cNvPr>
          <p:cNvSpPr/>
          <p:nvPr/>
        </p:nvSpPr>
        <p:spPr>
          <a:xfrm>
            <a:off x="9864959" y="3657267"/>
            <a:ext cx="1983841" cy="7551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>
                <a:latin typeface="Century Gothic" panose="020B0502020202020204" pitchFamily="34" charset="0"/>
              </a:rPr>
              <a:t>are sending all food scraps to landfill</a:t>
            </a:r>
          </a:p>
        </p:txBody>
      </p:sp>
      <p:sp>
        <p:nvSpPr>
          <p:cNvPr id="47" name="Title 2">
            <a:extLst>
              <a:ext uri="{FF2B5EF4-FFF2-40B4-BE49-F238E27FC236}">
                <a16:creationId xmlns:a16="http://schemas.microsoft.com/office/drawing/2014/main" id="{A3707775-2929-9DAD-847B-C274EE15EB5D}"/>
              </a:ext>
            </a:extLst>
          </p:cNvPr>
          <p:cNvSpPr txBox="1">
            <a:spLocks/>
          </p:cNvSpPr>
          <p:nvPr/>
        </p:nvSpPr>
        <p:spPr>
          <a:xfrm>
            <a:off x="8440321" y="4478463"/>
            <a:ext cx="3408480" cy="4903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 b="0">
                <a:solidFill>
                  <a:srgbClr val="641C2E"/>
                </a:solidFill>
                <a:latin typeface="Century Gothic" panose="020B0502020202020204" pitchFamily="34" charset="0"/>
              </a:rPr>
              <a:t>Some suppliers reported more than one waste destination for food waste.</a:t>
            </a:r>
          </a:p>
        </p:txBody>
      </p:sp>
      <p:sp>
        <p:nvSpPr>
          <p:cNvPr id="48" name="Title 2">
            <a:extLst>
              <a:ext uri="{FF2B5EF4-FFF2-40B4-BE49-F238E27FC236}">
                <a16:creationId xmlns:a16="http://schemas.microsoft.com/office/drawing/2014/main" id="{1AD129F3-C801-84BB-EE25-61A4E9126B7B}"/>
              </a:ext>
            </a:extLst>
          </p:cNvPr>
          <p:cNvSpPr txBox="1">
            <a:spLocks/>
          </p:cNvSpPr>
          <p:nvPr/>
        </p:nvSpPr>
        <p:spPr>
          <a:xfrm>
            <a:off x="4391761" y="1347556"/>
            <a:ext cx="3408480" cy="287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>
                <a:latin typeface="Century Gothic" panose="020B0502020202020204" pitchFamily="34" charset="0"/>
              </a:rPr>
              <a:t>Sustainable Choices</a:t>
            </a:r>
          </a:p>
        </p:txBody>
      </p:sp>
      <p:sp>
        <p:nvSpPr>
          <p:cNvPr id="49" name="Title 2">
            <a:extLst>
              <a:ext uri="{FF2B5EF4-FFF2-40B4-BE49-F238E27FC236}">
                <a16:creationId xmlns:a16="http://schemas.microsoft.com/office/drawing/2014/main" id="{9B6BAEEC-AB2F-EB04-BAF7-605279BA5F2C}"/>
              </a:ext>
            </a:extLst>
          </p:cNvPr>
          <p:cNvSpPr txBox="1">
            <a:spLocks/>
          </p:cNvSpPr>
          <p:nvPr/>
        </p:nvSpPr>
        <p:spPr>
          <a:xfrm>
            <a:off x="4391761" y="1683946"/>
            <a:ext cx="3408480" cy="454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200" b="0">
                <a:solidFill>
                  <a:srgbClr val="522852"/>
                </a:solidFill>
                <a:latin typeface="Century Gothic" panose="020B0502020202020204" pitchFamily="34" charset="0"/>
              </a:rPr>
              <a:t>47% of Suppliers reported they are using at least one reusable item in their lunch programme: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972DF1-E236-7676-CDC5-F4E6CB0AF569}"/>
              </a:ext>
            </a:extLst>
          </p:cNvPr>
          <p:cNvSpPr/>
          <p:nvPr/>
        </p:nvSpPr>
        <p:spPr>
          <a:xfrm>
            <a:off x="4647278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7D096CF-EBA3-0E30-4C18-1AB5FE5FBFEB}"/>
              </a:ext>
            </a:extLst>
          </p:cNvPr>
          <p:cNvSpPr/>
          <p:nvPr/>
        </p:nvSpPr>
        <p:spPr>
          <a:xfrm>
            <a:off x="5358277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22%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A289628-243C-A5DB-F30E-FB5598E6635E}"/>
              </a:ext>
            </a:extLst>
          </p:cNvPr>
          <p:cNvSpPr/>
          <p:nvPr/>
        </p:nvSpPr>
        <p:spPr>
          <a:xfrm>
            <a:off x="6120079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7227720-A36F-D5F2-F018-CAA4BA250DB8}"/>
              </a:ext>
            </a:extLst>
          </p:cNvPr>
          <p:cNvSpPr/>
          <p:nvPr/>
        </p:nvSpPr>
        <p:spPr>
          <a:xfrm>
            <a:off x="6831078" y="2137771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35%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8CD7147-BFDD-A57A-BC01-314EAD1A9F24}"/>
              </a:ext>
            </a:extLst>
          </p:cNvPr>
          <p:cNvSpPr/>
          <p:nvPr/>
        </p:nvSpPr>
        <p:spPr>
          <a:xfrm>
            <a:off x="4647277" y="2667276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reusable lunchboxes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4968B09-67E2-ED5D-42E1-930339FFD031}"/>
              </a:ext>
            </a:extLst>
          </p:cNvPr>
          <p:cNvSpPr/>
          <p:nvPr/>
        </p:nvSpPr>
        <p:spPr>
          <a:xfrm>
            <a:off x="6120078" y="2667276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serving platters </a:t>
            </a:r>
          </a:p>
          <a:p>
            <a:pPr algn="ctr"/>
            <a:r>
              <a:rPr lang="en-NZ" sz="1050">
                <a:latin typeface="Century Gothic" panose="020B0502020202020204" pitchFamily="34" charset="0"/>
              </a:rPr>
              <a:t>bowls, plates etc.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9ACFC52-C769-C77C-15B0-8276F84F5B36}"/>
              </a:ext>
            </a:extLst>
          </p:cNvPr>
          <p:cNvSpPr/>
          <p:nvPr/>
        </p:nvSpPr>
        <p:spPr>
          <a:xfrm>
            <a:off x="4647278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097681A-C23C-9D99-CD8F-E070D31A1920}"/>
              </a:ext>
            </a:extLst>
          </p:cNvPr>
          <p:cNvSpPr/>
          <p:nvPr/>
        </p:nvSpPr>
        <p:spPr>
          <a:xfrm>
            <a:off x="5358278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20%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B4A5F82-CF72-2C5E-6860-B25EF4A0E55A}"/>
              </a:ext>
            </a:extLst>
          </p:cNvPr>
          <p:cNvSpPr/>
          <p:nvPr/>
        </p:nvSpPr>
        <p:spPr>
          <a:xfrm>
            <a:off x="4647278" y="3754219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reusable cutlery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D739428-3B65-414F-1351-DB369231CA54}"/>
              </a:ext>
            </a:extLst>
          </p:cNvPr>
          <p:cNvSpPr/>
          <p:nvPr/>
        </p:nvSpPr>
        <p:spPr>
          <a:xfrm>
            <a:off x="6120080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221328C-20A8-0080-400B-3DDFA4D86390}"/>
              </a:ext>
            </a:extLst>
          </p:cNvPr>
          <p:cNvSpPr/>
          <p:nvPr/>
        </p:nvSpPr>
        <p:spPr>
          <a:xfrm>
            <a:off x="6831081" y="3224714"/>
            <a:ext cx="711000" cy="538809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23%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B31C195-F138-49BE-D80F-05562191CE45}"/>
              </a:ext>
            </a:extLst>
          </p:cNvPr>
          <p:cNvSpPr/>
          <p:nvPr/>
        </p:nvSpPr>
        <p:spPr>
          <a:xfrm>
            <a:off x="6120081" y="3754219"/>
            <a:ext cx="1422000" cy="500048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use other reusable products</a:t>
            </a:r>
          </a:p>
        </p:txBody>
      </p:sp>
      <p:pic>
        <p:nvPicPr>
          <p:cNvPr id="67" name="Graphic 66" descr="Bento Box with solid fill">
            <a:extLst>
              <a:ext uri="{FF2B5EF4-FFF2-40B4-BE49-F238E27FC236}">
                <a16:creationId xmlns:a16="http://schemas.microsoft.com/office/drawing/2014/main" id="{530149E7-669E-9DCA-16E2-353EBAB7CED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74181" y="2178575"/>
            <a:ext cx="457200" cy="457200"/>
          </a:xfrm>
          <a:prstGeom prst="rect">
            <a:avLst/>
          </a:prstGeom>
        </p:spPr>
      </p:pic>
      <p:pic>
        <p:nvPicPr>
          <p:cNvPr id="69" name="Graphic 68" descr="Covered plate with solid fill">
            <a:extLst>
              <a:ext uri="{FF2B5EF4-FFF2-40B4-BE49-F238E27FC236}">
                <a16:creationId xmlns:a16="http://schemas.microsoft.com/office/drawing/2014/main" id="{25EEEA1F-9CD9-9A5C-DEEB-F3B9BA8E11C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39223" y="2178575"/>
            <a:ext cx="457200" cy="457200"/>
          </a:xfrm>
          <a:prstGeom prst="rect">
            <a:avLst/>
          </a:prstGeom>
        </p:spPr>
      </p:pic>
      <p:pic>
        <p:nvPicPr>
          <p:cNvPr id="71" name="Graphic 70" descr="Fork and knife with solid fill">
            <a:extLst>
              <a:ext uri="{FF2B5EF4-FFF2-40B4-BE49-F238E27FC236}">
                <a16:creationId xmlns:a16="http://schemas.microsoft.com/office/drawing/2014/main" id="{85AAF34E-3E36-CBE5-3A28-E4192DDD7FD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801171" y="3322966"/>
            <a:ext cx="384140" cy="384140"/>
          </a:xfrm>
          <a:prstGeom prst="rect">
            <a:avLst/>
          </a:prstGeom>
        </p:spPr>
      </p:pic>
      <p:pic>
        <p:nvPicPr>
          <p:cNvPr id="73" name="Graphic 72" descr="Miscellaneous with solid fill">
            <a:extLst>
              <a:ext uri="{FF2B5EF4-FFF2-40B4-BE49-F238E27FC236}">
                <a16:creationId xmlns:a16="http://schemas.microsoft.com/office/drawing/2014/main" id="{BAC38DD8-89C9-B33F-021B-D17DB668CC2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274692" y="3328959"/>
            <a:ext cx="386262" cy="386262"/>
          </a:xfrm>
          <a:prstGeom prst="rect">
            <a:avLst/>
          </a:prstGeom>
        </p:spPr>
      </p:pic>
      <p:sp>
        <p:nvSpPr>
          <p:cNvPr id="75" name="Title 2">
            <a:extLst>
              <a:ext uri="{FF2B5EF4-FFF2-40B4-BE49-F238E27FC236}">
                <a16:creationId xmlns:a16="http://schemas.microsoft.com/office/drawing/2014/main" id="{676693B1-6F2D-C84E-3E53-EFB18A91FB34}"/>
              </a:ext>
            </a:extLst>
          </p:cNvPr>
          <p:cNvSpPr txBox="1">
            <a:spLocks/>
          </p:cNvSpPr>
          <p:nvPr/>
        </p:nvSpPr>
        <p:spPr>
          <a:xfrm>
            <a:off x="4415841" y="5091488"/>
            <a:ext cx="3408480" cy="5388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1100" b="0">
                <a:solidFill>
                  <a:srgbClr val="522852"/>
                </a:solidFill>
                <a:latin typeface="Century Gothic" panose="020B0502020202020204" pitchFamily="34" charset="0"/>
              </a:rPr>
              <a:t>But of those single-use items, most report they are using both compostable and bamboo products or recyclable products.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3263946-CC16-DDAC-ADCA-8BD239CED413}"/>
              </a:ext>
            </a:extLst>
          </p:cNvPr>
          <p:cNvSpPr/>
          <p:nvPr/>
        </p:nvSpPr>
        <p:spPr>
          <a:xfrm>
            <a:off x="4647279" y="4380899"/>
            <a:ext cx="910959" cy="653200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b="1">
                <a:latin typeface="Century Gothic" panose="020B0502020202020204" pitchFamily="34" charset="0"/>
              </a:rPr>
              <a:t>97%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29389B0-6442-6FC9-689C-D6AFD5D3E271}"/>
              </a:ext>
            </a:extLst>
          </p:cNvPr>
          <p:cNvSpPr/>
          <p:nvPr/>
        </p:nvSpPr>
        <p:spPr>
          <a:xfrm>
            <a:off x="5558239" y="4380898"/>
            <a:ext cx="1983841" cy="653113"/>
          </a:xfrm>
          <a:prstGeom prst="rect">
            <a:avLst/>
          </a:prstGeom>
          <a:solidFill>
            <a:srgbClr val="5228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050">
                <a:latin typeface="Century Gothic" panose="020B0502020202020204" pitchFamily="34" charset="0"/>
              </a:rPr>
              <a:t>report using at least one single-use item in their lunch programme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8ACCC408-BAB5-B65C-21F8-D0B2BA6800C0}"/>
              </a:ext>
            </a:extLst>
          </p:cNvPr>
          <p:cNvSpPr/>
          <p:nvPr/>
        </p:nvSpPr>
        <p:spPr>
          <a:xfrm>
            <a:off x="1055206" y="5948661"/>
            <a:ext cx="9419753" cy="5577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1200" b="1">
                <a:solidFill>
                  <a:schemeClr val="tx1"/>
                </a:solidFill>
                <a:latin typeface="Century Gothic" panose="020B0502020202020204" pitchFamily="34" charset="0"/>
              </a:rPr>
              <a:t>Waste Minimisation Goals for External Suppliers include; </a:t>
            </a:r>
            <a:r>
              <a:rPr lang="en-NZ" sz="1200">
                <a:solidFill>
                  <a:schemeClr val="tx1"/>
                </a:solidFill>
                <a:latin typeface="Century Gothic" panose="020B0502020202020204" pitchFamily="34" charset="0"/>
              </a:rPr>
              <a:t>reducing/recycling soft plastics, composting food and packaging waste, using less single-use items and recycling foil trays.</a:t>
            </a:r>
            <a:endParaRPr lang="en-NZ" sz="105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2DCD6BFD-27C5-43FC-83D1-51AA782B97E7}"/>
              </a:ext>
            </a:extLst>
          </p:cNvPr>
          <p:cNvCxnSpPr/>
          <p:nvPr/>
        </p:nvCxnSpPr>
        <p:spPr>
          <a:xfrm>
            <a:off x="4023360" y="1347555"/>
            <a:ext cx="0" cy="4367339"/>
          </a:xfrm>
          <a:prstGeom prst="line">
            <a:avLst/>
          </a:prstGeom>
          <a:ln w="28575">
            <a:solidFill>
              <a:srgbClr val="641C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5A3934FF-3586-4D6A-B827-777B741E12FC}"/>
              </a:ext>
            </a:extLst>
          </p:cNvPr>
          <p:cNvCxnSpPr/>
          <p:nvPr/>
        </p:nvCxnSpPr>
        <p:spPr>
          <a:xfrm>
            <a:off x="8209280" y="1347555"/>
            <a:ext cx="0" cy="4367339"/>
          </a:xfrm>
          <a:prstGeom prst="line">
            <a:avLst/>
          </a:prstGeom>
          <a:ln w="28575">
            <a:solidFill>
              <a:srgbClr val="641C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56038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blue">
  <a:themeElements>
    <a:clrScheme name="TeMahau 1">
      <a:dk1>
        <a:srgbClr val="000000"/>
      </a:dk1>
      <a:lt1>
        <a:srgbClr val="FFFFFF"/>
      </a:lt1>
      <a:dk2>
        <a:srgbClr val="505046"/>
      </a:dk2>
      <a:lt2>
        <a:srgbClr val="FEEED5"/>
      </a:lt2>
      <a:accent1>
        <a:srgbClr val="641C2E"/>
      </a:accent1>
      <a:accent2>
        <a:srgbClr val="FFBD47"/>
      </a:accent2>
      <a:accent3>
        <a:srgbClr val="FF5000"/>
      </a:accent3>
      <a:accent4>
        <a:srgbClr val="FF8427"/>
      </a:accent4>
      <a:accent5>
        <a:srgbClr val="FEBD51"/>
      </a:accent5>
      <a:accent6>
        <a:srgbClr val="522853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 Mahau Presentation" id="{1B7C3B21-7DEC-BB43-8BB6-2B81F6AD663F}" vid="{6DADB6A6-87D0-B146-8A02-E699C846698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dbe7a66c-04a3-4463-8f17-244784dbc568" ContentTypeId="0x01010053526B971DAC78418EC6A9ED490C61AF" PreviousValue="false" LastSyncTimeStamp="2023-08-28T02:00:41.81Z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oE Document" ma:contentTypeID="0x01010053526B971DAC78418EC6A9ED490C61AF001B06B010AA90004582EF9C239FB80A43" ma:contentTypeVersion="5" ma:contentTypeDescription="Default document class for adding items via wizard or drag and drop." ma:contentTypeScope="" ma:versionID="51889944b12b036a0a0b14a8fd590d3c">
  <xsd:schema xmlns:xsd="http://www.w3.org/2001/XMLSchema" xmlns:xs="http://www.w3.org/2001/XMLSchema" xmlns:p="http://schemas.microsoft.com/office/2006/metadata/properties" xmlns:ns2="d267a1a7-8edd-4111-a118-4a206d87cecc" xmlns:ns3="8338fc97-9613-4d3d-a8c1-e0b71ba6eeac" targetNamespace="http://schemas.microsoft.com/office/2006/metadata/properties" ma:root="true" ma:fieldsID="ded26121845256669f2a07a1ad711509" ns2:_="" ns3:_="">
    <xsd:import namespace="d267a1a7-8edd-4111-a118-4a206d87cecc"/>
    <xsd:import namespace="8338fc97-9613-4d3d-a8c1-e0b71ba6eeac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Status" minOccurs="0"/>
                <xsd:element ref="ns2:Date_x0020_Authored" minOccurs="0"/>
                <xsd:element ref="ns2:FileNet_x0020_Version_x0020_ID" minOccurs="0"/>
                <xsd:element ref="ns2:FileNet_x0020_Object_x0020_ID" minOccurs="0"/>
                <xsd:element ref="ns2:hf7c71fd10d346fe8adb3bb49d5c0fc0" minOccurs="0"/>
                <xsd:element ref="ns2:m06bc18559e9431bb4d590962e6b7f83" minOccurs="0"/>
                <xsd:element ref="ns2:FileNetAddedBy" minOccurs="0"/>
                <xsd:element ref="ns2:FileNetAddMigration" minOccurs="0"/>
                <xsd:element ref="ns2:FileNetAllOfMinistry" minOccurs="0"/>
                <xsd:element ref="ns2:FileNetAlphaCode" minOccurs="0"/>
                <xsd:element ref="ns2:FileNetAuthor" minOccurs="0"/>
                <xsd:element ref="ns2:FileNetBusinessGroups" minOccurs="0"/>
                <xsd:element ref="ns2:FileNetConsumerProcess" minOccurs="0"/>
                <xsd:element ref="ns2:FileNetCreatedBy" minOccurs="0"/>
                <xsd:element ref="ns2:FileNetEffectiveFrom" minOccurs="0"/>
                <xsd:element ref="ns2:FileNetEndDate" minOccurs="0"/>
                <xsd:element ref="ns2:FileNetExpiry" minOccurs="0"/>
                <xsd:element ref="ns2:FileNetFolderAccess" minOccurs="0"/>
                <xsd:element ref="ns2:FileNetFolderSecurityType" minOccurs="0"/>
                <xsd:element ref="ns2:FileNetLastReview" minOccurs="0"/>
                <xsd:element ref="ns2:FileNetMeetingDate" minOccurs="0"/>
                <xsd:element ref="ns2:FileNetMeetingDocumentationType" minOccurs="0"/>
                <xsd:element ref="ns2:FileNetModifiiedBy" minOccurs="0"/>
                <xsd:element ref="ns2:FileNetNextReviewDueDate" minOccurs="0"/>
                <xsd:element ref="ns2:FileNetParagraph" minOccurs="0"/>
                <xsd:element ref="ns2:FileNetParagraphStatus" minOccurs="0"/>
                <xsd:element ref="ns2:FileNetPhysicalFile" minOccurs="0"/>
                <xsd:element ref="ns2:FileNetPhysicalFileNumber" minOccurs="0"/>
                <xsd:element ref="ns2:FileNetProcessName" minOccurs="0"/>
                <xsd:element ref="ns2:FileNetProcessOwner" minOccurs="0"/>
                <xsd:element ref="ns2:FileNetRecordsManagementActivity" minOccurs="0"/>
                <xsd:element ref="ns2:FileNetScope" minOccurs="0"/>
                <xsd:element ref="ns2:FileNetSource" minOccurs="0"/>
                <xsd:element ref="ns2:FileNetStartDate" minOccurs="0"/>
                <xsd:element ref="ns2:FileNetsubject1" minOccurs="0"/>
                <xsd:element ref="ns2:FileNetsubject2" minOccurs="0"/>
                <xsd:element ref="ns2:FileNetsubject3" minOccurs="0"/>
                <xsd:element ref="ns2:FileNetTriggerProcess" minOccurs="0"/>
                <xsd:element ref="ns2:c65b51bc6a0e4ac9b0840b09a1858551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67a1a7-8edd-4111-a118-4a206d87cec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9645c369-91af-4e3f-9836-841723a9677d}" ma:internalName="TaxCatchAll" ma:showField="CatchAllData" ma:web="8338fc97-9613-4d3d-a8c1-e0b71ba6e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9645c369-91af-4e3f-9836-841723a9677d}" ma:internalName="TaxCatchAllLabel" ma:readOnly="true" ma:showField="CatchAllDataLabel" ma:web="8338fc97-9613-4d3d-a8c1-e0b71ba6ee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tatus" ma:index="10" nillable="true" ma:displayName="Status" ma:description="Security marking set associated with document: Draft  for documents which can be edited and finalised for documents which are no longer to be edited.&#10;" ma:format="Dropdown" ma:internalName="Status">
      <xsd:simpleType>
        <xsd:restriction base="dms:Choice">
          <xsd:enumeration value="Draft"/>
          <xsd:enumeration value="Finalised"/>
        </xsd:restriction>
      </xsd:simpleType>
    </xsd:element>
    <xsd:element name="Date_x0020_Authored" ma:index="11" nillable="true" ma:displayName="Date Authored" ma:default="" ma:description="Date resource was actually created, not date of registration into system. Default to Date Uploaded but can be overridden if required. Must be able to enter a date or browse using pop-up calendar-type feature " ma:format="DateOnly" ma:internalName="Date_x0020_Authored">
      <xsd:simpleType>
        <xsd:restriction base="dms:DateTime"/>
      </xsd:simpleType>
    </xsd:element>
    <xsd:element name="FileNet_x0020_Version_x0020_ID" ma:index="12" nillable="true" ma:displayName="FileNet Version ID" ma:default="" ma:description="Version ID" ma:hidden="true" ma:internalName="FileNet_x0020_Version_x0020_ID" ma:readOnly="false">
      <xsd:simpleType>
        <xsd:restriction base="dms:Text">
          <xsd:maxLength value="255"/>
        </xsd:restriction>
      </xsd:simpleType>
    </xsd:element>
    <xsd:element name="FileNet_x0020_Object_x0020_ID" ma:index="13" nillable="true" ma:displayName="FileNet Object ID" ma:default="" ma:description="Folder or Document ID" ma:hidden="true" ma:internalName="FileNet_x0020_Object_x0020_ID" ma:readOnly="false">
      <xsd:simpleType>
        <xsd:restriction base="dms:Text">
          <xsd:maxLength value="255"/>
        </xsd:restriction>
      </xsd:simpleType>
    </xsd:element>
    <xsd:element name="hf7c71fd10d346fe8adb3bb49d5c0fc0" ma:index="14" nillable="true" ma:taxonomy="true" ma:internalName="hf7c71fd10d346fe8adb3bb49d5c0fc0" ma:taxonomyFieldName="FinancialYear" ma:displayName="Financial Year" ma:fieldId="{1f7c71fd-10d3-46fe-8adb-3bb49d5c0fc0}" ma:sspId="dbe7a66c-04a3-4463-8f17-244784dbc568" ma:termSetId="af7dacbb-3732-4a8d-94c4-b8ce8cd9528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06bc18559e9431bb4d590962e6b7f83" ma:index="16" nillable="true" ma:taxonomy="true" ma:internalName="m06bc18559e9431bb4d590962e6b7f83" ma:taxonomyFieldName="CalendarYear" ma:displayName="Calendar Year" ma:fieldId="{606bc185-59e9-431b-b4d5-90962e6b7f83}" ma:sspId="dbe7a66c-04a3-4463-8f17-244784dbc568" ma:termSetId="bfcc8cbd-371a-4cc9-b153-5a5a6fdb362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ileNetAddedBy" ma:index="18" nillable="true" ma:displayName="FileNet Added By" ma:hidden="true" ma:internalName="FileNetAddedBy" ma:readOnly="false">
      <xsd:simpleType>
        <xsd:restriction base="dms:Text">
          <xsd:maxLength value="255"/>
        </xsd:restriction>
      </xsd:simpleType>
    </xsd:element>
    <xsd:element name="FileNetAddMigration" ma:index="19" nillable="true" ma:displayName="FileNet AddMigration" ma:hidden="true" ma:internalName="FileNetAddMigration" ma:readOnly="false">
      <xsd:simpleType>
        <xsd:restriction base="dms:Text">
          <xsd:maxLength value="255"/>
        </xsd:restriction>
      </xsd:simpleType>
    </xsd:element>
    <xsd:element name="FileNetAllOfMinistry" ma:index="20" nillable="true" ma:displayName="FileNet All Of Ministry" ma:hidden="true" ma:internalName="FileNetAllOfMinistry" ma:readOnly="false">
      <xsd:simpleType>
        <xsd:restriction base="dms:Text">
          <xsd:maxLength value="255"/>
        </xsd:restriction>
      </xsd:simpleType>
    </xsd:element>
    <xsd:element name="FileNetAlphaCode" ma:index="21" nillable="true" ma:displayName="FileNet AlphaCode" ma:hidden="true" ma:internalName="FileNetAlphaCode" ma:readOnly="false">
      <xsd:simpleType>
        <xsd:restriction base="dms:Text">
          <xsd:maxLength value="255"/>
        </xsd:restriction>
      </xsd:simpleType>
    </xsd:element>
    <xsd:element name="FileNetAuthor" ma:index="22" nillable="true" ma:displayName="FileNet Author" ma:hidden="true" ma:internalName="FileNetAuthor" ma:readOnly="false">
      <xsd:simpleType>
        <xsd:restriction base="dms:Text">
          <xsd:maxLength value="255"/>
        </xsd:restriction>
      </xsd:simpleType>
    </xsd:element>
    <xsd:element name="FileNetBusinessGroups" ma:index="23" nillable="true" ma:displayName="FileNet Business Groups" ma:hidden="true" ma:internalName="FileNetBusinessGroups" ma:readOnly="false">
      <xsd:simpleType>
        <xsd:restriction base="dms:Text">
          <xsd:maxLength value="255"/>
        </xsd:restriction>
      </xsd:simpleType>
    </xsd:element>
    <xsd:element name="FileNetConsumerProcess" ma:index="24" nillable="true" ma:displayName="FileNet ConsumerProcess" ma:hidden="true" ma:internalName="FileNetConsumerProcess" ma:readOnly="false">
      <xsd:simpleType>
        <xsd:restriction base="dms:Text">
          <xsd:maxLength value="255"/>
        </xsd:restriction>
      </xsd:simpleType>
    </xsd:element>
    <xsd:element name="FileNetCreatedBy" ma:index="25" nillable="true" ma:displayName="FileNet Created By" ma:internalName="FileNetCreatedBy" ma:readOnly="false">
      <xsd:simpleType>
        <xsd:restriction base="dms:Text">
          <xsd:maxLength value="255"/>
        </xsd:restriction>
      </xsd:simpleType>
    </xsd:element>
    <xsd:element name="FileNetEffectiveFrom" ma:index="26" nillable="true" ma:displayName="FileNet EffectiveFrom" ma:hidden="true" ma:internalName="FileNetEffectiveFrom" ma:readOnly="false">
      <xsd:simpleType>
        <xsd:restriction base="dms:Text">
          <xsd:maxLength value="255"/>
        </xsd:restriction>
      </xsd:simpleType>
    </xsd:element>
    <xsd:element name="FileNetEndDate" ma:index="27" nillable="true" ma:displayName="FileNet End Date" ma:hidden="true" ma:internalName="FileNetEndDate" ma:readOnly="false">
      <xsd:simpleType>
        <xsd:restriction base="dms:Text">
          <xsd:maxLength value="255"/>
        </xsd:restriction>
      </xsd:simpleType>
    </xsd:element>
    <xsd:element name="FileNetExpiry" ma:index="28" nillable="true" ma:displayName="FileNet Expiry" ma:hidden="true" ma:internalName="FileNetExpiry" ma:readOnly="false">
      <xsd:simpleType>
        <xsd:restriction base="dms:Text">
          <xsd:maxLength value="255"/>
        </xsd:restriction>
      </xsd:simpleType>
    </xsd:element>
    <xsd:element name="FileNetFolderAccess" ma:index="29" nillable="true" ma:displayName="FileNet FolderAccess" ma:hidden="true" ma:internalName="FileNetFolderAccess" ma:readOnly="false">
      <xsd:simpleType>
        <xsd:restriction base="dms:Text">
          <xsd:maxLength value="255"/>
        </xsd:restriction>
      </xsd:simpleType>
    </xsd:element>
    <xsd:element name="FileNetFolderSecurityType" ma:index="30" nillable="true" ma:displayName="FileNet FolderSecurityType" ma:hidden="true" ma:internalName="FileNetFolderSecurityType" ma:readOnly="false">
      <xsd:simpleType>
        <xsd:restriction base="dms:Text">
          <xsd:maxLength value="255"/>
        </xsd:restriction>
      </xsd:simpleType>
    </xsd:element>
    <xsd:element name="FileNetLastReview" ma:index="31" nillable="true" ma:displayName="FileNet LastReview" ma:hidden="true" ma:internalName="FileNetLastReview" ma:readOnly="false">
      <xsd:simpleType>
        <xsd:restriction base="dms:Text">
          <xsd:maxLength value="255"/>
        </xsd:restriction>
      </xsd:simpleType>
    </xsd:element>
    <xsd:element name="FileNetMeetingDate" ma:index="32" nillable="true" ma:displayName="FileNet MeetingDate" ma:hidden="true" ma:internalName="FileNetMeetingDate" ma:readOnly="false">
      <xsd:simpleType>
        <xsd:restriction base="dms:Text">
          <xsd:maxLength value="255"/>
        </xsd:restriction>
      </xsd:simpleType>
    </xsd:element>
    <xsd:element name="FileNetMeetingDocumentationType" ma:index="33" nillable="true" ma:displayName="FileNet MeetingDocumentationType" ma:hidden="true" ma:internalName="FileNetMeetingDocumentationType" ma:readOnly="false">
      <xsd:simpleType>
        <xsd:restriction base="dms:Text">
          <xsd:maxLength value="255"/>
        </xsd:restriction>
      </xsd:simpleType>
    </xsd:element>
    <xsd:element name="FileNetModifiiedBy" ma:index="34" nillable="true" ma:displayName="FileNet Modified By" ma:internalName="FileNetModifiiedBy" ma:readOnly="false">
      <xsd:simpleType>
        <xsd:restriction base="dms:Text">
          <xsd:maxLength value="255"/>
        </xsd:restriction>
      </xsd:simpleType>
    </xsd:element>
    <xsd:element name="FileNetNextReviewDueDate" ma:index="35" nillable="true" ma:displayName="FileNet NextReviewDueDate" ma:hidden="true" ma:internalName="FileNetNextReviewDueDate" ma:readOnly="false">
      <xsd:simpleType>
        <xsd:restriction base="dms:Text">
          <xsd:maxLength value="255"/>
        </xsd:restriction>
      </xsd:simpleType>
    </xsd:element>
    <xsd:element name="FileNetParagraph" ma:index="36" nillable="true" ma:displayName="FileNet Paragraph" ma:hidden="true" ma:internalName="FileNetParagraph" ma:readOnly="false">
      <xsd:simpleType>
        <xsd:restriction base="dms:Text">
          <xsd:maxLength value="255"/>
        </xsd:restriction>
      </xsd:simpleType>
    </xsd:element>
    <xsd:element name="FileNetParagraphStatus" ma:index="37" nillable="true" ma:displayName="FileNet Paragraph Status" ma:hidden="true" ma:internalName="FileNetParagraphStatus" ma:readOnly="false">
      <xsd:simpleType>
        <xsd:restriction base="dms:Text">
          <xsd:maxLength value="255"/>
        </xsd:restriction>
      </xsd:simpleType>
    </xsd:element>
    <xsd:element name="FileNetPhysicalFile" ma:index="38" nillable="true" ma:displayName="FileNet PhysicalFile" ma:hidden="true" ma:internalName="FileNetPhysicalFile" ma:readOnly="false">
      <xsd:simpleType>
        <xsd:restriction base="dms:Text">
          <xsd:maxLength value="255"/>
        </xsd:restriction>
      </xsd:simpleType>
    </xsd:element>
    <xsd:element name="FileNetPhysicalFileNumber" ma:index="39" nillable="true" ma:displayName="FileNet PhysicalFileNumber" ma:hidden="true" ma:internalName="FileNetPhysicalFileNumber" ma:readOnly="false">
      <xsd:simpleType>
        <xsd:restriction base="dms:Text">
          <xsd:maxLength value="255"/>
        </xsd:restriction>
      </xsd:simpleType>
    </xsd:element>
    <xsd:element name="FileNetProcessName" ma:index="40" nillable="true" ma:displayName="FileNet ProcessName" ma:hidden="true" ma:internalName="FileNetProcessName" ma:readOnly="false">
      <xsd:simpleType>
        <xsd:restriction base="dms:Text">
          <xsd:maxLength value="255"/>
        </xsd:restriction>
      </xsd:simpleType>
    </xsd:element>
    <xsd:element name="FileNetProcessOwner" ma:index="41" nillable="true" ma:displayName="FileNet ProcessOwner" ma:hidden="true" ma:internalName="FileNetProcessOwner" ma:readOnly="false">
      <xsd:simpleType>
        <xsd:restriction base="dms:Text">
          <xsd:maxLength value="255"/>
        </xsd:restriction>
      </xsd:simpleType>
    </xsd:element>
    <xsd:element name="FileNetRecordsManagementActivity" ma:index="42" nillable="true" ma:displayName="FileNet RecordsManagementActivity" ma:hidden="true" ma:internalName="FileNetRecordsManagementActivity" ma:readOnly="false">
      <xsd:simpleType>
        <xsd:restriction base="dms:Text">
          <xsd:maxLength value="255"/>
        </xsd:restriction>
      </xsd:simpleType>
    </xsd:element>
    <xsd:element name="FileNetScope" ma:index="43" nillable="true" ma:displayName="FileNet Scope" ma:hidden="true" ma:internalName="FileNetScope" ma:readOnly="false">
      <xsd:simpleType>
        <xsd:restriction base="dms:Text">
          <xsd:maxLength value="255"/>
        </xsd:restriction>
      </xsd:simpleType>
    </xsd:element>
    <xsd:element name="FileNetSource" ma:index="44" nillable="true" ma:displayName="FileNet Source" ma:hidden="true" ma:internalName="FileNetSource" ma:readOnly="false">
      <xsd:simpleType>
        <xsd:restriction base="dms:Text">
          <xsd:maxLength value="255"/>
        </xsd:restriction>
      </xsd:simpleType>
    </xsd:element>
    <xsd:element name="FileNetStartDate" ma:index="45" nillable="true" ma:displayName="FileNet Start Date" ma:hidden="true" ma:internalName="FileNetStartDate" ma:readOnly="false">
      <xsd:simpleType>
        <xsd:restriction base="dms:Text">
          <xsd:maxLength value="255"/>
        </xsd:restriction>
      </xsd:simpleType>
    </xsd:element>
    <xsd:element name="FileNetsubject1" ma:index="46" nillable="true" ma:displayName="FileNet subject 1" ma:hidden="true" ma:internalName="FileNetsubject1" ma:readOnly="false">
      <xsd:simpleType>
        <xsd:restriction base="dms:Text">
          <xsd:maxLength value="255"/>
        </xsd:restriction>
      </xsd:simpleType>
    </xsd:element>
    <xsd:element name="FileNetsubject2" ma:index="47" nillable="true" ma:displayName="FileNet subject 2" ma:hidden="true" ma:internalName="FileNetsubject2" ma:readOnly="false">
      <xsd:simpleType>
        <xsd:restriction base="dms:Text">
          <xsd:maxLength value="255"/>
        </xsd:restriction>
      </xsd:simpleType>
    </xsd:element>
    <xsd:element name="FileNetsubject3" ma:index="48" nillable="true" ma:displayName="FileNet subject 3" ma:hidden="true" ma:internalName="FileNetsubject3" ma:readOnly="false">
      <xsd:simpleType>
        <xsd:restriction base="dms:Text">
          <xsd:maxLength value="255"/>
        </xsd:restriction>
      </xsd:simpleType>
    </xsd:element>
    <xsd:element name="FileNetTriggerProcess" ma:index="49" nillable="true" ma:displayName="FileNet TriggerProcess" ma:hidden="true" ma:internalName="FileNetTriggerProcess" ma:readOnly="false">
      <xsd:simpleType>
        <xsd:restriction base="dms:Text">
          <xsd:maxLength value="255"/>
        </xsd:restriction>
      </xsd:simpleType>
    </xsd:element>
    <xsd:element name="c65b51bc6a0e4ac9b0840b09a1858551" ma:index="50" nillable="true" ma:taxonomy="true" ma:internalName="c65b51bc6a0e4ac9b0840b09a1858551" ma:taxonomyFieldName="Record_x0020_Activity" ma:displayName="Record Activity" ma:readOnly="false" ma:default="" ma:fieldId="{c65b51bc-6a0e-4ac9-b084-0b09a1858551}" ma:sspId="dbe7a66c-04a3-4463-8f17-244784dbc568" ma:termSetId="e0490ee9-9d4b-40d2-9ac4-9f1d118dfaf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8fc97-9613-4d3d-a8c1-e0b71ba6eeac" elementFormDefault="qualified">
    <xsd:import namespace="http://schemas.microsoft.com/office/2006/documentManagement/types"/>
    <xsd:import namespace="http://schemas.microsoft.com/office/infopath/2007/PartnerControls"/>
    <xsd:element name="_dlc_DocId" ma:index="5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NetAuthor xmlns="d267a1a7-8edd-4111-a118-4a206d87cecc" xsi:nil="true"/>
    <FileNetAddedBy xmlns="d267a1a7-8edd-4111-a118-4a206d87cecc" xsi:nil="true"/>
    <FileNetEffectiveFrom xmlns="d267a1a7-8edd-4111-a118-4a206d87cecc" xsi:nil="true"/>
    <FileNetScope xmlns="d267a1a7-8edd-4111-a118-4a206d87cecc" xsi:nil="true"/>
    <FileNetsubject2 xmlns="d267a1a7-8edd-4111-a118-4a206d87cecc" xsi:nil="true"/>
    <FileNetCreatedBy xmlns="d267a1a7-8edd-4111-a118-4a206d87cecc" xsi:nil="true"/>
    <FileNetMeetingDate xmlns="d267a1a7-8edd-4111-a118-4a206d87cecc" xsi:nil="true"/>
    <FileNetConsumerProcess xmlns="d267a1a7-8edd-4111-a118-4a206d87cecc" xsi:nil="true"/>
    <FileNetPhysicalFile xmlns="d267a1a7-8edd-4111-a118-4a206d87cecc" xsi:nil="true"/>
    <FileNetRecordsManagementActivity xmlns="d267a1a7-8edd-4111-a118-4a206d87cecc" xsi:nil="true"/>
    <FileNetExpiry xmlns="d267a1a7-8edd-4111-a118-4a206d87cecc" xsi:nil="true"/>
    <_dlc_DocId xmlns="8338fc97-9613-4d3d-a8c1-e0b71ba6eeac">MoEd-70475995-100895</_dlc_DocId>
    <FileNetLastReview xmlns="d267a1a7-8edd-4111-a118-4a206d87cecc" xsi:nil="true"/>
    <FileNetBusinessGroups xmlns="d267a1a7-8edd-4111-a118-4a206d87cecc" xsi:nil="true"/>
    <FileNetFolderSecurityType xmlns="d267a1a7-8edd-4111-a118-4a206d87cecc" xsi:nil="true"/>
    <FileNetMeetingDocumentationType xmlns="d267a1a7-8edd-4111-a118-4a206d87cecc" xsi:nil="true"/>
    <FileNetAlphaCode xmlns="d267a1a7-8edd-4111-a118-4a206d87cecc" xsi:nil="true"/>
    <FileNetsubject3 xmlns="d267a1a7-8edd-4111-a118-4a206d87cecc" xsi:nil="true"/>
    <FileNetPhysicalFileNumber xmlns="d267a1a7-8edd-4111-a118-4a206d87cecc" xsi:nil="true"/>
    <FileNetParagraphStatus xmlns="d267a1a7-8edd-4111-a118-4a206d87cecc" xsi:nil="true"/>
    <FileNetTriggerProcess xmlns="d267a1a7-8edd-4111-a118-4a206d87cecc" xsi:nil="true"/>
    <hf7c71fd10d346fe8adb3bb49d5c0fc0 xmlns="d267a1a7-8edd-4111-a118-4a206d87cecc">
      <Terms xmlns="http://schemas.microsoft.com/office/infopath/2007/PartnerControls"/>
    </hf7c71fd10d346fe8adb3bb49d5c0fc0>
    <FileNetStartDate xmlns="d267a1a7-8edd-4111-a118-4a206d87cecc" xsi:nil="true"/>
    <FileNetNextReviewDueDate xmlns="d267a1a7-8edd-4111-a118-4a206d87cecc" xsi:nil="true"/>
    <Date_x0020_Authored xmlns="d267a1a7-8edd-4111-a118-4a206d87cecc" xsi:nil="true"/>
    <FileNetParagraph xmlns="d267a1a7-8edd-4111-a118-4a206d87cecc" xsi:nil="true"/>
    <FileNetSource xmlns="d267a1a7-8edd-4111-a118-4a206d87cecc" xsi:nil="true"/>
    <_dlc_DocIdUrl xmlns="8338fc97-9613-4d3d-a8c1-e0b71ba6eeac">
      <Url>https://educationgovtnz.sharepoint.com/sites/GRPMoESESSpecialProjects/_layouts/15/DocIdRedir.aspx?ID=MoEd-70475995-100895</Url>
      <Description>MoEd-70475995-100895</Description>
    </_dlc_DocIdUrl>
    <c65b51bc6a0e4ac9b0840b09a1858551 xmlns="d267a1a7-8edd-4111-a118-4a206d87cecc">
      <Terms xmlns="http://schemas.microsoft.com/office/infopath/2007/PartnerControls"/>
    </c65b51bc6a0e4ac9b0840b09a1858551>
    <FileNetEndDate xmlns="d267a1a7-8edd-4111-a118-4a206d87cecc" xsi:nil="true"/>
    <FileNetProcessName xmlns="d267a1a7-8edd-4111-a118-4a206d87cecc" xsi:nil="true"/>
    <FileNetModifiiedBy xmlns="d267a1a7-8edd-4111-a118-4a206d87cecc" xsi:nil="true"/>
    <FileNetProcessOwner xmlns="d267a1a7-8edd-4111-a118-4a206d87cecc" xsi:nil="true"/>
    <TaxCatchAll xmlns="d267a1a7-8edd-4111-a118-4a206d87cecc" xsi:nil="true"/>
    <Status xmlns="d267a1a7-8edd-4111-a118-4a206d87cecc" xsi:nil="true"/>
    <m06bc18559e9431bb4d590962e6b7f83 xmlns="d267a1a7-8edd-4111-a118-4a206d87cecc">
      <Terms xmlns="http://schemas.microsoft.com/office/infopath/2007/PartnerControls"/>
    </m06bc18559e9431bb4d590962e6b7f83>
    <FileNetAllOfMinistry xmlns="d267a1a7-8edd-4111-a118-4a206d87cecc" xsi:nil="true"/>
    <FileNetFolderAccess xmlns="d267a1a7-8edd-4111-a118-4a206d87cecc" xsi:nil="true"/>
    <FileNet_x0020_Object_x0020_ID xmlns="d267a1a7-8edd-4111-a118-4a206d87cecc" xsi:nil="true"/>
    <FileNet_x0020_Version_x0020_ID xmlns="d267a1a7-8edd-4111-a118-4a206d87cecc" xsi:nil="true"/>
    <FileNetAddMigration xmlns="d267a1a7-8edd-4111-a118-4a206d87cecc" xsi:nil="true"/>
    <FileNetsubject1 xmlns="d267a1a7-8edd-4111-a118-4a206d87cecc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AA089D-EDFB-46CD-A3A1-DA6688249B3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1BF8270-24F9-4CD7-A9C9-FDD5A003F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67a1a7-8edd-4111-a118-4a206d87cecc"/>
    <ds:schemaRef ds:uri="8338fc97-9613-4d3d-a8c1-e0b71ba6ee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55A294-B130-4D5B-84D0-4BA62819517D}">
  <ds:schemaRefs>
    <ds:schemaRef ds:uri="8338fc97-9613-4d3d-a8c1-e0b71ba6eeac"/>
    <ds:schemaRef ds:uri="d267a1a7-8edd-4111-a118-4a206d87cec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87364111-2D5C-4C15-903A-E9BFB50DB893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3A4FD19-5E49-470D-AD33-79A4F6E2A5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457</Words>
  <Application>Microsoft Office PowerPoint</Application>
  <PresentationFormat>Widescreen</PresentationFormat>
  <Paragraphs>75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Presentation-blue</vt:lpstr>
      <vt:lpstr>Healthy School Lunches programme July 2024 – June 2025 External Supplier Waste Management Overview</vt:lpstr>
      <vt:lpstr>Ka Ora, Ka Ako | Healthy School Lunches Programme 2024 External Supplier Waste Management 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 Ora, Ka Ako | Healthy School Lunches Programme External Supplier Waste Management Overview</dc:title>
  <dcterms:created xsi:type="dcterms:W3CDTF">2024-06-10T20:00:13Z</dcterms:created>
  <dcterms:modified xsi:type="dcterms:W3CDTF">2026-02-05T01:35:45Z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ecord Activity">
    <vt:lpwstr/>
  </property>
  <property fmtid="{D5CDD505-2E9C-101B-9397-08002B2CF9AE}" pid="3" name="Property Management Activity">
    <vt:lpwstr/>
  </property>
  <property fmtid="{D5CDD505-2E9C-101B-9397-08002B2CF9AE}" pid="4" name="j560beb70aea488fb091e84adbb32566">
    <vt:lpwstr/>
  </property>
  <property fmtid="{D5CDD505-2E9C-101B-9397-08002B2CF9AE}" pid="5" name="Ministerial_x0020_Type">
    <vt:lpwstr/>
  </property>
  <property fmtid="{D5CDD505-2E9C-101B-9397-08002B2CF9AE}" pid="6" name="ce139978aae645acb1db0a0e0d3df2f5">
    <vt:lpwstr/>
  </property>
  <property fmtid="{D5CDD505-2E9C-101B-9397-08002B2CF9AE}" pid="7" name="MediaServiceImageTags">
    <vt:lpwstr/>
  </property>
  <property fmtid="{D5CDD505-2E9C-101B-9397-08002B2CF9AE}" pid="8" name="FinancialYear">
    <vt:lpwstr/>
  </property>
  <property fmtid="{D5CDD505-2E9C-101B-9397-08002B2CF9AE}" pid="9" name="_dlc_DocIdItemGuid">
    <vt:lpwstr>d783edd8-9b0c-41e1-912b-46b220e012ca</vt:lpwstr>
  </property>
  <property fmtid="{D5CDD505-2E9C-101B-9397-08002B2CF9AE}" pid="10" name="SharedWithUsers">
    <vt:lpwstr>1274;#Amber Walter;#1805;#Hannah Colling</vt:lpwstr>
  </property>
  <property fmtid="{D5CDD505-2E9C-101B-9397-08002B2CF9AE}" pid="11" name="lcf76f155ced4ddcb4097134ff3c332f">
    <vt:lpwstr/>
  </property>
  <property fmtid="{D5CDD505-2E9C-101B-9397-08002B2CF9AE}" pid="12" name="Property_x0020_Management_x0020_Activity">
    <vt:lpwstr/>
  </property>
  <property fmtid="{D5CDD505-2E9C-101B-9397-08002B2CF9AE}" pid="13" name="ContentTypeId">
    <vt:lpwstr>0x01010053526B971DAC78418EC6A9ED490C61AF001B06B010AA90004582EF9C239FB80A43</vt:lpwstr>
  </property>
  <property fmtid="{D5CDD505-2E9C-101B-9397-08002B2CF9AE}" pid="14" name="CalendarYear">
    <vt:lpwstr/>
  </property>
  <property fmtid="{D5CDD505-2E9C-101B-9397-08002B2CF9AE}" pid="15" name="Ministerial Type">
    <vt:lpwstr/>
  </property>
  <property fmtid="{D5CDD505-2E9C-101B-9397-08002B2CF9AE}" pid="16" name="Record_x0020_Activity">
    <vt:lpwstr/>
  </property>
  <property fmtid="{D5CDD505-2E9C-101B-9397-08002B2CF9AE}" pid="17" name="MSIP_Label_4009eddf-846d-46a2-8a8f-ad982b694053_Enabled">
    <vt:lpwstr>true</vt:lpwstr>
  </property>
  <property fmtid="{D5CDD505-2E9C-101B-9397-08002B2CF9AE}" pid="18" name="MSIP_Label_4009eddf-846d-46a2-8a8f-ad982b694053_SetDate">
    <vt:lpwstr>2026-02-04T20:43:27Z</vt:lpwstr>
  </property>
  <property fmtid="{D5CDD505-2E9C-101B-9397-08002B2CF9AE}" pid="19" name="MSIP_Label_4009eddf-846d-46a2-8a8f-ad982b694053_Method">
    <vt:lpwstr>Privileged</vt:lpwstr>
  </property>
  <property fmtid="{D5CDD505-2E9C-101B-9397-08002B2CF9AE}" pid="20" name="MSIP_Label_4009eddf-846d-46a2-8a8f-ad982b694053_Name">
    <vt:lpwstr>UNCLASSIFIED</vt:lpwstr>
  </property>
  <property fmtid="{D5CDD505-2E9C-101B-9397-08002B2CF9AE}" pid="21" name="MSIP_Label_4009eddf-846d-46a2-8a8f-ad982b694053_SiteId">
    <vt:lpwstr>e6d2d4cc-b762-486e-8894-4f5f440d5f31</vt:lpwstr>
  </property>
  <property fmtid="{D5CDD505-2E9C-101B-9397-08002B2CF9AE}" pid="22" name="MSIP_Label_4009eddf-846d-46a2-8a8f-ad982b694053_ActionId">
    <vt:lpwstr>c7ffb0f9-8509-493f-9073-8b25c3e85c3a</vt:lpwstr>
  </property>
  <property fmtid="{D5CDD505-2E9C-101B-9397-08002B2CF9AE}" pid="23" name="MSIP_Label_4009eddf-846d-46a2-8a8f-ad982b694053_ContentBits">
    <vt:lpwstr>3</vt:lpwstr>
  </property>
  <property fmtid="{D5CDD505-2E9C-101B-9397-08002B2CF9AE}" pid="24" name="MSIP_Label_4009eddf-846d-46a2-8a8f-ad982b694053_Tag">
    <vt:lpwstr>10, 0, 1, 2</vt:lpwstr>
  </property>
  <property fmtid="{D5CDD505-2E9C-101B-9397-08002B2CF9AE}" pid="25" name="ClassificationContentMarkingFooterLocations">
    <vt:lpwstr>Presentation-blue:10</vt:lpwstr>
  </property>
  <property fmtid="{D5CDD505-2E9C-101B-9397-08002B2CF9AE}" pid="26" name="ClassificationContentMarkingFooterText">
    <vt:lpwstr>[UNCLASSIFIED]</vt:lpwstr>
  </property>
  <property fmtid="{D5CDD505-2E9C-101B-9397-08002B2CF9AE}" pid="27" name="ClassificationContentMarkingHeaderLocations">
    <vt:lpwstr>Presentation-blue:9</vt:lpwstr>
  </property>
  <property fmtid="{D5CDD505-2E9C-101B-9397-08002B2CF9AE}" pid="28" name="ClassificationContentMarkingHeaderText">
    <vt:lpwstr>[UNCLASSIFIED]</vt:lpwstr>
  </property>
</Properties>
</file>